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9"/>
  </p:notesMasterIdLst>
  <p:sldIdLst>
    <p:sldId id="456" r:id="rId2"/>
    <p:sldId id="457" r:id="rId3"/>
    <p:sldId id="374" r:id="rId4"/>
    <p:sldId id="342" r:id="rId5"/>
    <p:sldId id="458" r:id="rId6"/>
    <p:sldId id="370" r:id="rId7"/>
    <p:sldId id="343" r:id="rId8"/>
    <p:sldId id="344" r:id="rId9"/>
    <p:sldId id="459" r:id="rId10"/>
    <p:sldId id="460" r:id="rId11"/>
    <p:sldId id="352" r:id="rId12"/>
    <p:sldId id="353" r:id="rId13"/>
    <p:sldId id="349" r:id="rId14"/>
    <p:sldId id="354" r:id="rId15"/>
    <p:sldId id="355" r:id="rId16"/>
    <p:sldId id="356" r:id="rId17"/>
    <p:sldId id="369" r:id="rId18"/>
    <p:sldId id="358" r:id="rId19"/>
    <p:sldId id="357" r:id="rId20"/>
    <p:sldId id="364" r:id="rId21"/>
    <p:sldId id="454" r:id="rId22"/>
    <p:sldId id="361" r:id="rId23"/>
    <p:sldId id="360" r:id="rId24"/>
    <p:sldId id="359" r:id="rId25"/>
    <p:sldId id="362" r:id="rId26"/>
    <p:sldId id="375" r:id="rId27"/>
    <p:sldId id="406" r:id="rId28"/>
    <p:sldId id="405" r:id="rId29"/>
    <p:sldId id="377" r:id="rId30"/>
    <p:sldId id="378" r:id="rId31"/>
    <p:sldId id="379" r:id="rId32"/>
    <p:sldId id="380" r:id="rId33"/>
    <p:sldId id="381" r:id="rId34"/>
    <p:sldId id="382" r:id="rId35"/>
    <p:sldId id="410" r:id="rId36"/>
    <p:sldId id="411" r:id="rId37"/>
    <p:sldId id="412" r:id="rId38"/>
    <p:sldId id="407" r:id="rId39"/>
    <p:sldId id="408" r:id="rId40"/>
    <p:sldId id="409" r:id="rId41"/>
    <p:sldId id="383" r:id="rId42"/>
    <p:sldId id="384" r:id="rId43"/>
    <p:sldId id="385" r:id="rId44"/>
    <p:sldId id="386" r:id="rId45"/>
    <p:sldId id="387" r:id="rId46"/>
    <p:sldId id="388" r:id="rId47"/>
    <p:sldId id="390" r:id="rId48"/>
    <p:sldId id="391" r:id="rId49"/>
    <p:sldId id="392" r:id="rId50"/>
    <p:sldId id="393" r:id="rId51"/>
    <p:sldId id="394" r:id="rId52"/>
    <p:sldId id="395" r:id="rId53"/>
    <p:sldId id="396" r:id="rId54"/>
    <p:sldId id="397" r:id="rId55"/>
    <p:sldId id="398" r:id="rId56"/>
    <p:sldId id="399" r:id="rId57"/>
    <p:sldId id="400" r:id="rId58"/>
    <p:sldId id="401" r:id="rId59"/>
    <p:sldId id="402" r:id="rId60"/>
    <p:sldId id="403" r:id="rId61"/>
    <p:sldId id="414" r:id="rId62"/>
    <p:sldId id="415" r:id="rId63"/>
    <p:sldId id="416" r:id="rId64"/>
    <p:sldId id="417" r:id="rId65"/>
    <p:sldId id="418" r:id="rId66"/>
    <p:sldId id="419" r:id="rId67"/>
    <p:sldId id="420" r:id="rId68"/>
    <p:sldId id="421" r:id="rId69"/>
    <p:sldId id="422" r:id="rId70"/>
    <p:sldId id="423" r:id="rId71"/>
    <p:sldId id="424" r:id="rId72"/>
    <p:sldId id="434" r:id="rId73"/>
    <p:sldId id="435" r:id="rId74"/>
    <p:sldId id="436" r:id="rId75"/>
    <p:sldId id="437" r:id="rId76"/>
    <p:sldId id="438" r:id="rId77"/>
    <p:sldId id="439" r:id="rId78"/>
    <p:sldId id="440" r:id="rId79"/>
    <p:sldId id="441" r:id="rId80"/>
    <p:sldId id="442" r:id="rId81"/>
    <p:sldId id="443" r:id="rId82"/>
    <p:sldId id="444" r:id="rId83"/>
    <p:sldId id="445" r:id="rId84"/>
    <p:sldId id="446" r:id="rId85"/>
    <p:sldId id="447" r:id="rId86"/>
    <p:sldId id="448" r:id="rId87"/>
    <p:sldId id="449" r:id="rId88"/>
    <p:sldId id="450" r:id="rId89"/>
    <p:sldId id="451" r:id="rId90"/>
    <p:sldId id="452" r:id="rId91"/>
    <p:sldId id="453" r:id="rId92"/>
    <p:sldId id="461" r:id="rId93"/>
    <p:sldId id="462" r:id="rId94"/>
    <p:sldId id="463" r:id="rId95"/>
    <p:sldId id="464" r:id="rId96"/>
    <p:sldId id="465" r:id="rId97"/>
    <p:sldId id="466" r:id="rId9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5"/>
    <p:restoredTop sz="93613"/>
  </p:normalViewPr>
  <p:slideViewPr>
    <p:cSldViewPr snapToGrid="0" snapToObjects="1">
      <p:cViewPr>
        <p:scale>
          <a:sx n="100" d="100"/>
          <a:sy n="100" d="100"/>
        </p:scale>
        <p:origin x="1928" y="1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viewProps" Target="viewProps.xml"/><Relationship Id="rId102" Type="http://schemas.openxmlformats.org/officeDocument/2006/relationships/theme" Target="theme/theme1.xml"/><Relationship Id="rId10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esProps" Target="pres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B42C3DF-2C26-BC45-9A35-6480A4A3B866}" type="datetimeFigureOut">
              <a:rPr lang="en-US"/>
              <a:pPr>
                <a:defRPr/>
              </a:pPr>
              <a:t>9/26/18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A91BAE4-228D-0D4A-BA86-09ED1BF81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43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76172B6-89BE-9F48-B68D-484A7A0AA73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7FA843D-4A9F-C64D-B2B7-9323BAE2406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80E863C-FAA5-584F-BE07-072A4F9371D9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F08E920-1077-1145-9EA8-9EB004B59D69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98F1603-8B6E-4049-B78F-E43C2AA0305B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F752EEB-5D91-9E4D-A589-02C170D54BEE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70B1E1A-0B18-4B4C-9AB9-070071A101A5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D401F36-29E7-FA40-B180-47DE6E77AB5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6A5EB9F-4C06-C24C-9656-5A0775C6467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76AF995-AC17-374F-B385-0625A8F9929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662B895-16B1-C844-90D1-B6FD4EACFC4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06B521A-C7EC-5D4A-AE00-24C096AAF42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7B1B357-CC70-8540-B75F-3247BB3FFB9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881865C-D67B-274F-80B8-20684E9196E5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45F891A-232E-C440-BEF1-B8397363ACE8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4009141-3B63-4345-AAAE-946DDDCB02CC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C16C09F-EC49-EC41-A2DE-F932FA47811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3475418-7092-4D41-B50F-66E1531278AE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5FB7F3-203A-AD4E-9BC5-B994FA97E6E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6EDB02-2DEA-4A43-B104-A4CD9B5CD38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2C8FDD-57D3-7C4B-9041-2E31D56D3C5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1E1E2A-514E-364C-9E26-38570133E73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F977820-4BF8-544A-90F9-FD2728DD809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9D6A7A-6709-4B4B-8C87-BBFE664604F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A3A197-9777-0E49-8CE1-6BE54905E7B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7CE792-2CE1-1946-9BFF-1EE28DCF63C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D4A06D-7480-8647-B26D-3B419583180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5D8F1A-7F15-954D-9438-8A867F922B0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320C5B-E199-0448-9034-0A037BCD9EF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BE5020-1F5D-E746-8569-13194EED7F43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0DDC8E-D874-B645-B451-CEF1922A921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93C7C-C1E8-1C46-AF32-CF2A5333149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32057-F27D-8D4E-8C9B-8AC249B0CE7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76AF995-AC17-374F-B385-0625A8F9929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736149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690A71-4465-E44B-A91E-6CB4417A40B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88A9A8-FD9F-F14A-8DA6-BE9D8AC8985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5AA039-1CF2-F04A-943A-E1C59A81002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922799-876C-B347-A90D-BC1E8DF18DD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100C50-DA9D-1C4B-BF6D-3C70A13EE62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B9B6C3-0586-3245-A4C3-A25F8810B2CA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7A137E-7313-244E-AD53-02DFC23FEAC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C94A7-E69B-8B47-A812-2CDD703EDDA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A57BC7-6012-1145-BDAA-A1E3DD0C6E32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B3EBD3-7D38-354F-9529-538A838E770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6EF51B4-8474-8E42-B054-D61FE5E92F7C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65EEDE-9BE2-7646-AF40-906F18AEADA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23CB1E-2945-7447-BB4A-168D909359FB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B3C296-2359-9341-A82A-D8D30B3AE26A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99CE4F-1E26-D648-8DA9-628932530E3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FE27BA-891C-744C-925A-78FFA28B959B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AF0A89-BD4D-7B4A-9E5A-EBA3B3AABCF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1A3B9A-2B45-6642-8780-61ACB84AFEF3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5FB31F-936C-AA47-AF57-B8C388F05B7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2CC9E2-BEEC-6641-98FF-D4B928067B22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8C0A63-DB30-4945-B0B0-C0B1CF4E4C3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9B1D2B5-0307-844C-B4FB-626CC203179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AD7E37F-CF68-B947-B499-DA4B4B51D931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0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3618D8D-8291-034D-9AF2-B41260661DB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2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0F18670-9D4B-F24C-A3E1-E7C419FD6C1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F84C7D7-3DAF-1345-BCAC-0DF6BF065FF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6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2736809-20AC-E148-8E93-F2E6F829595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20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CB54EF1-21DE-5842-840F-7309C93B8B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sz="120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003849F-BE37-A04A-8E59-D628904FE305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sz="120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2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2F29007-CD3A-0E42-9224-ACC180573FF1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sz="120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4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1B2DFF8-C823-3C43-9C1A-B8671BAEB45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sz="120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6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9A49611-DDB0-D749-AEBD-E55D53273AA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C326555-5A43-6741-A4F0-4FDEFC69BF0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8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A8EFED6-A77C-CA45-B181-A56A76B4360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sz="120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0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2066C75-8AAC-6142-8E57-4976D7E3034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sz="120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2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AC26F41-2B56-E042-827D-F718D93803D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sz="120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4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6705F7C-1577-7348-8BF7-4E6DF519F96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 sz="120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6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A98662C-2724-A448-A7DF-9D390FFB9F8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 sz="120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8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75139CD-6D72-084D-96D0-676AFD799C2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sz="120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1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ECB395D-034C-8C40-838C-5220A69B337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 sz="120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3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74A2619-6ACC-4B42-9970-01E9EF8DA64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sz="120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5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5D5AC3A-6AD8-6342-BBD7-A0B9873ABFA1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 sz="120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7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F561461-371E-DF47-B8B4-D985C76ECA55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76AF995-AC17-374F-B385-0625A8F9929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0896038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9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0B17192-0A92-FE4D-A6F3-4B9B55D683BB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 sz="120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1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7C9A7A8-2591-9D44-B7FE-478520DB3BE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 sz="120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3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E176E55-4D11-2545-B938-B749621AFEE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 sz="120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5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42E645C-42F7-C349-9F83-E17A2582734C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 sz="120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7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55E957B-3AEA-6546-916A-8F1A74C592A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 sz="120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9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F2CF133-D278-7448-A5BE-4BB5F3BD4F88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sz="120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1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7FB9BD2-5794-9D41-B8E8-303071245E29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sz="120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C80133D-BC0A-BB4C-BA41-2259637D69B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 sz="120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5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7F285C6-3502-D042-A1EC-1EE2D11A6E6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 sz="120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7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46AC2A2-5360-3D44-B578-AF22065B82C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662B895-16B1-C844-90D1-B6FD4EACFC46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2302891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9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CE5D863-3B7C-9A46-9900-62BA61DBA5D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US" sz="120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7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55E957B-3AEA-6546-916A-8F1A74C592A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4182857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06B521A-C7EC-5D4A-AE00-24C096AAF42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353465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7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55E957B-3AEA-6546-916A-8F1A74C592A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9162738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06B521A-C7EC-5D4A-AE00-24C096AAF42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5429036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7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55E957B-3AEA-6546-916A-8F1A74C592A2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4530454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06B521A-C7EC-5D4A-AE00-24C096AAF42F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14114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18FC6-A8AF-3145-87C1-DAF7F1C23258}" type="datetimeFigureOut">
              <a:rPr lang="en-US"/>
              <a:pPr>
                <a:defRPr/>
              </a:pPr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97AA0-ABF4-2049-921F-E164312B7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584CC-A00B-CB4D-8055-60DAF92FB44A}" type="datetimeFigureOut">
              <a:rPr lang="en-US"/>
              <a:pPr>
                <a:defRPr/>
              </a:pPr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C5FD1-1465-1543-B894-44A04D820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1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C83E-70DB-7D4F-8E85-B1D03C3A04E5}" type="datetimeFigureOut">
              <a:rPr lang="en-US"/>
              <a:pPr>
                <a:defRPr/>
              </a:pPr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379B7-3DA0-9340-B117-067B92E8E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15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A51D6-DE9A-264E-BEA4-9D39B358FBFF}" type="datetimeFigureOut">
              <a:rPr lang="en-US"/>
              <a:pPr>
                <a:defRPr/>
              </a:pPr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5A225-4853-0848-BD5F-A1A1D2A5E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47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B9030-5D50-B54C-A8CB-A75D183868CE}" type="datetimeFigureOut">
              <a:rPr lang="en-US"/>
              <a:pPr>
                <a:defRPr/>
              </a:pPr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BBBAD-978B-FB4F-B095-DC1770312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42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3E7C2-4748-7E4A-9E48-58F1AF321B97}" type="datetimeFigureOut">
              <a:rPr lang="en-US"/>
              <a:pPr>
                <a:defRPr/>
              </a:pPr>
              <a:t>9/26/18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59D85-A915-DB45-AECE-98B1F49B2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20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D34CA-AA0C-1543-A0EE-FF217BC74ECB}" type="datetimeFigureOut">
              <a:rPr lang="en-US"/>
              <a:pPr>
                <a:defRPr/>
              </a:pPr>
              <a:t>9/26/18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6E6D2-9DB0-C948-B08D-3556C1DD0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5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80B9F-D644-B747-9AD6-BEA3EBEBA082}" type="datetimeFigureOut">
              <a:rPr lang="en-US"/>
              <a:pPr>
                <a:defRPr/>
              </a:pPr>
              <a:t>9/26/18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DA75F-19B0-E444-9C9C-0280DBAAC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10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BCA8B-972B-DA42-B409-5EDADB7F4555}" type="datetimeFigureOut">
              <a:rPr lang="en-US"/>
              <a:pPr>
                <a:defRPr/>
              </a:pPr>
              <a:t>9/26/18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6A6BA-0E99-FF45-8F10-BC0B8DFEE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11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D5F3E-0D3D-D34E-BE5E-FB6F8C41D598}" type="datetimeFigureOut">
              <a:rPr lang="en-US"/>
              <a:pPr>
                <a:defRPr/>
              </a:pPr>
              <a:t>9/26/18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3F692-0674-5645-BC85-0AF6CA20E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92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349FB-0849-9240-BCB5-8A143862BFB7}" type="datetimeFigureOut">
              <a:rPr lang="en-US"/>
              <a:pPr>
                <a:defRPr/>
              </a:pPr>
              <a:t>9/26/18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E63B8-2C6F-5945-A253-691EE3F67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24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21A40F2-30AA-904E-8836-DCE274175933}" type="datetimeFigureOut">
              <a:rPr lang="en-US"/>
              <a:pPr>
                <a:defRPr/>
              </a:pPr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8EF13F1-2094-8B41-A6BC-238F89E29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6.emf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6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0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1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3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4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5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6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7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8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9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0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1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3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6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png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7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8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9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09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12000" y="1080000"/>
            <a:ext cx="7920000" cy="180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DFT </a:t>
            </a:r>
            <a:r>
              <a:rPr lang="en-US" sz="2400" dirty="0" smtClean="0"/>
              <a:t>– </a:t>
            </a:r>
            <a:r>
              <a:rPr lang="en-US" sz="2400" dirty="0" smtClean="0"/>
              <a:t>Tight-binding</a:t>
            </a:r>
            <a:endParaRPr lang="en-US" sz="2400" baseline="-250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12000" y="3321141"/>
            <a:ext cx="79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Maurits W. Haverkort</a:t>
            </a:r>
          </a:p>
          <a:p>
            <a:pPr algn="ctr"/>
            <a:r>
              <a:rPr lang="en-US" i="1" dirty="0" smtClean="0">
                <a:solidFill>
                  <a:schemeClr val="tx2"/>
                </a:solidFill>
              </a:rPr>
              <a:t>Institute for theoretical physics </a:t>
            </a:r>
            <a:r>
              <a:rPr lang="mr-IN" i="1" dirty="0" smtClean="0">
                <a:solidFill>
                  <a:schemeClr val="tx2"/>
                </a:solidFill>
              </a:rPr>
              <a:t>–</a:t>
            </a:r>
            <a:r>
              <a:rPr lang="en-US" i="1" dirty="0" smtClean="0">
                <a:solidFill>
                  <a:schemeClr val="tx2"/>
                </a:solidFill>
              </a:rPr>
              <a:t> Heidelberg University</a:t>
            </a:r>
          </a:p>
          <a:p>
            <a:pPr algn="ctr"/>
            <a:endParaRPr lang="en-US" i="1" dirty="0" smtClean="0">
              <a:solidFill>
                <a:schemeClr val="tx2"/>
              </a:solidFill>
            </a:endParaRPr>
          </a:p>
          <a:p>
            <a:pPr algn="ctr"/>
            <a:r>
              <a:rPr lang="en-US" i="1" dirty="0" err="1" smtClean="0">
                <a:solidFill>
                  <a:schemeClr val="tx2"/>
                </a:solidFill>
              </a:rPr>
              <a:t>M.W.Haverkort@thphys.uni-heidelberg.de</a:t>
            </a:r>
            <a:endParaRPr lang="en-US" i="1" dirty="0" smtClean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400" y="4687935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3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BndsplusDO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1413"/>
            <a:ext cx="49339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03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plAtom1M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317625"/>
            <a:ext cx="791845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6868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173663" y="3241675"/>
            <a:ext cx="1343025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Mg-3s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plAtom1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317625"/>
            <a:ext cx="791845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8916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82625" y="4040188"/>
            <a:ext cx="1344613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40963" name="Group 9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000" y="1318079"/>
            <a:chExt cx="7920000" cy="4906000"/>
          </a:xfrm>
        </p:grpSpPr>
        <p:pic>
          <p:nvPicPr>
            <p:cNvPr id="40966" name="Picture 8" descr="plAtom2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00" y="1318079"/>
              <a:ext cx="7920000" cy="49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7" name="Picture 4" descr="Mgatom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1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8" name="Picture 7" descr="Oatom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465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ounded Rectangle 7"/>
          <p:cNvSpPr/>
          <p:nvPr/>
        </p:nvSpPr>
        <p:spPr>
          <a:xfrm>
            <a:off x="682625" y="4040188"/>
            <a:ext cx="1344613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73663" y="3241675"/>
            <a:ext cx="1343025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Mg-3s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9" name="Group 2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775" y="1317625"/>
            <a:chExt cx="7918450" cy="4906963"/>
          </a:xfrm>
        </p:grpSpPr>
        <p:pic>
          <p:nvPicPr>
            <p:cNvPr id="43017" name="Picture 1" descr="plAtom1Mg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317625"/>
              <a:ext cx="7918450" cy="490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5173663" y="3241675"/>
              <a:ext cx="1343025" cy="749300"/>
            </a:xfrm>
            <a:prstGeom prst="roundRect">
              <a:avLst>
                <a:gd name="adj" fmla="val 142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Mg-3s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atomic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3012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775" y="1317625"/>
            <a:chExt cx="7918450" cy="4906963"/>
          </a:xfrm>
        </p:grpSpPr>
        <p:pic>
          <p:nvPicPr>
            <p:cNvPr id="43015" name="Picture 1" descr="plWan1Mg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317625"/>
              <a:ext cx="7918450" cy="490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5326063" y="3394075"/>
              <a:ext cx="1343025" cy="749300"/>
            </a:xfrm>
            <a:prstGeom prst="roundRect">
              <a:avLst>
                <a:gd name="adj" fmla="val 142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Mg-3s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Wannier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Group 2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775" y="1317625"/>
            <a:chExt cx="7918450" cy="4906963"/>
          </a:xfrm>
        </p:grpSpPr>
        <p:pic>
          <p:nvPicPr>
            <p:cNvPr id="45065" name="Picture 1" descr="plAtom1O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317625"/>
              <a:ext cx="7918450" cy="490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682625" y="4040188"/>
              <a:ext cx="1344613" cy="749300"/>
            </a:xfrm>
            <a:prstGeom prst="roundRect">
              <a:avLst>
                <a:gd name="adj" fmla="val 142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O-2p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atomic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5060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12775" y="1317625"/>
            <a:ext cx="7918450" cy="4906963"/>
            <a:chOff x="612775" y="1317625"/>
            <a:chExt cx="7918450" cy="4906963"/>
          </a:xfrm>
        </p:grpSpPr>
        <p:pic>
          <p:nvPicPr>
            <p:cNvPr id="45063" name="Picture 1" descr="plWan1O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317625"/>
              <a:ext cx="7918450" cy="490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835025" y="4192588"/>
              <a:ext cx="1344613" cy="749300"/>
            </a:xfrm>
            <a:prstGeom prst="roundRect">
              <a:avLst>
                <a:gd name="adj" fmla="val 142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O-2p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Wannier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plWan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317625"/>
            <a:ext cx="791845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7108" name="Picture 4" descr="Mgat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7" descr="Oato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698875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49155" name="Group 2"/>
          <p:cNvGrpSpPr>
            <a:grpSpLocks/>
          </p:cNvGrpSpPr>
          <p:nvPr/>
        </p:nvGrpSpPr>
        <p:grpSpPr bwMode="auto">
          <a:xfrm>
            <a:off x="612775" y="1317625"/>
            <a:ext cx="7918450" cy="2520950"/>
            <a:chOff x="612000" y="1318079"/>
            <a:chExt cx="7920000" cy="4906000"/>
          </a:xfrm>
        </p:grpSpPr>
        <p:pic>
          <p:nvPicPr>
            <p:cNvPr id="49164" name="Picture 1" descr="plWan2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00" y="1318079"/>
              <a:ext cx="7920000" cy="49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5" name="Picture 4" descr="Mgatom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1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6" name="Picture 7" descr="Oatom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465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9156" name="Group 9"/>
          <p:cNvGrpSpPr>
            <a:grpSpLocks/>
          </p:cNvGrpSpPr>
          <p:nvPr/>
        </p:nvGrpSpPr>
        <p:grpSpPr bwMode="auto">
          <a:xfrm>
            <a:off x="612775" y="3838575"/>
            <a:ext cx="7918450" cy="2554288"/>
            <a:chOff x="612000" y="1318079"/>
            <a:chExt cx="7920000" cy="4906000"/>
          </a:xfrm>
        </p:grpSpPr>
        <p:pic>
          <p:nvPicPr>
            <p:cNvPr id="49161" name="Picture 10" descr="plAtom2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00" y="1318079"/>
              <a:ext cx="7920000" cy="49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2" name="Picture 11" descr="Mgatom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1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3" name="Picture 12" descr="Oatom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465" y="3698389"/>
              <a:ext cx="1397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ounded Rectangle 11"/>
          <p:cNvSpPr/>
          <p:nvPr/>
        </p:nvSpPr>
        <p:spPr>
          <a:xfrm>
            <a:off x="855663" y="5256213"/>
            <a:ext cx="1343025" cy="695325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atomic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73663" y="4899025"/>
            <a:ext cx="1343025" cy="70485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Mg-3s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atomic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5663" y="2805113"/>
            <a:ext cx="1343025" cy="695325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Wannier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173663" y="2447925"/>
            <a:ext cx="1343025" cy="70485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Mg-3s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Wannier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51203" name="Picture 2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530225" y="776288"/>
            <a:ext cx="26892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3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2306638" y="2306638"/>
            <a:ext cx="3005137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8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449263" y="3484563"/>
            <a:ext cx="2770187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9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5629275" y="3546475"/>
            <a:ext cx="29019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6627" name="Picture 1" descr="BndsplusDOSL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1413"/>
            <a:ext cx="49339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5546725" y="5194300"/>
            <a:ext cx="158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O-2p character</a:t>
            </a:r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5546725" y="3536950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Mg-3s character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Three examples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3902075" y="2298699"/>
            <a:ext cx="1344612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solidFill>
                  <a:schemeClr val="tx1"/>
                </a:solidFill>
              </a:rPr>
              <a:t>MgO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02075" y="2908299"/>
            <a:ext cx="1344612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NiO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02075" y="3530598"/>
            <a:ext cx="1344612" cy="820737"/>
          </a:xfrm>
          <a:prstGeom prst="roundRect">
            <a:avLst>
              <a:gd name="adj" fmla="val 1294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Alkali metals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5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BndsplusDO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1413"/>
            <a:ext cx="49339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8675" name="Picture 1" descr="bands_fcc_p cop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r="44003"/>
          <a:stretch>
            <a:fillRect/>
          </a:stretch>
        </p:blipFill>
        <p:spPr bwMode="auto">
          <a:xfrm>
            <a:off x="814388" y="1393825"/>
            <a:ext cx="7443787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" descr="BndsplusDOSL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63644" r="54156" b="10628"/>
          <a:stretch>
            <a:fillRect/>
          </a:stretch>
        </p:blipFill>
        <p:spPr bwMode="auto">
          <a:xfrm>
            <a:off x="790575" y="3656013"/>
            <a:ext cx="744378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102225" y="1393825"/>
            <a:ext cx="3429000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Nearest neighbor tight binding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02225" y="3856038"/>
            <a:ext cx="3429000" cy="457200"/>
          </a:xfrm>
          <a:prstGeom prst="roundRect">
            <a:avLst>
              <a:gd name="adj" fmla="val 191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Full DFT calculation</a:t>
            </a:r>
          </a:p>
        </p:txBody>
      </p:sp>
      <p:sp>
        <p:nvSpPr>
          <p:cNvPr id="28679" name="TextBox 2"/>
          <p:cNvSpPr txBox="1">
            <a:spLocks noChangeArrowheads="1"/>
          </p:cNvSpPr>
          <p:nvPr/>
        </p:nvSpPr>
        <p:spPr bwMode="auto">
          <a:xfrm>
            <a:off x="669925" y="6162675"/>
            <a:ext cx="287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</a:t>
            </a:r>
          </a:p>
        </p:txBody>
      </p:sp>
      <p:sp>
        <p:nvSpPr>
          <p:cNvPr id="28680" name="TextBox 9"/>
          <p:cNvSpPr txBox="1">
            <a:spLocks noChangeArrowheads="1"/>
          </p:cNvSpPr>
          <p:nvPr/>
        </p:nvSpPr>
        <p:spPr bwMode="auto">
          <a:xfrm>
            <a:off x="3384550" y="61626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28681" name="TextBox 10"/>
          <p:cNvSpPr txBox="1">
            <a:spLocks noChangeArrowheads="1"/>
          </p:cNvSpPr>
          <p:nvPr/>
        </p:nvSpPr>
        <p:spPr bwMode="auto">
          <a:xfrm>
            <a:off x="6488113" y="61626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X</a:t>
            </a:r>
          </a:p>
        </p:txBody>
      </p:sp>
      <p:sp>
        <p:nvSpPr>
          <p:cNvPr id="28682" name="TextBox 11"/>
          <p:cNvSpPr txBox="1">
            <a:spLocks noChangeArrowheads="1"/>
          </p:cNvSpPr>
          <p:nvPr/>
        </p:nvSpPr>
        <p:spPr bwMode="auto">
          <a:xfrm>
            <a:off x="7961313" y="6162675"/>
            <a:ext cx="39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57347" name="Group 15"/>
          <p:cNvGrpSpPr>
            <a:grpSpLocks/>
          </p:cNvGrpSpPr>
          <p:nvPr/>
        </p:nvGrpSpPr>
        <p:grpSpPr bwMode="auto">
          <a:xfrm>
            <a:off x="5338763" y="2762250"/>
            <a:ext cx="914400" cy="2674938"/>
            <a:chOff x="3667292" y="3427666"/>
            <a:chExt cx="914400" cy="267553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667292" y="6103199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67292" y="3427666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348" name="Group 4"/>
          <p:cNvGrpSpPr>
            <a:grpSpLocks/>
          </p:cNvGrpSpPr>
          <p:nvPr/>
        </p:nvGrpSpPr>
        <p:grpSpPr bwMode="auto">
          <a:xfrm>
            <a:off x="2574925" y="3338513"/>
            <a:ext cx="914400" cy="1500187"/>
            <a:chOff x="904005" y="4004585"/>
            <a:chExt cx="914400" cy="150002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904005" y="4004585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4005" y="5504614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/>
          <p:cNvCxnSpPr/>
          <p:nvPr/>
        </p:nvCxnSpPr>
        <p:spPr>
          <a:xfrm flipV="1">
            <a:off x="55721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578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63403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91978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87337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15912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878138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1623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3020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7305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359" name="TextBox 49"/>
          <p:cNvSpPr txBox="1">
            <a:spLocks noChangeArrowheads="1"/>
          </p:cNvSpPr>
          <p:nvPr/>
        </p:nvSpPr>
        <p:spPr bwMode="auto">
          <a:xfrm>
            <a:off x="6253163" y="2487613"/>
            <a:ext cx="938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3s</a:t>
            </a:r>
          </a:p>
        </p:txBody>
      </p:sp>
      <p:sp>
        <p:nvSpPr>
          <p:cNvPr id="57360" name="TextBox 50"/>
          <p:cNvSpPr txBox="1">
            <a:spLocks noChangeArrowheads="1"/>
          </p:cNvSpPr>
          <p:nvPr/>
        </p:nvSpPr>
        <p:spPr bwMode="auto">
          <a:xfrm>
            <a:off x="6337300" y="4978400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2p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57245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0102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4387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1626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65" name="TextBox 56"/>
          <p:cNvSpPr txBox="1">
            <a:spLocks noChangeArrowheads="1"/>
          </p:cNvSpPr>
          <p:nvPr/>
        </p:nvSpPr>
        <p:spPr bwMode="auto">
          <a:xfrm>
            <a:off x="1792288" y="4333875"/>
            <a:ext cx="735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2s</a:t>
            </a:r>
          </a:p>
        </p:txBody>
      </p:sp>
      <p:pic>
        <p:nvPicPr>
          <p:cNvPr id="57366" name="Picture 42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193675" y="3071813"/>
            <a:ext cx="11445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7" name="Picture 59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755650" y="2484438"/>
            <a:ext cx="12795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8" name="Picture 60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1466850" y="3048000"/>
            <a:ext cx="11795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9" name="Picture 61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7191375" y="2133600"/>
            <a:ext cx="12366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0" name="TextBox 62"/>
          <p:cNvSpPr txBox="1">
            <a:spLocks noChangeArrowheads="1"/>
          </p:cNvSpPr>
          <p:nvPr/>
        </p:nvSpPr>
        <p:spPr bwMode="auto">
          <a:xfrm>
            <a:off x="1792288" y="2640013"/>
            <a:ext cx="776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59395" name="Group 15"/>
          <p:cNvGrpSpPr>
            <a:grpSpLocks/>
          </p:cNvGrpSpPr>
          <p:nvPr/>
        </p:nvGrpSpPr>
        <p:grpSpPr bwMode="auto">
          <a:xfrm>
            <a:off x="5338763" y="2762250"/>
            <a:ext cx="914400" cy="2674938"/>
            <a:chOff x="3667292" y="3427666"/>
            <a:chExt cx="914400" cy="267553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667292" y="6103199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67292" y="3427666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396" name="Group 4"/>
          <p:cNvGrpSpPr>
            <a:grpSpLocks/>
          </p:cNvGrpSpPr>
          <p:nvPr/>
        </p:nvGrpSpPr>
        <p:grpSpPr bwMode="auto">
          <a:xfrm>
            <a:off x="2574925" y="3338513"/>
            <a:ext cx="914400" cy="1500187"/>
            <a:chOff x="904005" y="4004585"/>
            <a:chExt cx="914400" cy="150002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904005" y="4004585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4005" y="5504614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9397" name="Group 14"/>
          <p:cNvGrpSpPr>
            <a:grpSpLocks/>
          </p:cNvGrpSpPr>
          <p:nvPr/>
        </p:nvGrpSpPr>
        <p:grpSpPr bwMode="auto">
          <a:xfrm>
            <a:off x="3957638" y="1916113"/>
            <a:ext cx="914400" cy="1730375"/>
            <a:chOff x="2235649" y="2582304"/>
            <a:chExt cx="914400" cy="1730176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235649" y="4312480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235649" y="2582304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3489325" y="1916113"/>
            <a:ext cx="468313" cy="1422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872038" y="2762250"/>
            <a:ext cx="466725" cy="884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89325" y="3338513"/>
            <a:ext cx="468313" cy="3079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872038" y="1916113"/>
            <a:ext cx="466725" cy="8461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5721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578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63403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91978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87337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15912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878138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1623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3020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7305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1957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4815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3354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619625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0497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762500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9418" name="TextBox 49"/>
          <p:cNvSpPr txBox="1">
            <a:spLocks noChangeArrowheads="1"/>
          </p:cNvSpPr>
          <p:nvPr/>
        </p:nvSpPr>
        <p:spPr bwMode="auto">
          <a:xfrm>
            <a:off x="6253163" y="2487613"/>
            <a:ext cx="938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3s</a:t>
            </a:r>
          </a:p>
        </p:txBody>
      </p:sp>
      <p:sp>
        <p:nvSpPr>
          <p:cNvPr id="59419" name="TextBox 50"/>
          <p:cNvSpPr txBox="1">
            <a:spLocks noChangeArrowheads="1"/>
          </p:cNvSpPr>
          <p:nvPr/>
        </p:nvSpPr>
        <p:spPr bwMode="auto">
          <a:xfrm>
            <a:off x="6337300" y="4978400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2p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57245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0102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4387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1626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424" name="TextBox 55"/>
          <p:cNvSpPr txBox="1">
            <a:spLocks noChangeArrowheads="1"/>
          </p:cNvSpPr>
          <p:nvPr/>
        </p:nvSpPr>
        <p:spPr bwMode="auto">
          <a:xfrm>
            <a:off x="1792288" y="2640013"/>
            <a:ext cx="776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2p</a:t>
            </a:r>
          </a:p>
        </p:txBody>
      </p:sp>
      <p:sp>
        <p:nvSpPr>
          <p:cNvPr id="59425" name="TextBox 56"/>
          <p:cNvSpPr txBox="1">
            <a:spLocks noChangeArrowheads="1"/>
          </p:cNvSpPr>
          <p:nvPr/>
        </p:nvSpPr>
        <p:spPr bwMode="auto">
          <a:xfrm>
            <a:off x="1792288" y="4333875"/>
            <a:ext cx="735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2s</a:t>
            </a:r>
          </a:p>
        </p:txBody>
      </p:sp>
      <p:pic>
        <p:nvPicPr>
          <p:cNvPr id="59426" name="Picture 42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193675" y="3071813"/>
            <a:ext cx="11445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7" name="Picture 59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755650" y="2484438"/>
            <a:ext cx="12795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8" name="Picture 60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1466850" y="3048000"/>
            <a:ext cx="11795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9" name="Picture 61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7191375" y="2133600"/>
            <a:ext cx="12366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61443" name="Group 15"/>
          <p:cNvGrpSpPr>
            <a:grpSpLocks/>
          </p:cNvGrpSpPr>
          <p:nvPr/>
        </p:nvGrpSpPr>
        <p:grpSpPr bwMode="auto">
          <a:xfrm>
            <a:off x="5338763" y="2762250"/>
            <a:ext cx="914400" cy="2674938"/>
            <a:chOff x="3667292" y="3427666"/>
            <a:chExt cx="914400" cy="267553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667292" y="6103199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67292" y="3427666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44" name="Group 4"/>
          <p:cNvGrpSpPr>
            <a:grpSpLocks/>
          </p:cNvGrpSpPr>
          <p:nvPr/>
        </p:nvGrpSpPr>
        <p:grpSpPr bwMode="auto">
          <a:xfrm>
            <a:off x="2574925" y="3338513"/>
            <a:ext cx="914400" cy="1500187"/>
            <a:chOff x="904005" y="4004585"/>
            <a:chExt cx="914400" cy="150002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904005" y="4004585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4005" y="5504614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1445" name="Group 14"/>
          <p:cNvGrpSpPr>
            <a:grpSpLocks/>
          </p:cNvGrpSpPr>
          <p:nvPr/>
        </p:nvGrpSpPr>
        <p:grpSpPr bwMode="auto">
          <a:xfrm>
            <a:off x="3957638" y="1916113"/>
            <a:ext cx="914400" cy="1730375"/>
            <a:chOff x="2235649" y="2582304"/>
            <a:chExt cx="914400" cy="1730176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235649" y="4312480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235649" y="2582304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3489325" y="1916113"/>
            <a:ext cx="468313" cy="1422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872038" y="2762250"/>
            <a:ext cx="466725" cy="884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89325" y="3338513"/>
            <a:ext cx="468313" cy="3079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872038" y="1916113"/>
            <a:ext cx="466725" cy="8461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5721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578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63403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91978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87337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15912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878138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1623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3020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7305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1957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4815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3354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619625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0497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762500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1466" name="TextBox 49"/>
          <p:cNvSpPr txBox="1">
            <a:spLocks noChangeArrowheads="1"/>
          </p:cNvSpPr>
          <p:nvPr/>
        </p:nvSpPr>
        <p:spPr bwMode="auto">
          <a:xfrm>
            <a:off x="6253163" y="2487613"/>
            <a:ext cx="938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3s</a:t>
            </a:r>
          </a:p>
        </p:txBody>
      </p:sp>
      <p:sp>
        <p:nvSpPr>
          <p:cNvPr id="61467" name="TextBox 50"/>
          <p:cNvSpPr txBox="1">
            <a:spLocks noChangeArrowheads="1"/>
          </p:cNvSpPr>
          <p:nvPr/>
        </p:nvSpPr>
        <p:spPr bwMode="auto">
          <a:xfrm>
            <a:off x="6337300" y="4978400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2p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57245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0102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4387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1626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72" name="TextBox 55"/>
          <p:cNvSpPr txBox="1">
            <a:spLocks noChangeArrowheads="1"/>
          </p:cNvSpPr>
          <p:nvPr/>
        </p:nvSpPr>
        <p:spPr bwMode="auto">
          <a:xfrm>
            <a:off x="1792288" y="2640013"/>
            <a:ext cx="776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2p</a:t>
            </a:r>
          </a:p>
        </p:txBody>
      </p:sp>
      <p:sp>
        <p:nvSpPr>
          <p:cNvPr id="61473" name="TextBox 56"/>
          <p:cNvSpPr txBox="1">
            <a:spLocks noChangeArrowheads="1"/>
          </p:cNvSpPr>
          <p:nvPr/>
        </p:nvSpPr>
        <p:spPr bwMode="auto">
          <a:xfrm>
            <a:off x="1792288" y="4333875"/>
            <a:ext cx="735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2s</a:t>
            </a:r>
          </a:p>
        </p:txBody>
      </p:sp>
      <p:sp>
        <p:nvSpPr>
          <p:cNvPr id="61474" name="TextBox 57"/>
          <p:cNvSpPr txBox="1">
            <a:spLocks noChangeArrowheads="1"/>
          </p:cNvSpPr>
          <p:nvPr/>
        </p:nvSpPr>
        <p:spPr bwMode="auto">
          <a:xfrm>
            <a:off x="3986213" y="3416300"/>
            <a:ext cx="852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O 2p</a:t>
            </a:r>
          </a:p>
        </p:txBody>
      </p:sp>
      <p:sp>
        <p:nvSpPr>
          <p:cNvPr id="61475" name="TextBox 58"/>
          <p:cNvSpPr txBox="1">
            <a:spLocks noChangeArrowheads="1"/>
          </p:cNvSpPr>
          <p:nvPr/>
        </p:nvSpPr>
        <p:spPr bwMode="auto">
          <a:xfrm>
            <a:off x="3957638" y="1685925"/>
            <a:ext cx="1036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Mg 3s</a:t>
            </a:r>
          </a:p>
        </p:txBody>
      </p:sp>
      <p:pic>
        <p:nvPicPr>
          <p:cNvPr id="61476" name="Picture 59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193675" y="3071813"/>
            <a:ext cx="11445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7" name="Picture 60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755650" y="2484438"/>
            <a:ext cx="12795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8" name="Picture 61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1466850" y="3048000"/>
            <a:ext cx="11795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9" name="Picture 62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7191375" y="2133600"/>
            <a:ext cx="12366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3981450" y="3338513"/>
            <a:ext cx="914400" cy="67468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957638" y="1528763"/>
            <a:ext cx="914400" cy="9032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 – minimal basis O-p and Mg-s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63493" name="Group 15"/>
          <p:cNvGrpSpPr>
            <a:grpSpLocks/>
          </p:cNvGrpSpPr>
          <p:nvPr/>
        </p:nvGrpSpPr>
        <p:grpSpPr bwMode="auto">
          <a:xfrm>
            <a:off x="5338763" y="2762250"/>
            <a:ext cx="914400" cy="2674938"/>
            <a:chOff x="3667292" y="3427666"/>
            <a:chExt cx="914400" cy="267553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667292" y="6103199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667292" y="3427666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494" name="Group 4"/>
          <p:cNvGrpSpPr>
            <a:grpSpLocks/>
          </p:cNvGrpSpPr>
          <p:nvPr/>
        </p:nvGrpSpPr>
        <p:grpSpPr bwMode="auto">
          <a:xfrm>
            <a:off x="2574925" y="3338513"/>
            <a:ext cx="914400" cy="1500187"/>
            <a:chOff x="904005" y="4004585"/>
            <a:chExt cx="914400" cy="150002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904005" y="4004585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4005" y="5504614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3495" name="Group 14"/>
          <p:cNvGrpSpPr>
            <a:grpSpLocks/>
          </p:cNvGrpSpPr>
          <p:nvPr/>
        </p:nvGrpSpPr>
        <p:grpSpPr bwMode="auto">
          <a:xfrm>
            <a:off x="3957638" y="1916113"/>
            <a:ext cx="914400" cy="1730375"/>
            <a:chOff x="2235649" y="2582304"/>
            <a:chExt cx="914400" cy="1730176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235649" y="4312480"/>
              <a:ext cx="9144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235649" y="2582304"/>
              <a:ext cx="9144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V="1">
            <a:off x="3489325" y="1916113"/>
            <a:ext cx="468313" cy="1422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872038" y="2762250"/>
            <a:ext cx="466725" cy="884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89325" y="3338513"/>
            <a:ext cx="468313" cy="3079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872038" y="1916113"/>
            <a:ext cx="466725" cy="8461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5721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8578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63403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919788" y="24876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87337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159125" y="456406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878138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1623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3020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730500" y="3097213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1957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4815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33546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619625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4049713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762500" y="33718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3516" name="TextBox 49"/>
          <p:cNvSpPr txBox="1">
            <a:spLocks noChangeArrowheads="1"/>
          </p:cNvSpPr>
          <p:nvPr/>
        </p:nvSpPr>
        <p:spPr bwMode="auto">
          <a:xfrm>
            <a:off x="6253163" y="2487613"/>
            <a:ext cx="938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3s</a:t>
            </a:r>
          </a:p>
        </p:txBody>
      </p:sp>
      <p:sp>
        <p:nvSpPr>
          <p:cNvPr id="63517" name="TextBox 50"/>
          <p:cNvSpPr txBox="1">
            <a:spLocks noChangeArrowheads="1"/>
          </p:cNvSpPr>
          <p:nvPr/>
        </p:nvSpPr>
        <p:spPr bwMode="auto">
          <a:xfrm>
            <a:off x="6337300" y="4978400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Mg 2p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572452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0102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4387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162675" y="5162550"/>
            <a:ext cx="0" cy="54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522" name="TextBox 55"/>
          <p:cNvSpPr txBox="1">
            <a:spLocks noChangeArrowheads="1"/>
          </p:cNvSpPr>
          <p:nvPr/>
        </p:nvSpPr>
        <p:spPr bwMode="auto">
          <a:xfrm>
            <a:off x="1792288" y="2640013"/>
            <a:ext cx="776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2p</a:t>
            </a:r>
          </a:p>
        </p:txBody>
      </p:sp>
      <p:sp>
        <p:nvSpPr>
          <p:cNvPr id="63523" name="TextBox 56"/>
          <p:cNvSpPr txBox="1">
            <a:spLocks noChangeArrowheads="1"/>
          </p:cNvSpPr>
          <p:nvPr/>
        </p:nvSpPr>
        <p:spPr bwMode="auto">
          <a:xfrm>
            <a:off x="1792288" y="4333875"/>
            <a:ext cx="735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O 2s</a:t>
            </a:r>
          </a:p>
        </p:txBody>
      </p:sp>
      <p:sp>
        <p:nvSpPr>
          <p:cNvPr id="63524" name="TextBox 57"/>
          <p:cNvSpPr txBox="1">
            <a:spLocks noChangeArrowheads="1"/>
          </p:cNvSpPr>
          <p:nvPr/>
        </p:nvSpPr>
        <p:spPr bwMode="auto">
          <a:xfrm>
            <a:off x="3986213" y="3416300"/>
            <a:ext cx="852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O 2p</a:t>
            </a:r>
          </a:p>
        </p:txBody>
      </p:sp>
      <p:sp>
        <p:nvSpPr>
          <p:cNvPr id="63525" name="TextBox 58"/>
          <p:cNvSpPr txBox="1">
            <a:spLocks noChangeArrowheads="1"/>
          </p:cNvSpPr>
          <p:nvPr/>
        </p:nvSpPr>
        <p:spPr bwMode="auto">
          <a:xfrm>
            <a:off x="3957638" y="1685925"/>
            <a:ext cx="1036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Mg 3s</a:t>
            </a:r>
          </a:p>
        </p:txBody>
      </p:sp>
      <p:pic>
        <p:nvPicPr>
          <p:cNvPr id="63526" name="Picture 59" descr="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3" t="24374" r="25912" b="25555"/>
          <a:stretch>
            <a:fillRect/>
          </a:stretch>
        </p:blipFill>
        <p:spPr bwMode="auto">
          <a:xfrm>
            <a:off x="193675" y="3071813"/>
            <a:ext cx="114458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27" name="Picture 60" descr="p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4185" r="23592" b="25177"/>
          <a:stretch>
            <a:fillRect/>
          </a:stretch>
        </p:blipFill>
        <p:spPr bwMode="auto">
          <a:xfrm>
            <a:off x="755650" y="2484438"/>
            <a:ext cx="12795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28" name="Picture 61" descr="p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21729" r="25186" b="22910"/>
          <a:stretch>
            <a:fillRect/>
          </a:stretch>
        </p:blipFill>
        <p:spPr bwMode="auto">
          <a:xfrm>
            <a:off x="1466850" y="3048000"/>
            <a:ext cx="117951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29" name="Picture 62" descr="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1729" r="24831" b="24043"/>
          <a:stretch>
            <a:fillRect/>
          </a:stretch>
        </p:blipFill>
        <p:spPr bwMode="auto">
          <a:xfrm>
            <a:off x="7191375" y="2133600"/>
            <a:ext cx="123666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NiO</a:t>
            </a:r>
            <a:r>
              <a:rPr lang="en-US" sz="2400" dirty="0"/>
              <a:t> – </a:t>
            </a:r>
            <a:r>
              <a:rPr lang="en-US" sz="2400" dirty="0" err="1"/>
              <a:t>rocksalt</a:t>
            </a:r>
            <a:r>
              <a:rPr lang="en-US" sz="2400" dirty="0"/>
              <a:t> 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65539" name="Picture 1" descr="struct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1174750"/>
            <a:ext cx="35560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Box 2"/>
          <p:cNvSpPr txBox="1">
            <a:spLocks noChangeArrowheads="1"/>
          </p:cNvSpPr>
          <p:nvPr/>
        </p:nvSpPr>
        <p:spPr bwMode="auto">
          <a:xfrm>
            <a:off x="5638800" y="3968750"/>
            <a:ext cx="454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1"/>
                </a:solidFill>
              </a:rPr>
              <a:t>Ni</a:t>
            </a:r>
          </a:p>
        </p:txBody>
      </p:sp>
      <p:sp>
        <p:nvSpPr>
          <p:cNvPr id="65541" name="TextBox 4"/>
          <p:cNvSpPr txBox="1">
            <a:spLocks noChangeArrowheads="1"/>
          </p:cNvSpPr>
          <p:nvPr/>
        </p:nvSpPr>
        <p:spPr bwMode="auto">
          <a:xfrm>
            <a:off x="4756150" y="3868738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95588"/>
            <a:ext cx="791845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Use </a:t>
            </a:r>
            <a:r>
              <a:rPr lang="en-US" sz="2400" dirty="0" err="1"/>
              <a:t>NiO</a:t>
            </a:r>
            <a:r>
              <a:rPr lang="en-US" sz="2400" dirty="0"/>
              <a:t> as an example material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6758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1220788"/>
            <a:ext cx="18034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1282700" y="2255838"/>
            <a:ext cx="4292600" cy="2519362"/>
            <a:chOff x="1282700" y="2255827"/>
            <a:chExt cx="4292600" cy="2519373"/>
          </a:xfrm>
        </p:grpSpPr>
        <p:sp>
          <p:nvSpPr>
            <p:cNvPr id="9" name="Donut 8"/>
            <p:cNvSpPr/>
            <p:nvPr/>
          </p:nvSpPr>
          <p:spPr>
            <a:xfrm>
              <a:off x="4749800" y="3949696"/>
              <a:ext cx="825500" cy="825504"/>
            </a:xfrm>
            <a:prstGeom prst="donut">
              <a:avLst>
                <a:gd name="adj" fmla="val 1269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Minus 2"/>
            <p:cNvSpPr/>
            <p:nvPr/>
          </p:nvSpPr>
          <p:spPr>
            <a:xfrm>
              <a:off x="1282700" y="4102097"/>
              <a:ext cx="698500" cy="501652"/>
            </a:xfrm>
            <a:prstGeom prst="mathMin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" name="Curved Connector 11"/>
            <p:cNvCxnSpPr/>
            <p:nvPr/>
          </p:nvCxnSpPr>
          <p:spPr>
            <a:xfrm rot="5400000" flipH="1" flipV="1">
              <a:off x="1602577" y="2732876"/>
              <a:ext cx="1639894" cy="1530350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9" idx="0"/>
            </p:cNvCxnSpPr>
            <p:nvPr/>
          </p:nvCxnSpPr>
          <p:spPr>
            <a:xfrm rot="16200000" flipV="1">
              <a:off x="3998116" y="2785263"/>
              <a:ext cx="1271593" cy="1057275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ounded Rectangle 9"/>
            <p:cNvSpPr/>
            <p:nvPr/>
          </p:nvSpPr>
          <p:spPr>
            <a:xfrm>
              <a:off x="2649538" y="2255827"/>
              <a:ext cx="1803400" cy="422277"/>
            </a:xfrm>
            <a:prstGeom prst="roundRect">
              <a:avLst>
                <a:gd name="adj" fmla="val 23926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Ctr="1"/>
            <a:lstStyle/>
            <a:p>
              <a:pPr algn="ctr"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Ni</a:t>
              </a:r>
              <a:r>
                <a:rPr lang="en-US" sz="2000" baseline="30000" dirty="0">
                  <a:solidFill>
                    <a:schemeClr val="tx1"/>
                  </a:solidFill>
                </a:rPr>
                <a:t>2+</a:t>
              </a:r>
              <a:r>
                <a:rPr lang="en-US" sz="2000" dirty="0">
                  <a:solidFill>
                    <a:schemeClr val="tx1"/>
                  </a:solidFill>
                </a:rPr>
                <a:t> - 4s</a:t>
              </a:r>
              <a:r>
                <a:rPr lang="en-US" sz="2000" baseline="30000" dirty="0">
                  <a:solidFill>
                    <a:schemeClr val="tx1"/>
                  </a:solidFill>
                </a:rPr>
                <a:t>0</a:t>
              </a:r>
              <a:r>
                <a:rPr lang="en-US" sz="2000" dirty="0">
                  <a:solidFill>
                    <a:schemeClr val="tx1"/>
                  </a:solidFill>
                </a:rPr>
                <a:t> 3d</a:t>
              </a:r>
              <a:r>
                <a:rPr lang="en-US" sz="2000" baseline="30000" dirty="0">
                  <a:solidFill>
                    <a:schemeClr val="tx1"/>
                  </a:solidFill>
                </a:rPr>
                <a:t>8</a:t>
              </a:r>
              <a:endParaRPr lang="en-US" sz="2000" dirty="0">
                <a:solidFill>
                  <a:schemeClr val="tx1"/>
                </a:solidFill>
              </a:endParaRPr>
            </a:p>
            <a:p>
              <a:pPr marL="342900" indent="-342900" algn="ctr">
                <a:buFont typeface="Arial"/>
                <a:buChar char="•"/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5162550" y="1681163"/>
            <a:ext cx="3368675" cy="2420937"/>
            <a:chOff x="5162551" y="1681173"/>
            <a:chExt cx="3369449" cy="2420927"/>
          </a:xfrm>
        </p:grpSpPr>
        <p:sp>
          <p:nvSpPr>
            <p:cNvPr id="2" name="Donut 1"/>
            <p:cNvSpPr/>
            <p:nvPr/>
          </p:nvSpPr>
          <p:spPr>
            <a:xfrm>
              <a:off x="7112449" y="3276603"/>
              <a:ext cx="825690" cy="825497"/>
            </a:xfrm>
            <a:prstGeom prst="donut">
              <a:avLst>
                <a:gd name="adj" fmla="val 1269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8" name="Curved Connector 27"/>
            <p:cNvCxnSpPr/>
            <p:nvPr/>
          </p:nvCxnSpPr>
          <p:spPr>
            <a:xfrm rot="16200000" flipV="1">
              <a:off x="6340885" y="2100135"/>
              <a:ext cx="1173157" cy="1154378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4F81B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7"/>
            <p:cNvSpPr/>
            <p:nvPr/>
          </p:nvSpPr>
          <p:spPr>
            <a:xfrm>
              <a:off x="5162551" y="1681173"/>
              <a:ext cx="1356036" cy="422273"/>
            </a:xfrm>
            <a:prstGeom prst="roundRect">
              <a:avLst>
                <a:gd name="adj" fmla="val 23926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anchorCtr="1"/>
            <a:lstStyle/>
            <a:p>
              <a:pPr algn="ctr"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O</a:t>
              </a:r>
              <a:r>
                <a:rPr lang="en-US" sz="2000" baseline="30000" dirty="0">
                  <a:solidFill>
                    <a:schemeClr val="tx1"/>
                  </a:solidFill>
                </a:rPr>
                <a:t>2-</a:t>
              </a:r>
              <a:r>
                <a:rPr lang="en-US" sz="2000" dirty="0">
                  <a:solidFill>
                    <a:schemeClr val="tx1"/>
                  </a:solidFill>
                </a:rPr>
                <a:t> - 2p</a:t>
              </a:r>
              <a:r>
                <a:rPr lang="en-US" sz="2000" baseline="30000" dirty="0">
                  <a:solidFill>
                    <a:schemeClr val="tx1"/>
                  </a:solidFill>
                </a:rPr>
                <a:t>6</a:t>
              </a:r>
              <a:endParaRPr lang="en-US" sz="2000" dirty="0">
                <a:solidFill>
                  <a:schemeClr val="tx1"/>
                </a:solidFill>
              </a:endParaRPr>
            </a:p>
            <a:p>
              <a:pPr marL="342900" indent="-342900" algn="ctr">
                <a:buFont typeface="Arial"/>
                <a:buChar char="•"/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2" name="Minus 31"/>
            <p:cNvSpPr/>
            <p:nvPr/>
          </p:nvSpPr>
          <p:spPr>
            <a:xfrm>
              <a:off x="7833340" y="3448053"/>
              <a:ext cx="698660" cy="501648"/>
            </a:xfrm>
            <a:prstGeom prst="mathMin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“</a:t>
            </a:r>
            <a:r>
              <a:rPr lang="en-US" sz="2400" dirty="0" err="1"/>
              <a:t>Downfold</a:t>
            </a:r>
            <a:r>
              <a:rPr lang="en-US" sz="2400" dirty="0"/>
              <a:t>” the DFT results to obtain basis of choice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770563" y="1060450"/>
            <a:ext cx="1295400" cy="540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9636" name="Picture 19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8717"/>
          <a:stretch>
            <a:fillRect/>
          </a:stretch>
        </p:blipFill>
        <p:spPr bwMode="auto">
          <a:xfrm>
            <a:off x="0" y="1392238"/>
            <a:ext cx="9144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Pick a basis of “TM-</a:t>
            </a:r>
            <a:r>
              <a:rPr lang="en-US" sz="2400" i="1" dirty="0"/>
              <a:t>d”</a:t>
            </a:r>
            <a:r>
              <a:rPr lang="en-US" sz="2400" dirty="0"/>
              <a:t> and “O-</a:t>
            </a:r>
            <a:r>
              <a:rPr lang="en-US" sz="2400" i="1" dirty="0"/>
              <a:t>p</a:t>
            </a:r>
            <a:r>
              <a:rPr lang="en-US" sz="2400" dirty="0"/>
              <a:t>”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168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b="7449"/>
          <a:stretch>
            <a:fillRect/>
          </a:stretch>
        </p:blipFill>
        <p:spPr bwMode="auto">
          <a:xfrm>
            <a:off x="0" y="1379538"/>
            <a:ext cx="91440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413375" y="1100138"/>
            <a:ext cx="3657600" cy="1747837"/>
            <a:chOff x="5413828" y="1099567"/>
            <a:chExt cx="3657604" cy="1748862"/>
          </a:xfrm>
        </p:grpSpPr>
        <p:sp>
          <p:nvSpPr>
            <p:cNvPr id="8" name="Donut 7"/>
            <p:cNvSpPr/>
            <p:nvPr/>
          </p:nvSpPr>
          <p:spPr>
            <a:xfrm>
              <a:off x="5413828" y="1296532"/>
              <a:ext cx="3286129" cy="1551897"/>
            </a:xfrm>
            <a:prstGeom prst="donut">
              <a:avLst>
                <a:gd name="adj" fmla="val 3601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317243" y="1099567"/>
              <a:ext cx="1754189" cy="522593"/>
            </a:xfrm>
            <a:prstGeom prst="roundRect">
              <a:avLst>
                <a:gd name="adj" fmla="val 17238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i="1" dirty="0" err="1">
                  <a:solidFill>
                    <a:schemeClr val="tx1"/>
                  </a:solidFill>
                </a:rPr>
                <a:t>e</a:t>
              </a:r>
              <a:r>
                <a:rPr lang="en-US" sz="2000" i="1" baseline="-25000" dirty="0" err="1">
                  <a:solidFill>
                    <a:schemeClr val="tx1"/>
                  </a:solidFill>
                </a:rPr>
                <a:t>g</a:t>
              </a:r>
              <a:r>
                <a:rPr lang="en-US" sz="2000" i="1" baseline="-25000" dirty="0">
                  <a:solidFill>
                    <a:schemeClr val="tx1"/>
                  </a:solidFill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  <a:latin typeface="Symbol" charset="2"/>
                  <a:cs typeface="Symbol" charset="2"/>
                </a:rPr>
                <a:t>s </a:t>
              </a:r>
              <a:r>
                <a:rPr lang="en-US" sz="2000" dirty="0">
                  <a:solidFill>
                    <a:schemeClr val="tx1"/>
                  </a:solidFill>
                </a:rPr>
                <a:t>bond</a:t>
              </a:r>
              <a:endParaRPr lang="en-US" sz="2000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413375" y="2757488"/>
            <a:ext cx="3676650" cy="1895475"/>
            <a:chOff x="5413827" y="2757713"/>
            <a:chExt cx="3675747" cy="1895929"/>
          </a:xfrm>
        </p:grpSpPr>
        <p:sp>
          <p:nvSpPr>
            <p:cNvPr id="5" name="Donut 4"/>
            <p:cNvSpPr/>
            <p:nvPr/>
          </p:nvSpPr>
          <p:spPr>
            <a:xfrm>
              <a:off x="5413827" y="2757713"/>
              <a:ext cx="3285318" cy="1895929"/>
            </a:xfrm>
            <a:prstGeom prst="donut">
              <a:avLst>
                <a:gd name="adj" fmla="val 360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335818" y="2757713"/>
              <a:ext cx="1753756" cy="520825"/>
            </a:xfrm>
            <a:prstGeom prst="roundRect">
              <a:avLst>
                <a:gd name="adj" fmla="val 17238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i="1" dirty="0">
                  <a:solidFill>
                    <a:schemeClr val="tx1"/>
                  </a:solidFill>
                </a:rPr>
                <a:t>t</a:t>
              </a:r>
              <a:r>
                <a:rPr lang="en-US" sz="2000" i="1" baseline="-25000" dirty="0">
                  <a:solidFill>
                    <a:schemeClr val="tx1"/>
                  </a:solidFill>
                </a:rPr>
                <a:t>2g   </a:t>
              </a:r>
              <a:r>
                <a:rPr lang="en-US" sz="2000" dirty="0">
                  <a:solidFill>
                    <a:schemeClr val="tx1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dirty="0">
                  <a:solidFill>
                    <a:schemeClr val="tx1"/>
                  </a:solidFill>
                </a:rPr>
                <a:t> bond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TM-</a:t>
            </a:r>
            <a:r>
              <a:rPr lang="en-US" sz="2400" i="1" dirty="0"/>
              <a:t>d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 are very close to atomic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373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6" b="5850"/>
          <a:stretch>
            <a:fillRect/>
          </a:stretch>
        </p:blipFill>
        <p:spPr bwMode="auto">
          <a:xfrm>
            <a:off x="0" y="1352550"/>
            <a:ext cx="914400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OFitbit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lOFitsbit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O-</a:t>
            </a:r>
            <a:r>
              <a:rPr lang="en-US" sz="2400" i="1" dirty="0"/>
              <a:t>p</a:t>
            </a:r>
            <a:r>
              <a:rPr lang="en-US" sz="2400" dirty="0"/>
              <a:t> Wannier orbitals have tails!!!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5781" name="Picture 4" descr="LDA_p_MLFT_04A (dragged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5631" r="64664" b="7626"/>
          <a:stretch>
            <a:fillRect/>
          </a:stretch>
        </p:blipFill>
        <p:spPr bwMode="auto">
          <a:xfrm>
            <a:off x="706438" y="1039813"/>
            <a:ext cx="2703512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Bent-Up Arrow 11"/>
          <p:cNvSpPr/>
          <p:nvPr/>
        </p:nvSpPr>
        <p:spPr>
          <a:xfrm>
            <a:off x="3409950" y="4770438"/>
            <a:ext cx="1870075" cy="1516062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Bent-Up Arrow 12"/>
          <p:cNvSpPr/>
          <p:nvPr/>
        </p:nvSpPr>
        <p:spPr>
          <a:xfrm>
            <a:off x="5942013" y="4770438"/>
            <a:ext cx="1871662" cy="1516062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175000" y="4124325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22900" y="5232400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Ni-4s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7" descr="plOFitnewbit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3" descr="plOFitsbit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O-</a:t>
            </a:r>
            <a:r>
              <a:rPr lang="en-US" sz="2400" i="1" dirty="0"/>
              <a:t>p</a:t>
            </a:r>
            <a:r>
              <a:rPr lang="en-US" sz="2400" dirty="0"/>
              <a:t> Wannier orbitals have tails!!!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7829" name="Picture 4" descr="LDA_p_MLFT_04A (dragged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5631" r="64664" b="7626"/>
          <a:stretch>
            <a:fillRect/>
          </a:stretch>
        </p:blipFill>
        <p:spPr bwMode="auto">
          <a:xfrm>
            <a:off x="706438" y="1039813"/>
            <a:ext cx="2703512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175000" y="4124325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22900" y="5232400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Ni-4s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7" descr="plOFitnewbit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8" descr="plOFitsnewbit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O-</a:t>
            </a:r>
            <a:r>
              <a:rPr lang="en-US" sz="2400" i="1" dirty="0"/>
              <a:t>p</a:t>
            </a:r>
            <a:r>
              <a:rPr lang="en-US" sz="2400" dirty="0"/>
              <a:t> Wannier orbitals have tails!!!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79877" name="Picture 4" descr="LDA_p_MLFT_04A (dragged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5631" r="64664" b="7626"/>
          <a:stretch>
            <a:fillRect/>
          </a:stretch>
        </p:blipFill>
        <p:spPr bwMode="auto">
          <a:xfrm>
            <a:off x="706438" y="1039813"/>
            <a:ext cx="2703512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175000" y="4124325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22900" y="5232400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Ni-4s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7" descr="plOFitnewbit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2" name="Picture 8" descr="plOFitsnewbit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685800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The O-</a:t>
            </a:r>
            <a:r>
              <a:rPr lang="en-US" sz="2400" i="1" dirty="0"/>
              <a:t>p</a:t>
            </a:r>
            <a:r>
              <a:rPr lang="en-US" sz="2400" dirty="0"/>
              <a:t> Wannier orbitals have tails!!!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81925" name="Picture 4" descr="LDA_p_MLFT_04A (dragged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5631" r="64664" b="7626"/>
          <a:stretch>
            <a:fillRect/>
          </a:stretch>
        </p:blipFill>
        <p:spPr bwMode="auto">
          <a:xfrm>
            <a:off x="706438" y="1039813"/>
            <a:ext cx="2703512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1" descr="plOnewbitma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3157538"/>
            <a:ext cx="4572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490913" y="5094288"/>
            <a:ext cx="1671637" cy="544512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O-2p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48375" y="4124325"/>
            <a:ext cx="1673225" cy="54610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Ni-4s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Pick a basis of “TM-</a:t>
            </a:r>
            <a:r>
              <a:rPr lang="en-US" sz="2400" i="1" dirty="0"/>
              <a:t>d”</a:t>
            </a:r>
            <a:r>
              <a:rPr lang="en-US" sz="2400" dirty="0"/>
              <a:t> and “O-</a:t>
            </a:r>
            <a:r>
              <a:rPr lang="en-US" sz="2400" i="1" dirty="0"/>
              <a:t>p</a:t>
            </a:r>
            <a:r>
              <a:rPr lang="en-US" sz="2400" dirty="0"/>
              <a:t>”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8397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b="7449"/>
          <a:stretch>
            <a:fillRect/>
          </a:stretch>
        </p:blipFill>
        <p:spPr bwMode="auto">
          <a:xfrm>
            <a:off x="0" y="1379538"/>
            <a:ext cx="91440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Pick a basis of “TM-</a:t>
            </a:r>
            <a:r>
              <a:rPr lang="en-US" sz="2400" i="1" dirty="0"/>
              <a:t>d”</a:t>
            </a:r>
            <a:r>
              <a:rPr lang="en-US" sz="2400" dirty="0"/>
              <a:t> Wannier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86019" name="Picture 2" descr="Screen Shot 2015-11-01 at 23.52.48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550"/>
            <a:ext cx="9144000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Pick a basis of “O-</a:t>
            </a:r>
            <a:r>
              <a:rPr lang="en-US" sz="2400" i="1" dirty="0"/>
              <a:t>p</a:t>
            </a:r>
            <a:r>
              <a:rPr lang="en-US" sz="2400" dirty="0"/>
              <a:t>” Wannier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88067" name="Picture 2" descr="Screen Shot 2015-11-01 at 23.53.13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4188"/>
            <a:ext cx="9144000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NiO</a:t>
            </a:r>
            <a:r>
              <a:rPr lang="en-US" sz="2400" dirty="0"/>
              <a:t> in a LDA band-structure picture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770563" y="1060450"/>
            <a:ext cx="1295400" cy="540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0116" name="Picture 19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8717"/>
          <a:stretch>
            <a:fillRect/>
          </a:stretch>
        </p:blipFill>
        <p:spPr bwMode="auto">
          <a:xfrm>
            <a:off x="0" y="1392238"/>
            <a:ext cx="9144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In LDA </a:t>
            </a:r>
            <a:r>
              <a:rPr lang="en-US" sz="2400" dirty="0" err="1"/>
              <a:t>NiO</a:t>
            </a:r>
            <a:r>
              <a:rPr lang="en-US" sz="2400" dirty="0"/>
              <a:t> is a metal: Experimentally it is a good insulator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921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141413"/>
            <a:ext cx="3998913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3041650"/>
            <a:ext cx="4516437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Box 4"/>
          <p:cNvSpPr txBox="1">
            <a:spLocks noChangeArrowheads="1"/>
          </p:cNvSpPr>
          <p:nvPr/>
        </p:nvSpPr>
        <p:spPr bwMode="auto">
          <a:xfrm>
            <a:off x="4310063" y="1322388"/>
            <a:ext cx="3741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F. J. Morin, Phys. Rev. </a:t>
            </a:r>
            <a:r>
              <a:rPr lang="en-US" sz="1800" b="1"/>
              <a:t>93</a:t>
            </a:r>
            <a:r>
              <a:rPr lang="en-US" sz="1800"/>
              <a:t>, 1199 (1954)</a:t>
            </a:r>
          </a:p>
        </p:txBody>
      </p:sp>
      <p:sp>
        <p:nvSpPr>
          <p:cNvPr id="92166" name="TextBox 7"/>
          <p:cNvSpPr txBox="1">
            <a:spLocks noChangeArrowheads="1"/>
          </p:cNvSpPr>
          <p:nvPr/>
        </p:nvSpPr>
        <p:spPr bwMode="auto">
          <a:xfrm>
            <a:off x="5419725" y="2216150"/>
            <a:ext cx="3111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R. Newman and R. M. Chrenko,</a:t>
            </a:r>
          </a:p>
          <a:p>
            <a:pPr eaLnBrk="1" hangingPunct="1"/>
            <a:r>
              <a:rPr lang="en-US" sz="1800"/>
              <a:t>Phys. Rev </a:t>
            </a:r>
            <a:r>
              <a:rPr lang="en-US" sz="1800" b="1"/>
              <a:t>114</a:t>
            </a:r>
            <a:r>
              <a:rPr lang="en-US" sz="1800"/>
              <a:t> 1507 (1959)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57363" y="2620963"/>
            <a:ext cx="2552700" cy="841375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</a:rPr>
              <a:t>Room temperature</a:t>
            </a:r>
          </a:p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r</a:t>
            </a:r>
            <a:r>
              <a:rPr lang="en-US" sz="2000" dirty="0">
                <a:solidFill>
                  <a:srgbClr val="FF0000"/>
                </a:solidFill>
              </a:rPr>
              <a:t>~10</a:t>
            </a:r>
            <a:r>
              <a:rPr lang="en-US" sz="2000" baseline="30000" dirty="0">
                <a:solidFill>
                  <a:srgbClr val="FF0000"/>
                </a:solidFill>
              </a:rPr>
              <a:t>5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O</a:t>
            </a:r>
            <a:r>
              <a:rPr lang="en-US" sz="2000" dirty="0">
                <a:solidFill>
                  <a:srgbClr val="FF0000"/>
                </a:solidFill>
              </a:rPr>
              <a:t> cm</a:t>
            </a:r>
          </a:p>
          <a:p>
            <a:pPr marL="342900" indent="-342900" algn="ctr">
              <a:buFont typeface="Arial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13375" y="5510213"/>
            <a:ext cx="1519238" cy="877887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</a:rPr>
              <a:t>Optical-gap</a:t>
            </a:r>
          </a:p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</a:rPr>
              <a:t>3.5 – 4.0 </a:t>
            </a:r>
            <a:r>
              <a:rPr lang="en-US" sz="2000" dirty="0" err="1">
                <a:solidFill>
                  <a:srgbClr val="FF0000"/>
                </a:solidFill>
              </a:rPr>
              <a:t>eV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</a:t>
            </a:r>
            <a:r>
              <a:rPr lang="en-US" sz="2400" dirty="0" err="1"/>
              <a:t>rocksalt</a:t>
            </a:r>
            <a:r>
              <a:rPr lang="en-US" sz="2400" dirty="0"/>
              <a:t> 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4579" name="Picture 1" descr="struct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1174750"/>
            <a:ext cx="35560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2"/>
          <p:cNvSpPr txBox="1">
            <a:spLocks noChangeArrowheads="1"/>
          </p:cNvSpPr>
          <p:nvPr/>
        </p:nvSpPr>
        <p:spPr bwMode="auto">
          <a:xfrm>
            <a:off x="5638800" y="3968750"/>
            <a:ext cx="595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1"/>
                </a:solidFill>
              </a:rPr>
              <a:t>Mg</a:t>
            </a: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4756150" y="3868738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“</a:t>
            </a:r>
            <a:r>
              <a:rPr lang="en-US" sz="2400" dirty="0" err="1"/>
              <a:t>Downfold</a:t>
            </a:r>
            <a:r>
              <a:rPr lang="en-US" sz="2400" dirty="0"/>
              <a:t>” the DFT results to obtain basis of choice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5770563" y="1060450"/>
            <a:ext cx="1295400" cy="540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4212" name="Picture 19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8717"/>
          <a:stretch>
            <a:fillRect/>
          </a:stretch>
        </p:blipFill>
        <p:spPr bwMode="auto">
          <a:xfrm>
            <a:off x="0" y="1392238"/>
            <a:ext cx="9144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9625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1" b="10406"/>
          <a:stretch>
            <a:fillRect/>
          </a:stretch>
        </p:blipFill>
        <p:spPr bwMode="auto">
          <a:xfrm>
            <a:off x="0" y="1406525"/>
            <a:ext cx="9144000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9830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b="10197"/>
          <a:stretch>
            <a:fillRect/>
          </a:stretch>
        </p:blipFill>
        <p:spPr bwMode="auto">
          <a:xfrm>
            <a:off x="0" y="1406525"/>
            <a:ext cx="9144000" cy="47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035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9984"/>
          <a:stretch>
            <a:fillRect/>
          </a:stretch>
        </p:blipFill>
        <p:spPr bwMode="auto">
          <a:xfrm>
            <a:off x="0" y="1392238"/>
            <a:ext cx="9144000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240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5850"/>
          <a:stretch>
            <a:fillRect/>
          </a:stretch>
        </p:blipFill>
        <p:spPr bwMode="auto">
          <a:xfrm>
            <a:off x="0" y="1392238"/>
            <a:ext cx="9144000" cy="508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445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b="9351"/>
          <a:stretch>
            <a:fillRect/>
          </a:stretch>
        </p:blipFill>
        <p:spPr bwMode="auto">
          <a:xfrm>
            <a:off x="0" y="1379538"/>
            <a:ext cx="91440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649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6551"/>
          <a:stretch>
            <a:fillRect/>
          </a:stretch>
        </p:blipFill>
        <p:spPr bwMode="auto">
          <a:xfrm>
            <a:off x="0" y="1392238"/>
            <a:ext cx="91440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0854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4" b="29088"/>
          <a:stretch>
            <a:fillRect/>
          </a:stretch>
        </p:blipFill>
        <p:spPr bwMode="auto">
          <a:xfrm>
            <a:off x="0" y="2870200"/>
            <a:ext cx="91440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059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8" b="30464"/>
          <a:stretch>
            <a:fillRect/>
          </a:stretch>
        </p:blipFill>
        <p:spPr bwMode="auto">
          <a:xfrm>
            <a:off x="0" y="2933700"/>
            <a:ext cx="91440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264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5" b="5850"/>
          <a:stretch>
            <a:fillRect/>
          </a:stretch>
        </p:blipFill>
        <p:spPr bwMode="auto">
          <a:xfrm>
            <a:off x="0" y="1397000"/>
            <a:ext cx="9144000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6627" name="Picture 1" descr="BndsplusDOSL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1413"/>
            <a:ext cx="49339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5546725" y="5194300"/>
            <a:ext cx="158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O-2p character</a:t>
            </a:r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5546725" y="3536950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Mg-3s character</a:t>
            </a:r>
          </a:p>
        </p:txBody>
      </p:sp>
    </p:spTree>
    <p:extLst>
      <p:ext uri="{BB962C8B-B14F-4D97-AF65-F5344CB8AC3E}">
        <p14:creationId xmlns:p14="http://schemas.microsoft.com/office/powerpoint/2010/main" val="73721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469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13168"/>
          <a:stretch>
            <a:fillRect/>
          </a:stretch>
        </p:blipFill>
        <p:spPr bwMode="auto">
          <a:xfrm>
            <a:off x="0" y="1790700"/>
            <a:ext cx="91440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673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7" b="16705"/>
          <a:stretch>
            <a:fillRect/>
          </a:stretch>
        </p:blipFill>
        <p:spPr bwMode="auto">
          <a:xfrm>
            <a:off x="0" y="1905000"/>
            <a:ext cx="91440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878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6" b="17099"/>
          <a:stretch>
            <a:fillRect/>
          </a:stretch>
        </p:blipFill>
        <p:spPr bwMode="auto">
          <a:xfrm>
            <a:off x="0" y="1943100"/>
            <a:ext cx="9144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083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6" b="26534"/>
          <a:stretch>
            <a:fillRect/>
          </a:stretch>
        </p:blipFill>
        <p:spPr bwMode="auto">
          <a:xfrm>
            <a:off x="0" y="2540000"/>
            <a:ext cx="9144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288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7" b="26730"/>
          <a:stretch>
            <a:fillRect/>
          </a:stretch>
        </p:blipFill>
        <p:spPr bwMode="auto">
          <a:xfrm>
            <a:off x="0" y="2527300"/>
            <a:ext cx="9144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493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9" b="7272"/>
          <a:stretch>
            <a:fillRect/>
          </a:stretch>
        </p:blipFill>
        <p:spPr bwMode="auto">
          <a:xfrm>
            <a:off x="0" y="1384300"/>
            <a:ext cx="91440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697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4" b="11203"/>
          <a:stretch>
            <a:fillRect/>
          </a:stretch>
        </p:blipFill>
        <p:spPr bwMode="auto">
          <a:xfrm>
            <a:off x="0" y="1663700"/>
            <a:ext cx="91440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2902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0" b="20338"/>
          <a:stretch>
            <a:fillRect/>
          </a:stretch>
        </p:blipFill>
        <p:spPr bwMode="auto">
          <a:xfrm>
            <a:off x="0" y="2184400"/>
            <a:ext cx="91440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3107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2" b="23720"/>
          <a:stretch>
            <a:fillRect/>
          </a:stretch>
        </p:blipFill>
        <p:spPr bwMode="auto">
          <a:xfrm>
            <a:off x="0" y="2552700"/>
            <a:ext cx="914400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Create </a:t>
            </a:r>
            <a:r>
              <a:rPr lang="en-US" sz="2400" b="1" dirty="0"/>
              <a:t>ligand</a:t>
            </a:r>
            <a:r>
              <a:rPr lang="en-US" sz="2400" dirty="0"/>
              <a:t> orbitals from O-2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en-US" sz="2400" dirty="0" err="1"/>
              <a:t>Wannier</a:t>
            </a:r>
            <a:r>
              <a:rPr lang="en-US" sz="2400" dirty="0"/>
              <a:t> orbitals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3312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6" b="7449"/>
          <a:stretch>
            <a:fillRect/>
          </a:stretch>
        </p:blipFill>
        <p:spPr bwMode="auto">
          <a:xfrm>
            <a:off x="0" y="1365250"/>
            <a:ext cx="9144000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0723" name="Picture 8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/>
          <a:stretch>
            <a:fillRect/>
          </a:stretch>
        </p:blipFill>
        <p:spPr bwMode="auto">
          <a:xfrm>
            <a:off x="612775" y="1220788"/>
            <a:ext cx="791845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Orbital energy level diagram obtained from LDA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3517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b="7872"/>
          <a:stretch>
            <a:fillRect/>
          </a:stretch>
        </p:blipFill>
        <p:spPr bwMode="auto">
          <a:xfrm>
            <a:off x="0" y="1406525"/>
            <a:ext cx="91440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Tight binding description of Alkali metals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37219" name="Picture 4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95588"/>
            <a:ext cx="791845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1041400" y="3276600"/>
            <a:ext cx="825500" cy="25019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613025" y="1273175"/>
            <a:ext cx="3368675" cy="1127125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Alkali metals are close to free electron like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Free electron like description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39267" name="Picture 3" descr="plk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482850"/>
            <a:ext cx="2590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041900" y="1295400"/>
            <a:ext cx="3489325" cy="736600"/>
          </a:xfrm>
          <a:prstGeom prst="roundRect">
            <a:avLst>
              <a:gd name="adj" fmla="val 1341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Energy momentum relation of a free electron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67200" y="5054600"/>
            <a:ext cx="3489325" cy="736600"/>
          </a:xfrm>
          <a:prstGeom prst="roundRect">
            <a:avLst>
              <a:gd name="adj" fmla="val 1341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Maximal velocity is given by the Fermi momentum</a:t>
            </a:r>
          </a:p>
        </p:txBody>
      </p:sp>
      <p:sp>
        <p:nvSpPr>
          <p:cNvPr id="10" name="Left Arrow 9"/>
          <p:cNvSpPr/>
          <p:nvPr/>
        </p:nvSpPr>
        <p:spPr>
          <a:xfrm>
            <a:off x="2946400" y="5511800"/>
            <a:ext cx="977900" cy="279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Free electron like description – </a:t>
            </a:r>
            <a:r>
              <a:rPr lang="en-US" sz="2400" dirty="0" err="1"/>
              <a:t>Brillouin</a:t>
            </a:r>
            <a:r>
              <a:rPr lang="en-US" sz="2400" dirty="0"/>
              <a:t> zone folding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41315" name="Picture 4" descr="plk2.pd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Brillion zone of Li (bcc)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" name="Picture 2" descr="plB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25" y="1803400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1397000"/>
            <a:ext cx="4064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7" descr="plB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25" y="1803400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Brillion zone of Li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454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1397000"/>
            <a:ext cx="4064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3" descr="plB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25" y="1803400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47459" name="Picture 2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nut 8"/>
          <p:cNvSpPr/>
          <p:nvPr/>
        </p:nvSpPr>
        <p:spPr bwMode="auto">
          <a:xfrm>
            <a:off x="6972300" y="1397000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7462" name="TextBox 3"/>
          <p:cNvSpPr txBox="1">
            <a:spLocks noChangeArrowheads="1"/>
          </p:cNvSpPr>
          <p:nvPr/>
        </p:nvSpPr>
        <p:spPr bwMode="auto">
          <a:xfrm>
            <a:off x="431800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7463" name="TextBox 9"/>
          <p:cNvSpPr txBox="1">
            <a:spLocks noChangeArrowheads="1"/>
          </p:cNvSpPr>
          <p:nvPr/>
        </p:nvSpPr>
        <p:spPr bwMode="auto">
          <a:xfrm>
            <a:off x="508793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7464" name="TextBox 10"/>
          <p:cNvSpPr txBox="1">
            <a:spLocks noChangeArrowheads="1"/>
          </p:cNvSpPr>
          <p:nvPr/>
        </p:nvSpPr>
        <p:spPr bwMode="auto">
          <a:xfrm>
            <a:off x="58308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47465" name="TextBox 11"/>
          <p:cNvSpPr txBox="1">
            <a:spLocks noChangeArrowheads="1"/>
          </p:cNvSpPr>
          <p:nvPr/>
        </p:nvSpPr>
        <p:spPr bwMode="auto">
          <a:xfrm>
            <a:off x="66008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7466" name="TextBox 12"/>
          <p:cNvSpPr txBox="1">
            <a:spLocks noChangeArrowheads="1"/>
          </p:cNvSpPr>
          <p:nvPr/>
        </p:nvSpPr>
        <p:spPr bwMode="auto">
          <a:xfrm>
            <a:off x="734377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7467" name="TextBox 13"/>
          <p:cNvSpPr txBox="1">
            <a:spLocks noChangeArrowheads="1"/>
          </p:cNvSpPr>
          <p:nvPr/>
        </p:nvSpPr>
        <p:spPr bwMode="auto">
          <a:xfrm>
            <a:off x="12938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7468" name="TextBox 15"/>
          <p:cNvSpPr txBox="1">
            <a:spLocks noChangeArrowheads="1"/>
          </p:cNvSpPr>
          <p:nvPr/>
        </p:nvSpPr>
        <p:spPr bwMode="auto">
          <a:xfrm>
            <a:off x="2805113" y="6480175"/>
            <a:ext cx="331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47469" name="TextBox 16"/>
          <p:cNvSpPr txBox="1">
            <a:spLocks noChangeArrowheads="1"/>
          </p:cNvSpPr>
          <p:nvPr/>
        </p:nvSpPr>
        <p:spPr bwMode="auto">
          <a:xfrm>
            <a:off x="35750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7470" name="TextBox 17"/>
          <p:cNvSpPr txBox="1">
            <a:spLocks noChangeArrowheads="1"/>
          </p:cNvSpPr>
          <p:nvPr/>
        </p:nvSpPr>
        <p:spPr bwMode="auto">
          <a:xfrm>
            <a:off x="2062163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7471" name="TextBox 18"/>
          <p:cNvSpPr txBox="1">
            <a:spLocks noChangeArrowheads="1"/>
          </p:cNvSpPr>
          <p:nvPr/>
        </p:nvSpPr>
        <p:spPr bwMode="auto">
          <a:xfrm>
            <a:off x="550863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7472" name="TextBox 19"/>
          <p:cNvSpPr txBox="1">
            <a:spLocks noChangeArrowheads="1"/>
          </p:cNvSpPr>
          <p:nvPr/>
        </p:nvSpPr>
        <p:spPr bwMode="auto">
          <a:xfrm>
            <a:off x="81121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Na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49507" name="TextBox 8"/>
          <p:cNvSpPr txBox="1">
            <a:spLocks noChangeArrowheads="1"/>
          </p:cNvSpPr>
          <p:nvPr/>
        </p:nvSpPr>
        <p:spPr bwMode="auto">
          <a:xfrm>
            <a:off x="43164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9508" name="TextBox 9"/>
          <p:cNvSpPr txBox="1">
            <a:spLocks noChangeArrowheads="1"/>
          </p:cNvSpPr>
          <p:nvPr/>
        </p:nvSpPr>
        <p:spPr bwMode="auto">
          <a:xfrm>
            <a:off x="4954588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9509" name="TextBox 10"/>
          <p:cNvSpPr txBox="1">
            <a:spLocks noChangeArrowheads="1"/>
          </p:cNvSpPr>
          <p:nvPr/>
        </p:nvSpPr>
        <p:spPr bwMode="auto">
          <a:xfrm>
            <a:off x="556736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49510" name="TextBox 11"/>
          <p:cNvSpPr txBox="1">
            <a:spLocks noChangeArrowheads="1"/>
          </p:cNvSpPr>
          <p:nvPr/>
        </p:nvSpPr>
        <p:spPr bwMode="auto">
          <a:xfrm>
            <a:off x="6207125" y="6489700"/>
            <a:ext cx="303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9511" name="TextBox 12"/>
          <p:cNvSpPr txBox="1">
            <a:spLocks noChangeArrowheads="1"/>
          </p:cNvSpPr>
          <p:nvPr/>
        </p:nvSpPr>
        <p:spPr bwMode="auto">
          <a:xfrm>
            <a:off x="6818313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9512" name="TextBox 13"/>
          <p:cNvSpPr txBox="1">
            <a:spLocks noChangeArrowheads="1"/>
          </p:cNvSpPr>
          <p:nvPr/>
        </p:nvSpPr>
        <p:spPr bwMode="auto">
          <a:xfrm>
            <a:off x="18145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49513" name="TextBox 14"/>
          <p:cNvSpPr txBox="1">
            <a:spLocks noChangeArrowheads="1"/>
          </p:cNvSpPr>
          <p:nvPr/>
        </p:nvSpPr>
        <p:spPr bwMode="auto">
          <a:xfrm>
            <a:off x="306546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49514" name="TextBox 15"/>
          <p:cNvSpPr txBox="1">
            <a:spLocks noChangeArrowheads="1"/>
          </p:cNvSpPr>
          <p:nvPr/>
        </p:nvSpPr>
        <p:spPr bwMode="auto">
          <a:xfrm>
            <a:off x="3703638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9515" name="TextBox 16"/>
          <p:cNvSpPr txBox="1">
            <a:spLocks noChangeArrowheads="1"/>
          </p:cNvSpPr>
          <p:nvPr/>
        </p:nvSpPr>
        <p:spPr bwMode="auto">
          <a:xfrm>
            <a:off x="2452688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9516" name="TextBox 17"/>
          <p:cNvSpPr txBox="1">
            <a:spLocks noChangeArrowheads="1"/>
          </p:cNvSpPr>
          <p:nvPr/>
        </p:nvSpPr>
        <p:spPr bwMode="auto">
          <a:xfrm>
            <a:off x="1201738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49517" name="TextBox 18"/>
          <p:cNvSpPr txBox="1">
            <a:spLocks noChangeArrowheads="1"/>
          </p:cNvSpPr>
          <p:nvPr/>
        </p:nvSpPr>
        <p:spPr bwMode="auto">
          <a:xfrm>
            <a:off x="745807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pic>
        <p:nvPicPr>
          <p:cNvPr id="149518" name="Picture 2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9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1600200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K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51555" name="Picture 3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1811338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1558" name="TextBox 8"/>
          <p:cNvSpPr txBox="1">
            <a:spLocks noChangeArrowheads="1"/>
          </p:cNvSpPr>
          <p:nvPr/>
        </p:nvSpPr>
        <p:spPr bwMode="auto">
          <a:xfrm>
            <a:off x="432276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1559" name="TextBox 9"/>
          <p:cNvSpPr txBox="1">
            <a:spLocks noChangeArrowheads="1"/>
          </p:cNvSpPr>
          <p:nvPr/>
        </p:nvSpPr>
        <p:spPr bwMode="auto">
          <a:xfrm>
            <a:off x="48450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1560" name="TextBox 10"/>
          <p:cNvSpPr txBox="1">
            <a:spLocks noChangeArrowheads="1"/>
          </p:cNvSpPr>
          <p:nvPr/>
        </p:nvSpPr>
        <p:spPr bwMode="auto">
          <a:xfrm>
            <a:off x="53419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1561" name="TextBox 11"/>
          <p:cNvSpPr txBox="1">
            <a:spLocks noChangeArrowheads="1"/>
          </p:cNvSpPr>
          <p:nvPr/>
        </p:nvSpPr>
        <p:spPr bwMode="auto">
          <a:xfrm>
            <a:off x="5865813" y="6489700"/>
            <a:ext cx="303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1562" name="TextBox 12"/>
          <p:cNvSpPr txBox="1">
            <a:spLocks noChangeArrowheads="1"/>
          </p:cNvSpPr>
          <p:nvPr/>
        </p:nvSpPr>
        <p:spPr bwMode="auto">
          <a:xfrm>
            <a:off x="6362700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1563" name="TextBox 13"/>
          <p:cNvSpPr txBox="1">
            <a:spLocks noChangeArrowheads="1"/>
          </p:cNvSpPr>
          <p:nvPr/>
        </p:nvSpPr>
        <p:spPr bwMode="auto">
          <a:xfrm>
            <a:off x="2282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1564" name="TextBox 14"/>
          <p:cNvSpPr txBox="1">
            <a:spLocks noChangeArrowheads="1"/>
          </p:cNvSpPr>
          <p:nvPr/>
        </p:nvSpPr>
        <p:spPr bwMode="auto">
          <a:xfrm>
            <a:off x="33035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1565" name="TextBox 15"/>
          <p:cNvSpPr txBox="1">
            <a:spLocks noChangeArrowheads="1"/>
          </p:cNvSpPr>
          <p:nvPr/>
        </p:nvSpPr>
        <p:spPr bwMode="auto">
          <a:xfrm>
            <a:off x="382587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1566" name="TextBox 16"/>
          <p:cNvSpPr txBox="1">
            <a:spLocks noChangeArrowheads="1"/>
          </p:cNvSpPr>
          <p:nvPr/>
        </p:nvSpPr>
        <p:spPr bwMode="auto">
          <a:xfrm>
            <a:off x="2806700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1567" name="TextBox 17"/>
          <p:cNvSpPr txBox="1">
            <a:spLocks noChangeArrowheads="1"/>
          </p:cNvSpPr>
          <p:nvPr/>
        </p:nvSpPr>
        <p:spPr bwMode="auto">
          <a:xfrm>
            <a:off x="1785938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1568" name="TextBox 18"/>
          <p:cNvSpPr txBox="1">
            <a:spLocks noChangeArrowheads="1"/>
          </p:cNvSpPr>
          <p:nvPr/>
        </p:nvSpPr>
        <p:spPr bwMode="auto">
          <a:xfrm>
            <a:off x="688498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Rb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53603" name="Picture 1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4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2032000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3606" name="TextBox 19"/>
          <p:cNvSpPr txBox="1">
            <a:spLocks noChangeArrowheads="1"/>
          </p:cNvSpPr>
          <p:nvPr/>
        </p:nvSpPr>
        <p:spPr bwMode="auto">
          <a:xfrm>
            <a:off x="431800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3607" name="TextBox 20"/>
          <p:cNvSpPr txBox="1">
            <a:spLocks noChangeArrowheads="1"/>
          </p:cNvSpPr>
          <p:nvPr/>
        </p:nvSpPr>
        <p:spPr bwMode="auto">
          <a:xfrm>
            <a:off x="480853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3608" name="TextBox 21"/>
          <p:cNvSpPr txBox="1">
            <a:spLocks noChangeArrowheads="1"/>
          </p:cNvSpPr>
          <p:nvPr/>
        </p:nvSpPr>
        <p:spPr bwMode="auto">
          <a:xfrm>
            <a:off x="52720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3609" name="TextBox 22"/>
          <p:cNvSpPr txBox="1">
            <a:spLocks noChangeArrowheads="1"/>
          </p:cNvSpPr>
          <p:nvPr/>
        </p:nvSpPr>
        <p:spPr bwMode="auto">
          <a:xfrm>
            <a:off x="5762625" y="6489700"/>
            <a:ext cx="303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3610" name="TextBox 23"/>
          <p:cNvSpPr txBox="1">
            <a:spLocks noChangeArrowheads="1"/>
          </p:cNvSpPr>
          <p:nvPr/>
        </p:nvSpPr>
        <p:spPr bwMode="auto">
          <a:xfrm>
            <a:off x="6226175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3611" name="TextBox 24"/>
          <p:cNvSpPr txBox="1">
            <a:spLocks noChangeArrowheads="1"/>
          </p:cNvSpPr>
          <p:nvPr/>
        </p:nvSpPr>
        <p:spPr bwMode="auto">
          <a:xfrm>
            <a:off x="24114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3612" name="TextBox 25"/>
          <p:cNvSpPr txBox="1">
            <a:spLocks noChangeArrowheads="1"/>
          </p:cNvSpPr>
          <p:nvPr/>
        </p:nvSpPr>
        <p:spPr bwMode="auto">
          <a:xfrm>
            <a:off x="3363913" y="6480175"/>
            <a:ext cx="331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3613" name="TextBox 26"/>
          <p:cNvSpPr txBox="1">
            <a:spLocks noChangeArrowheads="1"/>
          </p:cNvSpPr>
          <p:nvPr/>
        </p:nvSpPr>
        <p:spPr bwMode="auto">
          <a:xfrm>
            <a:off x="38544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3614" name="TextBox 27"/>
          <p:cNvSpPr txBox="1">
            <a:spLocks noChangeArrowheads="1"/>
          </p:cNvSpPr>
          <p:nvPr/>
        </p:nvSpPr>
        <p:spPr bwMode="auto">
          <a:xfrm>
            <a:off x="2900363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3615" name="TextBox 28"/>
          <p:cNvSpPr txBox="1">
            <a:spLocks noChangeArrowheads="1"/>
          </p:cNvSpPr>
          <p:nvPr/>
        </p:nvSpPr>
        <p:spPr bwMode="auto">
          <a:xfrm>
            <a:off x="1947863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3616" name="TextBox 29"/>
          <p:cNvSpPr txBox="1">
            <a:spLocks noChangeArrowheads="1"/>
          </p:cNvSpPr>
          <p:nvPr/>
        </p:nvSpPr>
        <p:spPr bwMode="auto">
          <a:xfrm>
            <a:off x="67151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2771" name="Picture 8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/>
          <a:stretch>
            <a:fillRect/>
          </a:stretch>
        </p:blipFill>
        <p:spPr bwMode="auto">
          <a:xfrm>
            <a:off x="612775" y="1220788"/>
            <a:ext cx="791845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nut 1"/>
          <p:cNvSpPr/>
          <p:nvPr/>
        </p:nvSpPr>
        <p:spPr>
          <a:xfrm>
            <a:off x="1473200" y="2286000"/>
            <a:ext cx="698500" cy="711200"/>
          </a:xfrm>
          <a:prstGeom prst="donut">
            <a:avLst>
              <a:gd name="adj" fmla="val 995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7175500" y="1905000"/>
            <a:ext cx="698500" cy="711200"/>
          </a:xfrm>
          <a:prstGeom prst="donut">
            <a:avLst>
              <a:gd name="adj" fmla="val 995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2778" name="TextBox 2"/>
          <p:cNvSpPr txBox="1">
            <a:spLocks noChangeArrowheads="1"/>
          </p:cNvSpPr>
          <p:nvPr/>
        </p:nvSpPr>
        <p:spPr bwMode="auto">
          <a:xfrm>
            <a:off x="2019300" y="2100263"/>
            <a:ext cx="162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1s</a:t>
            </a:r>
            <a:r>
              <a:rPr lang="en-US" sz="1800" baseline="30000"/>
              <a:t>2</a:t>
            </a:r>
            <a:r>
              <a:rPr lang="en-US" sz="1800"/>
              <a:t>2s</a:t>
            </a:r>
            <a:r>
              <a:rPr lang="en-US" sz="1800" baseline="30000"/>
              <a:t>2</a:t>
            </a:r>
            <a:r>
              <a:rPr lang="en-US" sz="1800"/>
              <a:t>2p</a:t>
            </a:r>
            <a:r>
              <a:rPr lang="en-US" sz="1800" baseline="30000"/>
              <a:t>6</a:t>
            </a:r>
            <a:r>
              <a:rPr lang="en-US" sz="1800"/>
              <a:t>3s</a:t>
            </a:r>
            <a:r>
              <a:rPr lang="en-US" sz="1800" baseline="30000"/>
              <a:t>2</a:t>
            </a:r>
          </a:p>
          <a:p>
            <a:pPr eaLnBrk="1" hangingPunct="1"/>
            <a:endParaRPr lang="en-US" sz="1800" baseline="30000"/>
          </a:p>
        </p:txBody>
      </p:sp>
      <p:sp>
        <p:nvSpPr>
          <p:cNvPr id="32779" name="TextBox 9"/>
          <p:cNvSpPr txBox="1">
            <a:spLocks noChangeArrowheads="1"/>
          </p:cNvSpPr>
          <p:nvPr/>
        </p:nvSpPr>
        <p:spPr bwMode="auto">
          <a:xfrm>
            <a:off x="6400800" y="1627188"/>
            <a:ext cx="162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1s</a:t>
            </a:r>
            <a:r>
              <a:rPr lang="en-US" sz="1800" baseline="30000"/>
              <a:t>2</a:t>
            </a:r>
            <a:r>
              <a:rPr lang="en-US" sz="1800"/>
              <a:t>2s</a:t>
            </a:r>
            <a:r>
              <a:rPr lang="en-US" sz="1800" baseline="30000"/>
              <a:t>2</a:t>
            </a:r>
            <a:r>
              <a:rPr lang="en-US" sz="1800"/>
              <a:t>2p</a:t>
            </a:r>
            <a:r>
              <a:rPr lang="en-US" sz="1800" baseline="30000"/>
              <a:t>4</a:t>
            </a:r>
          </a:p>
          <a:p>
            <a:pPr eaLnBrk="1" hangingPunct="1"/>
            <a:endParaRPr lang="en-US" sz="1800" baseline="30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Cs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55651" name="Picture 1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2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2243138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5654" name="TextBox 8"/>
          <p:cNvSpPr txBox="1">
            <a:spLocks noChangeArrowheads="1"/>
          </p:cNvSpPr>
          <p:nvPr/>
        </p:nvSpPr>
        <p:spPr bwMode="auto">
          <a:xfrm>
            <a:off x="4314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5655" name="TextBox 9"/>
          <p:cNvSpPr txBox="1">
            <a:spLocks noChangeArrowheads="1"/>
          </p:cNvSpPr>
          <p:nvPr/>
        </p:nvSpPr>
        <p:spPr bwMode="auto">
          <a:xfrm>
            <a:off x="476567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5656" name="TextBox 10"/>
          <p:cNvSpPr txBox="1">
            <a:spLocks noChangeArrowheads="1"/>
          </p:cNvSpPr>
          <p:nvPr/>
        </p:nvSpPr>
        <p:spPr bwMode="auto">
          <a:xfrm>
            <a:off x="51911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5657" name="TextBox 11"/>
          <p:cNvSpPr txBox="1">
            <a:spLocks noChangeArrowheads="1"/>
          </p:cNvSpPr>
          <p:nvPr/>
        </p:nvSpPr>
        <p:spPr bwMode="auto">
          <a:xfrm>
            <a:off x="5643563" y="6489700"/>
            <a:ext cx="303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5658" name="TextBox 12"/>
          <p:cNvSpPr txBox="1">
            <a:spLocks noChangeArrowheads="1"/>
          </p:cNvSpPr>
          <p:nvPr/>
        </p:nvSpPr>
        <p:spPr bwMode="auto">
          <a:xfrm>
            <a:off x="6069013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5659" name="TextBox 13"/>
          <p:cNvSpPr txBox="1">
            <a:spLocks noChangeArrowheads="1"/>
          </p:cNvSpPr>
          <p:nvPr/>
        </p:nvSpPr>
        <p:spPr bwMode="auto">
          <a:xfrm>
            <a:off x="255905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5660" name="TextBox 14"/>
          <p:cNvSpPr txBox="1">
            <a:spLocks noChangeArrowheads="1"/>
          </p:cNvSpPr>
          <p:nvPr/>
        </p:nvSpPr>
        <p:spPr bwMode="auto">
          <a:xfrm>
            <a:off x="34369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5661" name="TextBox 15"/>
          <p:cNvSpPr txBox="1">
            <a:spLocks noChangeArrowheads="1"/>
          </p:cNvSpPr>
          <p:nvPr/>
        </p:nvSpPr>
        <p:spPr bwMode="auto">
          <a:xfrm>
            <a:off x="3887788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5662" name="TextBox 16"/>
          <p:cNvSpPr txBox="1">
            <a:spLocks noChangeArrowheads="1"/>
          </p:cNvSpPr>
          <p:nvPr/>
        </p:nvSpPr>
        <p:spPr bwMode="auto">
          <a:xfrm>
            <a:off x="3011488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5663" name="TextBox 17"/>
          <p:cNvSpPr txBox="1">
            <a:spLocks noChangeArrowheads="1"/>
          </p:cNvSpPr>
          <p:nvPr/>
        </p:nvSpPr>
        <p:spPr bwMode="auto">
          <a:xfrm>
            <a:off x="2133600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5664" name="TextBox 18"/>
          <p:cNvSpPr txBox="1">
            <a:spLocks noChangeArrowheads="1"/>
          </p:cNvSpPr>
          <p:nvPr/>
        </p:nvSpPr>
        <p:spPr bwMode="auto">
          <a:xfrm>
            <a:off x="6521450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Fr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57699" name="Picture 1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0" name="Picture 4" descr="Haverkort_16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044575"/>
            <a:ext cx="50260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2446338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7702" name="TextBox 8"/>
          <p:cNvSpPr txBox="1">
            <a:spLocks noChangeArrowheads="1"/>
          </p:cNvSpPr>
          <p:nvPr/>
        </p:nvSpPr>
        <p:spPr bwMode="auto">
          <a:xfrm>
            <a:off x="4314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7703" name="TextBox 9"/>
          <p:cNvSpPr txBox="1">
            <a:spLocks noChangeArrowheads="1"/>
          </p:cNvSpPr>
          <p:nvPr/>
        </p:nvSpPr>
        <p:spPr bwMode="auto">
          <a:xfrm>
            <a:off x="47339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7704" name="TextBox 10"/>
          <p:cNvSpPr txBox="1">
            <a:spLocks noChangeArrowheads="1"/>
          </p:cNvSpPr>
          <p:nvPr/>
        </p:nvSpPr>
        <p:spPr bwMode="auto">
          <a:xfrm>
            <a:off x="51276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7705" name="TextBox 11"/>
          <p:cNvSpPr txBox="1">
            <a:spLocks noChangeArrowheads="1"/>
          </p:cNvSpPr>
          <p:nvPr/>
        </p:nvSpPr>
        <p:spPr bwMode="auto">
          <a:xfrm>
            <a:off x="5546725" y="6489700"/>
            <a:ext cx="30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7706" name="TextBox 12"/>
          <p:cNvSpPr txBox="1">
            <a:spLocks noChangeArrowheads="1"/>
          </p:cNvSpPr>
          <p:nvPr/>
        </p:nvSpPr>
        <p:spPr bwMode="auto">
          <a:xfrm>
            <a:off x="5940425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7707" name="TextBox 13"/>
          <p:cNvSpPr txBox="1">
            <a:spLocks noChangeArrowheads="1"/>
          </p:cNvSpPr>
          <p:nvPr/>
        </p:nvSpPr>
        <p:spPr bwMode="auto">
          <a:xfrm>
            <a:off x="26876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57708" name="TextBox 14"/>
          <p:cNvSpPr txBox="1">
            <a:spLocks noChangeArrowheads="1"/>
          </p:cNvSpPr>
          <p:nvPr/>
        </p:nvSpPr>
        <p:spPr bwMode="auto">
          <a:xfrm>
            <a:off x="35004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57709" name="TextBox 15"/>
          <p:cNvSpPr txBox="1">
            <a:spLocks noChangeArrowheads="1"/>
          </p:cNvSpPr>
          <p:nvPr/>
        </p:nvSpPr>
        <p:spPr bwMode="auto">
          <a:xfrm>
            <a:off x="39211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7710" name="TextBox 16"/>
          <p:cNvSpPr txBox="1">
            <a:spLocks noChangeArrowheads="1"/>
          </p:cNvSpPr>
          <p:nvPr/>
        </p:nvSpPr>
        <p:spPr bwMode="auto">
          <a:xfrm>
            <a:off x="3108325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7711" name="TextBox 17"/>
          <p:cNvSpPr txBox="1">
            <a:spLocks noChangeArrowheads="1"/>
          </p:cNvSpPr>
          <p:nvPr/>
        </p:nvSpPr>
        <p:spPr bwMode="auto">
          <a:xfrm>
            <a:off x="2293938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57712" name="TextBox 18"/>
          <p:cNvSpPr txBox="1">
            <a:spLocks noChangeArrowheads="1"/>
          </p:cNvSpPr>
          <p:nvPr/>
        </p:nvSpPr>
        <p:spPr bwMode="auto">
          <a:xfrm>
            <a:off x="63595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59747" name="Picture 1" descr="Lipl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216025"/>
            <a:ext cx="791845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235200" y="2514600"/>
            <a:ext cx="5561013" cy="646113"/>
            <a:chOff x="2235200" y="2514600"/>
            <a:chExt cx="5561082" cy="646331"/>
          </a:xfrm>
        </p:grpSpPr>
        <p:sp>
          <p:nvSpPr>
            <p:cNvPr id="159752" name="TextBox 2"/>
            <p:cNvSpPr txBox="1">
              <a:spLocks noChangeArrowheads="1"/>
            </p:cNvSpPr>
            <p:nvPr/>
          </p:nvSpPr>
          <p:spPr bwMode="auto">
            <a:xfrm>
              <a:off x="6769100" y="2514600"/>
              <a:ext cx="102718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Li-atom</a:t>
              </a:r>
            </a:p>
            <a:p>
              <a:pPr eaLnBrk="1" hangingPunct="1"/>
              <a:r>
                <a:rPr lang="en-US" sz="1800"/>
                <a:t>neighbor</a:t>
              </a:r>
            </a:p>
          </p:txBody>
        </p:sp>
        <p:sp>
          <p:nvSpPr>
            <p:cNvPr id="159753" name="TextBox 7"/>
            <p:cNvSpPr txBox="1">
              <a:spLocks noChangeArrowheads="1"/>
            </p:cNvSpPr>
            <p:nvPr/>
          </p:nvSpPr>
          <p:spPr bwMode="auto">
            <a:xfrm>
              <a:off x="2235200" y="2514600"/>
              <a:ext cx="102718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Li-atom</a:t>
              </a:r>
            </a:p>
            <a:p>
              <a:pPr eaLnBrk="1" hangingPunct="1"/>
              <a:r>
                <a:rPr lang="en-US" sz="1800"/>
                <a:t>neighbor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892550" y="2330450"/>
            <a:ext cx="1941513" cy="830263"/>
            <a:chOff x="3893309" y="2329934"/>
            <a:chExt cx="1939996" cy="830997"/>
          </a:xfrm>
        </p:grpSpPr>
        <p:sp>
          <p:nvSpPr>
            <p:cNvPr id="159750" name="TextBox 8"/>
            <p:cNvSpPr txBox="1">
              <a:spLocks noChangeArrowheads="1"/>
            </p:cNvSpPr>
            <p:nvPr/>
          </p:nvSpPr>
          <p:spPr bwMode="auto">
            <a:xfrm>
              <a:off x="3893309" y="2791599"/>
              <a:ext cx="8993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Li-atom</a:t>
              </a:r>
            </a:p>
          </p:txBody>
        </p:sp>
        <p:sp>
          <p:nvSpPr>
            <p:cNvPr id="159751" name="TextBox 9"/>
            <p:cNvSpPr txBox="1">
              <a:spLocks noChangeArrowheads="1"/>
            </p:cNvSpPr>
            <p:nvPr/>
          </p:nvSpPr>
          <p:spPr bwMode="auto">
            <a:xfrm>
              <a:off x="5169729" y="2329934"/>
              <a:ext cx="6635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Symbol" charset="0"/>
                  <a:cs typeface="Symbol" charset="0"/>
                </a:rPr>
                <a:t>f</a:t>
              </a:r>
              <a:r>
                <a:rPr lang="en-US" sz="1800" baseline="-25000">
                  <a:cs typeface="Symbol" charset="0"/>
                </a:rPr>
                <a:t>2s</a:t>
              </a:r>
              <a:r>
                <a:rPr lang="en-US" sz="1800">
                  <a:cs typeface="Symbol" charset="0"/>
                </a:rPr>
                <a:t>(r)</a:t>
              </a:r>
              <a:endParaRPr lang="en-US" sz="1800">
                <a:latin typeface="Symbol" charset="0"/>
                <a:cs typeface="Symbo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61795" name="Picture 1" descr="Lipl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92213"/>
            <a:ext cx="7918450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63843" name="Picture 1" descr="Lipl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66813"/>
            <a:ext cx="793115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4" name="TextBox 2"/>
          <p:cNvSpPr txBox="1">
            <a:spLocks noChangeArrowheads="1"/>
          </p:cNvSpPr>
          <p:nvPr/>
        </p:nvSpPr>
        <p:spPr bwMode="auto">
          <a:xfrm>
            <a:off x="2006600" y="1530350"/>
            <a:ext cx="2055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Non-orthogonal</a:t>
            </a:r>
          </a:p>
          <a:p>
            <a:pPr eaLnBrk="1" hangingPunct="1"/>
            <a:r>
              <a:rPr lang="en-US" sz="1800"/>
              <a:t>Basis, but that is ok.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65891" name="Picture 1" descr="plk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2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482850"/>
            <a:ext cx="2590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041900" y="1295400"/>
            <a:ext cx="3489325" cy="736600"/>
          </a:xfrm>
          <a:prstGeom prst="roundRect">
            <a:avLst>
              <a:gd name="adj" fmla="val 1341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Tight binding description of free electron like state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67939" name="Picture 1" descr="plk1.pd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0" name="Picture 3" descr="plps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562100"/>
            <a:ext cx="23368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ent-Up Arrow 8"/>
          <p:cNvSpPr/>
          <p:nvPr/>
        </p:nvSpPr>
        <p:spPr>
          <a:xfrm flipV="1">
            <a:off x="4583113" y="1676400"/>
            <a:ext cx="2046287" cy="9398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Bent-Up Arrow 7"/>
          <p:cNvSpPr/>
          <p:nvPr/>
        </p:nvSpPr>
        <p:spPr>
          <a:xfrm>
            <a:off x="3300413" y="4191000"/>
            <a:ext cx="3328987" cy="9652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Bent-Up Arrow 9"/>
          <p:cNvSpPr/>
          <p:nvPr/>
        </p:nvSpPr>
        <p:spPr>
          <a:xfrm>
            <a:off x="1905000" y="5499100"/>
            <a:ext cx="4622800" cy="757238"/>
          </a:xfrm>
          <a:prstGeom prst="bentUpArrow">
            <a:avLst>
              <a:gd name="adj1" fmla="val 29445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21" descr="plk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69988" name="Picture 27" descr="plps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562100"/>
            <a:ext cx="23368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Bent-Up Arrow 28"/>
          <p:cNvSpPr/>
          <p:nvPr/>
        </p:nvSpPr>
        <p:spPr>
          <a:xfrm flipV="1">
            <a:off x="1905000" y="1676400"/>
            <a:ext cx="4724400" cy="9398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Bent-Up Arrow 29"/>
          <p:cNvSpPr/>
          <p:nvPr/>
        </p:nvSpPr>
        <p:spPr>
          <a:xfrm>
            <a:off x="3300413" y="4191000"/>
            <a:ext cx="3328987" cy="9652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Bent-Up Arrow 30"/>
          <p:cNvSpPr/>
          <p:nvPr/>
        </p:nvSpPr>
        <p:spPr>
          <a:xfrm>
            <a:off x="1905000" y="5499100"/>
            <a:ext cx="4622800" cy="757238"/>
          </a:xfrm>
          <a:prstGeom prst="bentUpArrow">
            <a:avLst>
              <a:gd name="adj1" fmla="val 29445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72035" name="Picture 2" descr="LiplGamma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6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Bent-Up Arrow 14"/>
          <p:cNvSpPr/>
          <p:nvPr/>
        </p:nvSpPr>
        <p:spPr>
          <a:xfrm>
            <a:off x="1905000" y="4191000"/>
            <a:ext cx="4956175" cy="2065338"/>
          </a:xfrm>
          <a:prstGeom prst="bentUpArrow">
            <a:avLst>
              <a:gd name="adj1" fmla="val 14362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74083" name="Picture 2" descr="LiplGammasprim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4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ent-Up Arrow 7"/>
          <p:cNvSpPr/>
          <p:nvPr/>
        </p:nvSpPr>
        <p:spPr>
          <a:xfrm>
            <a:off x="1905000" y="4191000"/>
            <a:ext cx="4956175" cy="2065338"/>
          </a:xfrm>
          <a:prstGeom prst="bentUpArrow">
            <a:avLst>
              <a:gd name="adj1" fmla="val 14362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4819" name="Picture 8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/>
          <a:stretch>
            <a:fillRect/>
          </a:stretch>
        </p:blipFill>
        <p:spPr bwMode="auto">
          <a:xfrm>
            <a:off x="612775" y="1220788"/>
            <a:ext cx="791845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nut 1"/>
          <p:cNvSpPr/>
          <p:nvPr/>
        </p:nvSpPr>
        <p:spPr>
          <a:xfrm>
            <a:off x="1473200" y="2286000"/>
            <a:ext cx="698500" cy="711200"/>
          </a:xfrm>
          <a:prstGeom prst="donut">
            <a:avLst>
              <a:gd name="adj" fmla="val 995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7175500" y="1905000"/>
            <a:ext cx="698500" cy="711200"/>
          </a:xfrm>
          <a:prstGeom prst="donut">
            <a:avLst>
              <a:gd name="adj" fmla="val 995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4826" name="TextBox 2"/>
          <p:cNvSpPr txBox="1">
            <a:spLocks noChangeArrowheads="1"/>
          </p:cNvSpPr>
          <p:nvPr/>
        </p:nvSpPr>
        <p:spPr bwMode="auto">
          <a:xfrm>
            <a:off x="2019300" y="2100263"/>
            <a:ext cx="162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1s</a:t>
            </a:r>
            <a:r>
              <a:rPr lang="en-US" sz="1800" baseline="30000"/>
              <a:t>2</a:t>
            </a:r>
            <a:r>
              <a:rPr lang="en-US" sz="1800"/>
              <a:t>2s</a:t>
            </a:r>
            <a:r>
              <a:rPr lang="en-US" sz="1800" baseline="30000"/>
              <a:t>2</a:t>
            </a:r>
            <a:r>
              <a:rPr lang="en-US" sz="1800"/>
              <a:t>2p</a:t>
            </a:r>
            <a:r>
              <a:rPr lang="en-US" sz="1800" baseline="30000"/>
              <a:t>6</a:t>
            </a:r>
            <a:r>
              <a:rPr lang="en-US" sz="1800"/>
              <a:t>3s</a:t>
            </a:r>
            <a:r>
              <a:rPr lang="en-US" sz="1800" baseline="30000"/>
              <a:t>0</a:t>
            </a:r>
          </a:p>
          <a:p>
            <a:pPr eaLnBrk="1" hangingPunct="1"/>
            <a:endParaRPr lang="en-US" sz="1800" baseline="30000"/>
          </a:p>
        </p:txBody>
      </p:sp>
      <p:sp>
        <p:nvSpPr>
          <p:cNvPr id="34827" name="TextBox 9"/>
          <p:cNvSpPr txBox="1">
            <a:spLocks noChangeArrowheads="1"/>
          </p:cNvSpPr>
          <p:nvPr/>
        </p:nvSpPr>
        <p:spPr bwMode="auto">
          <a:xfrm>
            <a:off x="6400800" y="1627188"/>
            <a:ext cx="1625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1s</a:t>
            </a:r>
            <a:r>
              <a:rPr lang="en-US" sz="1800" baseline="30000"/>
              <a:t>2</a:t>
            </a:r>
            <a:r>
              <a:rPr lang="en-US" sz="1800"/>
              <a:t>2s</a:t>
            </a:r>
            <a:r>
              <a:rPr lang="en-US" sz="1800" baseline="30000"/>
              <a:t>2</a:t>
            </a:r>
            <a:r>
              <a:rPr lang="en-US" sz="1800"/>
              <a:t>2p</a:t>
            </a:r>
            <a:r>
              <a:rPr lang="en-US" sz="1800" baseline="30000"/>
              <a:t>6</a:t>
            </a:r>
          </a:p>
          <a:p>
            <a:pPr eaLnBrk="1" hangingPunct="1"/>
            <a:endParaRPr lang="en-US" sz="1800" baseline="30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76131" name="Picture 2" descr="LiplX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2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ent-Up Arrow 7"/>
          <p:cNvSpPr/>
          <p:nvPr/>
        </p:nvSpPr>
        <p:spPr>
          <a:xfrm>
            <a:off x="3300413" y="4191000"/>
            <a:ext cx="3328987" cy="9652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78179" name="Picture 2" descr="LiplXsprim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0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ent-Up Arrow 8"/>
          <p:cNvSpPr/>
          <p:nvPr/>
        </p:nvSpPr>
        <p:spPr>
          <a:xfrm>
            <a:off x="3300413" y="4191000"/>
            <a:ext cx="3328987" cy="9652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21" descr="plk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80228" name="Picture 27" descr="plps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562100"/>
            <a:ext cx="23368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Bent-Up Arrow 28"/>
          <p:cNvSpPr/>
          <p:nvPr/>
        </p:nvSpPr>
        <p:spPr>
          <a:xfrm flipV="1">
            <a:off x="1905000" y="1676400"/>
            <a:ext cx="4724400" cy="939800"/>
          </a:xfrm>
          <a:prstGeom prst="bentUpArrow">
            <a:avLst>
              <a:gd name="adj1" fmla="val 11226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Bent-Up Arrow 29"/>
          <p:cNvSpPr/>
          <p:nvPr/>
        </p:nvSpPr>
        <p:spPr>
          <a:xfrm>
            <a:off x="3300413" y="4191000"/>
            <a:ext cx="3328987" cy="838200"/>
          </a:xfrm>
          <a:prstGeom prst="bentUpArrow">
            <a:avLst>
              <a:gd name="adj1" fmla="val 9101"/>
              <a:gd name="adj2" fmla="val 34047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Bent-Up Arrow 30"/>
          <p:cNvSpPr/>
          <p:nvPr/>
        </p:nvSpPr>
        <p:spPr>
          <a:xfrm>
            <a:off x="1905000" y="5676900"/>
            <a:ext cx="4648200" cy="431800"/>
          </a:xfrm>
          <a:prstGeom prst="bentUpArrow">
            <a:avLst>
              <a:gd name="adj1" fmla="val 12686"/>
              <a:gd name="adj2" fmla="val 50000"/>
              <a:gd name="adj3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1" descr="plpsi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562100"/>
            <a:ext cx="23368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4" name="Picture 21" descr="plk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29" name="Bent-Up Arrow 28"/>
          <p:cNvSpPr/>
          <p:nvPr/>
        </p:nvSpPr>
        <p:spPr>
          <a:xfrm flipV="1">
            <a:off x="1905000" y="1676400"/>
            <a:ext cx="4724400" cy="939800"/>
          </a:xfrm>
          <a:prstGeom prst="bentUpArrow">
            <a:avLst>
              <a:gd name="adj1" fmla="val 11226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Bent-Up Arrow 29"/>
          <p:cNvSpPr/>
          <p:nvPr/>
        </p:nvSpPr>
        <p:spPr>
          <a:xfrm>
            <a:off x="3300413" y="4191000"/>
            <a:ext cx="3328987" cy="838200"/>
          </a:xfrm>
          <a:prstGeom prst="bentUpArrow">
            <a:avLst>
              <a:gd name="adj1" fmla="val 9101"/>
              <a:gd name="adj2" fmla="val 34047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Bent-Up Arrow 30"/>
          <p:cNvSpPr/>
          <p:nvPr/>
        </p:nvSpPr>
        <p:spPr>
          <a:xfrm>
            <a:off x="1905000" y="5676900"/>
            <a:ext cx="4648200" cy="431800"/>
          </a:xfrm>
          <a:prstGeom prst="bentUpArrow">
            <a:avLst>
              <a:gd name="adj1" fmla="val 12686"/>
              <a:gd name="adj2" fmla="val 50000"/>
              <a:gd name="adj3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84323" name="Picture 1" descr="LiGamma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333500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4" name="Picture 21" descr="plk2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333500"/>
            <a:ext cx="457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1966913" y="1581150"/>
            <a:ext cx="2490787" cy="523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50863" y="1501775"/>
            <a:ext cx="1790700" cy="4894263"/>
            <a:chOff x="550333" y="1502441"/>
            <a:chExt cx="1790541" cy="4893761"/>
          </a:xfrm>
        </p:grpSpPr>
        <p:sp>
          <p:nvSpPr>
            <p:cNvPr id="10" name="Rounded Rectangle 9"/>
            <p:cNvSpPr/>
            <p:nvPr/>
          </p:nvSpPr>
          <p:spPr>
            <a:xfrm>
              <a:off x="1785298" y="5826347"/>
              <a:ext cx="555576" cy="569855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accent3">
                  <a:lumMod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50333" y="1502441"/>
              <a:ext cx="553988" cy="569855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>
                  <a:solidFill>
                    <a:schemeClr val="tx1"/>
                  </a:solidFill>
                </a:rPr>
                <a:t>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10" descr="plbr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2614613"/>
            <a:ext cx="4092575" cy="38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lbr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966788"/>
            <a:ext cx="6084887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484313" y="1357313"/>
            <a:ext cx="4916487" cy="4141787"/>
            <a:chOff x="1484188" y="1357275"/>
            <a:chExt cx="4915834" cy="4141169"/>
          </a:xfrm>
        </p:grpSpPr>
        <p:sp>
          <p:nvSpPr>
            <p:cNvPr id="14" name="Rounded Rectangle 13"/>
            <p:cNvSpPr/>
            <p:nvPr/>
          </p:nvSpPr>
          <p:spPr>
            <a:xfrm>
              <a:off x="2644496" y="4642910"/>
              <a:ext cx="555551" cy="56982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accent3">
                  <a:lumMod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484188" y="4928617"/>
              <a:ext cx="553963" cy="56982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>
                  <a:solidFill>
                    <a:schemeClr val="tx1"/>
                  </a:solidFill>
                </a:rPr>
                <a:t>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846059" y="4795287"/>
              <a:ext cx="553963" cy="56982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>
                  <a:solidFill>
                    <a:schemeClr val="tx1"/>
                  </a:solidFill>
                </a:rPr>
                <a:t>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112755" y="1357275"/>
              <a:ext cx="553963" cy="56982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>
                  <a:solidFill>
                    <a:schemeClr val="tx1"/>
                  </a:solidFill>
                </a:rPr>
                <a:t>z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1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Li 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88420" name="TextBox 4"/>
          <p:cNvSpPr txBox="1">
            <a:spLocks noChangeArrowheads="1"/>
          </p:cNvSpPr>
          <p:nvPr/>
        </p:nvSpPr>
        <p:spPr bwMode="auto">
          <a:xfrm>
            <a:off x="431800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88421" name="TextBox 7"/>
          <p:cNvSpPr txBox="1">
            <a:spLocks noChangeArrowheads="1"/>
          </p:cNvSpPr>
          <p:nvPr/>
        </p:nvSpPr>
        <p:spPr bwMode="auto">
          <a:xfrm>
            <a:off x="508793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88422" name="TextBox 8"/>
          <p:cNvSpPr txBox="1">
            <a:spLocks noChangeArrowheads="1"/>
          </p:cNvSpPr>
          <p:nvPr/>
        </p:nvSpPr>
        <p:spPr bwMode="auto">
          <a:xfrm>
            <a:off x="58308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88423" name="TextBox 9"/>
          <p:cNvSpPr txBox="1">
            <a:spLocks noChangeArrowheads="1"/>
          </p:cNvSpPr>
          <p:nvPr/>
        </p:nvSpPr>
        <p:spPr bwMode="auto">
          <a:xfrm>
            <a:off x="66008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88424" name="TextBox 10"/>
          <p:cNvSpPr txBox="1">
            <a:spLocks noChangeArrowheads="1"/>
          </p:cNvSpPr>
          <p:nvPr/>
        </p:nvSpPr>
        <p:spPr bwMode="auto">
          <a:xfrm>
            <a:off x="734377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88425" name="TextBox 11"/>
          <p:cNvSpPr txBox="1">
            <a:spLocks noChangeArrowheads="1"/>
          </p:cNvSpPr>
          <p:nvPr/>
        </p:nvSpPr>
        <p:spPr bwMode="auto">
          <a:xfrm>
            <a:off x="12938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88426" name="TextBox 12"/>
          <p:cNvSpPr txBox="1">
            <a:spLocks noChangeArrowheads="1"/>
          </p:cNvSpPr>
          <p:nvPr/>
        </p:nvSpPr>
        <p:spPr bwMode="auto">
          <a:xfrm>
            <a:off x="2805113" y="6480175"/>
            <a:ext cx="331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88427" name="TextBox 13"/>
          <p:cNvSpPr txBox="1">
            <a:spLocks noChangeArrowheads="1"/>
          </p:cNvSpPr>
          <p:nvPr/>
        </p:nvSpPr>
        <p:spPr bwMode="auto">
          <a:xfrm>
            <a:off x="35750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88428" name="TextBox 14"/>
          <p:cNvSpPr txBox="1">
            <a:spLocks noChangeArrowheads="1"/>
          </p:cNvSpPr>
          <p:nvPr/>
        </p:nvSpPr>
        <p:spPr bwMode="auto">
          <a:xfrm>
            <a:off x="2062163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88429" name="TextBox 15"/>
          <p:cNvSpPr txBox="1">
            <a:spLocks noChangeArrowheads="1"/>
          </p:cNvSpPr>
          <p:nvPr/>
        </p:nvSpPr>
        <p:spPr bwMode="auto">
          <a:xfrm>
            <a:off x="550863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88430" name="TextBox 16"/>
          <p:cNvSpPr txBox="1">
            <a:spLocks noChangeArrowheads="1"/>
          </p:cNvSpPr>
          <p:nvPr/>
        </p:nvSpPr>
        <p:spPr bwMode="auto">
          <a:xfrm>
            <a:off x="81121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685800" y="-322263"/>
            <a:ext cx="9612313" cy="7908926"/>
            <a:chOff x="686108" y="-321746"/>
            <a:chExt cx="9612735" cy="7908498"/>
          </a:xfrm>
        </p:grpSpPr>
        <p:sp>
          <p:nvSpPr>
            <p:cNvPr id="26" name="Rectangle 25"/>
            <p:cNvSpPr/>
            <p:nvPr/>
          </p:nvSpPr>
          <p:spPr>
            <a:xfrm>
              <a:off x="2200649" y="1027557"/>
              <a:ext cx="6523324" cy="25700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061619" y="991046"/>
              <a:ext cx="2667117" cy="5452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88437" name="Group 21"/>
            <p:cNvGrpSpPr>
              <a:grpSpLocks/>
            </p:cNvGrpSpPr>
            <p:nvPr/>
          </p:nvGrpSpPr>
          <p:grpSpPr bwMode="auto">
            <a:xfrm>
              <a:off x="686108" y="-321746"/>
              <a:ext cx="9612735" cy="7908498"/>
              <a:chOff x="686108" y="-321746"/>
              <a:chExt cx="9612735" cy="7908498"/>
            </a:xfrm>
          </p:grpSpPr>
          <p:pic>
            <p:nvPicPr>
              <p:cNvPr id="188438" name="Picture 3" descr="plorbpxtot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108" y="-321746"/>
                <a:ext cx="5080000" cy="504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8439" name="Picture 17" descr="plorbpytot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2476" y="-321746"/>
                <a:ext cx="5080000" cy="504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8440" name="Picture 18" descr="plorbpztot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8843" y="-321746"/>
                <a:ext cx="5080000" cy="504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8441" name="Picture 2" descr="plorbstot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8843" y="2538502"/>
                <a:ext cx="5080000" cy="504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ounded Rectangle 20"/>
              <p:cNvSpPr/>
              <p:nvPr/>
            </p:nvSpPr>
            <p:spPr>
              <a:xfrm>
                <a:off x="8173087" y="5726303"/>
                <a:ext cx="555649" cy="571469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accent3">
                    <a:lumMod val="5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chemeClr val="tx1"/>
                    </a:solidFill>
                  </a:rPr>
                  <a:t>s</a:t>
                </a: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3592949" y="2894356"/>
                <a:ext cx="554061" cy="569881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tx2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 err="1">
                    <a:solidFill>
                      <a:schemeClr val="tx1"/>
                    </a:solidFill>
                  </a:rPr>
                  <a:t>p</a:t>
                </a:r>
                <a:r>
                  <a:rPr lang="en-US" sz="2400" baseline="-25000" dirty="0" err="1">
                    <a:solidFill>
                      <a:schemeClr val="tx1"/>
                    </a:solidFill>
                  </a:rPr>
                  <a:t>x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5848885" y="2894356"/>
                <a:ext cx="577875" cy="569881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tx2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 err="1">
                    <a:solidFill>
                      <a:schemeClr val="tx1"/>
                    </a:solidFill>
                  </a:rPr>
                  <a:t>p</a:t>
                </a:r>
                <a:r>
                  <a:rPr lang="en-US" sz="2400" baseline="-25000" dirty="0" err="1">
                    <a:solidFill>
                      <a:schemeClr val="tx1"/>
                    </a:solidFill>
                  </a:rPr>
                  <a:t>y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8146098" y="2894356"/>
                <a:ext cx="577875" cy="569881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tx2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 err="1">
                    <a:solidFill>
                      <a:schemeClr val="tx1"/>
                    </a:solidFill>
                  </a:rPr>
                  <a:t>p</a:t>
                </a:r>
                <a:r>
                  <a:rPr lang="en-US" sz="2400" baseline="-25000" dirty="0" err="1">
                    <a:solidFill>
                      <a:schemeClr val="tx1"/>
                    </a:solidFill>
                  </a:rPr>
                  <a:t>z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550863" y="1501775"/>
            <a:ext cx="1790700" cy="4894263"/>
            <a:chOff x="550333" y="1502441"/>
            <a:chExt cx="1790541" cy="4893761"/>
          </a:xfrm>
        </p:grpSpPr>
        <p:sp>
          <p:nvSpPr>
            <p:cNvPr id="37" name="Rounded Rectangle 36"/>
            <p:cNvSpPr/>
            <p:nvPr/>
          </p:nvSpPr>
          <p:spPr>
            <a:xfrm>
              <a:off x="1785298" y="5826347"/>
              <a:ext cx="555576" cy="569855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accent3">
                  <a:lumMod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550333" y="1502441"/>
              <a:ext cx="553988" cy="569855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>
                  <a:solidFill>
                    <a:schemeClr val="tx1"/>
                  </a:solidFill>
                </a:rPr>
                <a:t>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44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0466" name="Group 38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37" name="Rectangle 36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Na 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0468" name="Picture 39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9" name="Picture 40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0" name="Picture 41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1" name="Picture 42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30" name="Rounded Rectangle 29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1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2514" name="Group 41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K-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92517" name="TextBox 12"/>
          <p:cNvSpPr txBox="1">
            <a:spLocks noChangeArrowheads="1"/>
          </p:cNvSpPr>
          <p:nvPr/>
        </p:nvSpPr>
        <p:spPr bwMode="auto">
          <a:xfrm>
            <a:off x="432276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2518" name="TextBox 13"/>
          <p:cNvSpPr txBox="1">
            <a:spLocks noChangeArrowheads="1"/>
          </p:cNvSpPr>
          <p:nvPr/>
        </p:nvSpPr>
        <p:spPr bwMode="auto">
          <a:xfrm>
            <a:off x="48450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2519" name="TextBox 14"/>
          <p:cNvSpPr txBox="1">
            <a:spLocks noChangeArrowheads="1"/>
          </p:cNvSpPr>
          <p:nvPr/>
        </p:nvSpPr>
        <p:spPr bwMode="auto">
          <a:xfrm>
            <a:off x="53419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2520" name="TextBox 15"/>
          <p:cNvSpPr txBox="1">
            <a:spLocks noChangeArrowheads="1"/>
          </p:cNvSpPr>
          <p:nvPr/>
        </p:nvSpPr>
        <p:spPr bwMode="auto">
          <a:xfrm>
            <a:off x="5865813" y="6489700"/>
            <a:ext cx="303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2521" name="TextBox 16"/>
          <p:cNvSpPr txBox="1">
            <a:spLocks noChangeArrowheads="1"/>
          </p:cNvSpPr>
          <p:nvPr/>
        </p:nvSpPr>
        <p:spPr bwMode="auto">
          <a:xfrm>
            <a:off x="6362700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2522" name="TextBox 21"/>
          <p:cNvSpPr txBox="1">
            <a:spLocks noChangeArrowheads="1"/>
          </p:cNvSpPr>
          <p:nvPr/>
        </p:nvSpPr>
        <p:spPr bwMode="auto">
          <a:xfrm>
            <a:off x="2282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2523" name="TextBox 25"/>
          <p:cNvSpPr txBox="1">
            <a:spLocks noChangeArrowheads="1"/>
          </p:cNvSpPr>
          <p:nvPr/>
        </p:nvSpPr>
        <p:spPr bwMode="auto">
          <a:xfrm>
            <a:off x="33035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2524" name="TextBox 26"/>
          <p:cNvSpPr txBox="1">
            <a:spLocks noChangeArrowheads="1"/>
          </p:cNvSpPr>
          <p:nvPr/>
        </p:nvSpPr>
        <p:spPr bwMode="auto">
          <a:xfrm>
            <a:off x="382587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2525" name="TextBox 27"/>
          <p:cNvSpPr txBox="1">
            <a:spLocks noChangeArrowheads="1"/>
          </p:cNvSpPr>
          <p:nvPr/>
        </p:nvSpPr>
        <p:spPr bwMode="auto">
          <a:xfrm>
            <a:off x="2806700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2526" name="TextBox 28"/>
          <p:cNvSpPr txBox="1">
            <a:spLocks noChangeArrowheads="1"/>
          </p:cNvSpPr>
          <p:nvPr/>
        </p:nvSpPr>
        <p:spPr bwMode="auto">
          <a:xfrm>
            <a:off x="1785938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2527" name="TextBox 29"/>
          <p:cNvSpPr txBox="1">
            <a:spLocks noChangeArrowheads="1"/>
          </p:cNvSpPr>
          <p:nvPr/>
        </p:nvSpPr>
        <p:spPr bwMode="auto">
          <a:xfrm>
            <a:off x="688498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pic>
        <p:nvPicPr>
          <p:cNvPr id="192528" name="Picture 4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9" name="Picture 7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30" name="Picture 8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92534" name="Picture 9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9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62" name="Group 41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Rb</a:t>
            </a:r>
            <a:r>
              <a:rPr lang="en-US" sz="2400" dirty="0"/>
              <a:t> 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4564" name="Picture 1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5" name="Picture 4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6" name="Picture 7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7" name="Picture 8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94573" name="TextBox 12"/>
          <p:cNvSpPr txBox="1">
            <a:spLocks noChangeArrowheads="1"/>
          </p:cNvSpPr>
          <p:nvPr/>
        </p:nvSpPr>
        <p:spPr bwMode="auto">
          <a:xfrm>
            <a:off x="431800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4574" name="TextBox 13"/>
          <p:cNvSpPr txBox="1">
            <a:spLocks noChangeArrowheads="1"/>
          </p:cNvSpPr>
          <p:nvPr/>
        </p:nvSpPr>
        <p:spPr bwMode="auto">
          <a:xfrm>
            <a:off x="4808538" y="64801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4575" name="TextBox 14"/>
          <p:cNvSpPr txBox="1">
            <a:spLocks noChangeArrowheads="1"/>
          </p:cNvSpPr>
          <p:nvPr/>
        </p:nvSpPr>
        <p:spPr bwMode="auto">
          <a:xfrm>
            <a:off x="527208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4576" name="TextBox 15"/>
          <p:cNvSpPr txBox="1">
            <a:spLocks noChangeArrowheads="1"/>
          </p:cNvSpPr>
          <p:nvPr/>
        </p:nvSpPr>
        <p:spPr bwMode="auto">
          <a:xfrm>
            <a:off x="5762625" y="6489700"/>
            <a:ext cx="303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4577" name="TextBox 16"/>
          <p:cNvSpPr txBox="1">
            <a:spLocks noChangeArrowheads="1"/>
          </p:cNvSpPr>
          <p:nvPr/>
        </p:nvSpPr>
        <p:spPr bwMode="auto">
          <a:xfrm>
            <a:off x="6226175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4578" name="TextBox 21"/>
          <p:cNvSpPr txBox="1">
            <a:spLocks noChangeArrowheads="1"/>
          </p:cNvSpPr>
          <p:nvPr/>
        </p:nvSpPr>
        <p:spPr bwMode="auto">
          <a:xfrm>
            <a:off x="2411413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4579" name="TextBox 25"/>
          <p:cNvSpPr txBox="1">
            <a:spLocks noChangeArrowheads="1"/>
          </p:cNvSpPr>
          <p:nvPr/>
        </p:nvSpPr>
        <p:spPr bwMode="auto">
          <a:xfrm>
            <a:off x="3363913" y="6480175"/>
            <a:ext cx="331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4580" name="TextBox 26"/>
          <p:cNvSpPr txBox="1">
            <a:spLocks noChangeArrowheads="1"/>
          </p:cNvSpPr>
          <p:nvPr/>
        </p:nvSpPr>
        <p:spPr bwMode="auto">
          <a:xfrm>
            <a:off x="3854450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4581" name="TextBox 27"/>
          <p:cNvSpPr txBox="1">
            <a:spLocks noChangeArrowheads="1"/>
          </p:cNvSpPr>
          <p:nvPr/>
        </p:nvSpPr>
        <p:spPr bwMode="auto">
          <a:xfrm>
            <a:off x="2900363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4582" name="TextBox 28"/>
          <p:cNvSpPr txBox="1">
            <a:spLocks noChangeArrowheads="1"/>
          </p:cNvSpPr>
          <p:nvPr/>
        </p:nvSpPr>
        <p:spPr bwMode="auto">
          <a:xfrm>
            <a:off x="1947863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4583" name="TextBox 29"/>
          <p:cNvSpPr txBox="1">
            <a:spLocks noChangeArrowheads="1"/>
          </p:cNvSpPr>
          <p:nvPr/>
        </p:nvSpPr>
        <p:spPr bwMode="auto">
          <a:xfrm>
            <a:off x="67151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MgO</a:t>
            </a:r>
            <a:r>
              <a:rPr lang="en-US" sz="2400" dirty="0"/>
              <a:t> – band-structure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6627" name="Picture 1" descr="BndsplusDOSL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141413"/>
            <a:ext cx="493395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5546725" y="5194300"/>
            <a:ext cx="158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O-2p character</a:t>
            </a:r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5546725" y="3536950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Mg-3s character</a:t>
            </a:r>
          </a:p>
        </p:txBody>
      </p:sp>
    </p:spTree>
    <p:extLst>
      <p:ext uri="{BB962C8B-B14F-4D97-AF65-F5344CB8AC3E}">
        <p14:creationId xmlns:p14="http://schemas.microsoft.com/office/powerpoint/2010/main" val="18957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9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6610" name="Group 41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Cs 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6612" name="Picture 1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3" name="Picture 4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4" name="Picture 7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5" name="Picture 8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96621" name="TextBox 12"/>
          <p:cNvSpPr txBox="1">
            <a:spLocks noChangeArrowheads="1"/>
          </p:cNvSpPr>
          <p:nvPr/>
        </p:nvSpPr>
        <p:spPr bwMode="auto">
          <a:xfrm>
            <a:off x="4314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6622" name="TextBox 13"/>
          <p:cNvSpPr txBox="1">
            <a:spLocks noChangeArrowheads="1"/>
          </p:cNvSpPr>
          <p:nvPr/>
        </p:nvSpPr>
        <p:spPr bwMode="auto">
          <a:xfrm>
            <a:off x="476567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6623" name="TextBox 14"/>
          <p:cNvSpPr txBox="1">
            <a:spLocks noChangeArrowheads="1"/>
          </p:cNvSpPr>
          <p:nvPr/>
        </p:nvSpPr>
        <p:spPr bwMode="auto">
          <a:xfrm>
            <a:off x="51911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6624" name="TextBox 15"/>
          <p:cNvSpPr txBox="1">
            <a:spLocks noChangeArrowheads="1"/>
          </p:cNvSpPr>
          <p:nvPr/>
        </p:nvSpPr>
        <p:spPr bwMode="auto">
          <a:xfrm>
            <a:off x="5643563" y="6489700"/>
            <a:ext cx="303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6625" name="TextBox 16"/>
          <p:cNvSpPr txBox="1">
            <a:spLocks noChangeArrowheads="1"/>
          </p:cNvSpPr>
          <p:nvPr/>
        </p:nvSpPr>
        <p:spPr bwMode="auto">
          <a:xfrm>
            <a:off x="6069013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6626" name="TextBox 21"/>
          <p:cNvSpPr txBox="1">
            <a:spLocks noChangeArrowheads="1"/>
          </p:cNvSpPr>
          <p:nvPr/>
        </p:nvSpPr>
        <p:spPr bwMode="auto">
          <a:xfrm>
            <a:off x="2559050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6627" name="TextBox 25"/>
          <p:cNvSpPr txBox="1">
            <a:spLocks noChangeArrowheads="1"/>
          </p:cNvSpPr>
          <p:nvPr/>
        </p:nvSpPr>
        <p:spPr bwMode="auto">
          <a:xfrm>
            <a:off x="34369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6628" name="TextBox 26"/>
          <p:cNvSpPr txBox="1">
            <a:spLocks noChangeArrowheads="1"/>
          </p:cNvSpPr>
          <p:nvPr/>
        </p:nvSpPr>
        <p:spPr bwMode="auto">
          <a:xfrm>
            <a:off x="3887788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6629" name="TextBox 27"/>
          <p:cNvSpPr txBox="1">
            <a:spLocks noChangeArrowheads="1"/>
          </p:cNvSpPr>
          <p:nvPr/>
        </p:nvSpPr>
        <p:spPr bwMode="auto">
          <a:xfrm>
            <a:off x="3011488" y="6488113"/>
            <a:ext cx="303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6630" name="TextBox 28"/>
          <p:cNvSpPr txBox="1">
            <a:spLocks noChangeArrowheads="1"/>
          </p:cNvSpPr>
          <p:nvPr/>
        </p:nvSpPr>
        <p:spPr bwMode="auto">
          <a:xfrm>
            <a:off x="2133600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6631" name="TextBox 29"/>
          <p:cNvSpPr txBox="1">
            <a:spLocks noChangeArrowheads="1"/>
          </p:cNvSpPr>
          <p:nvPr/>
        </p:nvSpPr>
        <p:spPr bwMode="auto">
          <a:xfrm>
            <a:off x="6521450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Picture 9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044575"/>
            <a:ext cx="7966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8658" name="Group 41"/>
          <p:cNvGrpSpPr>
            <a:grpSpLocks/>
          </p:cNvGrpSpPr>
          <p:nvPr/>
        </p:nvGrpSpPr>
        <p:grpSpPr bwMode="auto">
          <a:xfrm>
            <a:off x="2201863" y="990600"/>
            <a:ext cx="6527800" cy="5453063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7115"/>
              <a:ext cx="6521450" cy="2571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Fr</a:t>
            </a:r>
            <a:r>
              <a:rPr lang="en-US" sz="2400" dirty="0"/>
              <a:t> - </a:t>
            </a:r>
            <a:r>
              <a:rPr lang="en-US" sz="2400" dirty="0" err="1"/>
              <a:t>Tigth</a:t>
            </a:r>
            <a:r>
              <a:rPr lang="en-US" sz="2400" dirty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8660" name="Picture 1" descr="plorbpxt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1" name="Picture 4" descr="plorbpyt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7" descr="plorbpzt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-322263"/>
            <a:ext cx="5080000" cy="50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3" name="Picture 8" descr="plorbsto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38413"/>
            <a:ext cx="5080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8172450" y="5727700"/>
            <a:ext cx="557213" cy="569913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592513" y="2894013"/>
            <a:ext cx="554037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938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463" y="2894013"/>
            <a:ext cx="577850" cy="569912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98669" name="TextBox 12"/>
          <p:cNvSpPr txBox="1">
            <a:spLocks noChangeArrowheads="1"/>
          </p:cNvSpPr>
          <p:nvPr/>
        </p:nvSpPr>
        <p:spPr bwMode="auto">
          <a:xfrm>
            <a:off x="43148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8670" name="TextBox 13"/>
          <p:cNvSpPr txBox="1">
            <a:spLocks noChangeArrowheads="1"/>
          </p:cNvSpPr>
          <p:nvPr/>
        </p:nvSpPr>
        <p:spPr bwMode="auto">
          <a:xfrm>
            <a:off x="47339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8671" name="TextBox 14"/>
          <p:cNvSpPr txBox="1">
            <a:spLocks noChangeArrowheads="1"/>
          </p:cNvSpPr>
          <p:nvPr/>
        </p:nvSpPr>
        <p:spPr bwMode="auto">
          <a:xfrm>
            <a:off x="5127625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8672" name="TextBox 15"/>
          <p:cNvSpPr txBox="1">
            <a:spLocks noChangeArrowheads="1"/>
          </p:cNvSpPr>
          <p:nvPr/>
        </p:nvSpPr>
        <p:spPr bwMode="auto">
          <a:xfrm>
            <a:off x="5546725" y="6489700"/>
            <a:ext cx="304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8673" name="TextBox 16"/>
          <p:cNvSpPr txBox="1">
            <a:spLocks noChangeArrowheads="1"/>
          </p:cNvSpPr>
          <p:nvPr/>
        </p:nvSpPr>
        <p:spPr bwMode="auto">
          <a:xfrm>
            <a:off x="5940425" y="6488113"/>
            <a:ext cx="33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8674" name="TextBox 21"/>
          <p:cNvSpPr txBox="1">
            <a:spLocks noChangeArrowheads="1"/>
          </p:cNvSpPr>
          <p:nvPr/>
        </p:nvSpPr>
        <p:spPr bwMode="auto">
          <a:xfrm>
            <a:off x="26876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198675" name="TextBox 25"/>
          <p:cNvSpPr txBox="1">
            <a:spLocks noChangeArrowheads="1"/>
          </p:cNvSpPr>
          <p:nvPr/>
        </p:nvSpPr>
        <p:spPr bwMode="auto">
          <a:xfrm>
            <a:off x="3500438" y="6480175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H</a:t>
            </a:r>
          </a:p>
        </p:txBody>
      </p:sp>
      <p:sp>
        <p:nvSpPr>
          <p:cNvPr id="198676" name="TextBox 26"/>
          <p:cNvSpPr txBox="1">
            <a:spLocks noChangeArrowheads="1"/>
          </p:cNvSpPr>
          <p:nvPr/>
        </p:nvSpPr>
        <p:spPr bwMode="auto">
          <a:xfrm>
            <a:off x="3921125" y="648017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8677" name="TextBox 27"/>
          <p:cNvSpPr txBox="1">
            <a:spLocks noChangeArrowheads="1"/>
          </p:cNvSpPr>
          <p:nvPr/>
        </p:nvSpPr>
        <p:spPr bwMode="auto">
          <a:xfrm>
            <a:off x="3108325" y="6488113"/>
            <a:ext cx="303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8678" name="TextBox 28"/>
          <p:cNvSpPr txBox="1">
            <a:spLocks noChangeArrowheads="1"/>
          </p:cNvSpPr>
          <p:nvPr/>
        </p:nvSpPr>
        <p:spPr bwMode="auto">
          <a:xfrm>
            <a:off x="2293938" y="6488113"/>
            <a:ext cx="30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  <p:sp>
        <p:nvSpPr>
          <p:cNvPr id="198679" name="TextBox 29"/>
          <p:cNvSpPr txBox="1">
            <a:spLocks noChangeArrowheads="1"/>
          </p:cNvSpPr>
          <p:nvPr/>
        </p:nvSpPr>
        <p:spPr bwMode="auto">
          <a:xfrm>
            <a:off x="6359525" y="6480175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Double counting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9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52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The non-spherical part </a:t>
            </a:r>
            <a:r>
              <a:rPr lang="mr-IN" sz="2400" dirty="0" smtClean="0"/>
              <a:t>–</a:t>
            </a:r>
            <a:r>
              <a:rPr lang="en-US" sz="2400" dirty="0" smtClean="0"/>
              <a:t> effective spurious crystal fields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28017"/>
            <a:ext cx="7832725" cy="541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06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Creating a cluster Hamiltonian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4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09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15037</TotalTime>
  <Words>1093</Words>
  <Application>Microsoft Macintosh PowerPoint</Application>
  <PresentationFormat>On-screen Show (4:3)</PresentationFormat>
  <Paragraphs>440</Paragraphs>
  <Slides>97</Slides>
  <Notes>96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3" baseType="lpstr">
      <vt:lpstr>Calibri</vt:lpstr>
      <vt:lpstr>Mangal</vt:lpstr>
      <vt:lpstr>ＭＳ Ｐゴシック</vt:lpstr>
      <vt:lpstr>Symbol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Maurits W. Haverkort</dc:creator>
  <cp:keywords/>
  <dc:description/>
  <cp:lastModifiedBy>Maurits W. Haverkort</cp:lastModifiedBy>
  <cp:revision>381</cp:revision>
  <dcterms:created xsi:type="dcterms:W3CDTF">2012-12-04T19:49:57Z</dcterms:created>
  <dcterms:modified xsi:type="dcterms:W3CDTF">2018-09-27T19:20:14Z</dcterms:modified>
  <cp:category/>
</cp:coreProperties>
</file>