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2"/>
  </p:notesMasterIdLst>
  <p:sldIdLst>
    <p:sldId id="256" r:id="rId3"/>
    <p:sldId id="257" r:id="rId4"/>
    <p:sldId id="261" r:id="rId5"/>
    <p:sldId id="262" r:id="rId6"/>
    <p:sldId id="1336" r:id="rId7"/>
    <p:sldId id="263" r:id="rId8"/>
    <p:sldId id="312" r:id="rId9"/>
    <p:sldId id="313" r:id="rId10"/>
    <p:sldId id="1337" r:id="rId11"/>
    <p:sldId id="1338" r:id="rId12"/>
    <p:sldId id="314" r:id="rId13"/>
    <p:sldId id="1339" r:id="rId14"/>
    <p:sldId id="1340" r:id="rId15"/>
    <p:sldId id="1341" r:id="rId16"/>
    <p:sldId id="1342" r:id="rId17"/>
    <p:sldId id="1343" r:id="rId18"/>
    <p:sldId id="1345" r:id="rId19"/>
    <p:sldId id="1346" r:id="rId20"/>
    <p:sldId id="1347" r:id="rId21"/>
    <p:sldId id="1344" r:id="rId22"/>
    <p:sldId id="1349" r:id="rId23"/>
    <p:sldId id="1348" r:id="rId24"/>
    <p:sldId id="1359" r:id="rId25"/>
    <p:sldId id="1323" r:id="rId26"/>
    <p:sldId id="1352" r:id="rId27"/>
    <p:sldId id="1354" r:id="rId28"/>
    <p:sldId id="1353" r:id="rId29"/>
    <p:sldId id="1355" r:id="rId30"/>
    <p:sldId id="1356" r:id="rId31"/>
    <p:sldId id="1357" r:id="rId32"/>
    <p:sldId id="1358" r:id="rId33"/>
    <p:sldId id="1304" r:id="rId34"/>
    <p:sldId id="1309" r:id="rId35"/>
    <p:sldId id="1312" r:id="rId36"/>
    <p:sldId id="1314" r:id="rId37"/>
    <p:sldId id="1315" r:id="rId38"/>
    <p:sldId id="1318" r:id="rId39"/>
    <p:sldId id="1320" r:id="rId40"/>
    <p:sldId id="1360" r:id="rId41"/>
    <p:sldId id="1326" r:id="rId42"/>
    <p:sldId id="1362" r:id="rId43"/>
    <p:sldId id="1363" r:id="rId44"/>
    <p:sldId id="1327" r:id="rId45"/>
    <p:sldId id="1328" r:id="rId46"/>
    <p:sldId id="1329" r:id="rId47"/>
    <p:sldId id="1364" r:id="rId48"/>
    <p:sldId id="1321" r:id="rId49"/>
    <p:sldId id="1324" r:id="rId50"/>
    <p:sldId id="1325" r:id="rId51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AABFF"/>
    <a:srgbClr val="FF727C"/>
    <a:srgbClr val="EE646D"/>
    <a:srgbClr val="C3EA7A"/>
    <a:srgbClr val="2A4C6F"/>
    <a:srgbClr val="008601"/>
    <a:srgbClr val="979996"/>
    <a:srgbClr val="C60000"/>
    <a:srgbClr val="4E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93"/>
    <p:restoredTop sz="73975"/>
  </p:normalViewPr>
  <p:slideViewPr>
    <p:cSldViewPr snapToGrid="0">
      <p:cViewPr varScale="1">
        <p:scale>
          <a:sx n="89" d="100"/>
          <a:sy n="89" d="100"/>
        </p:scale>
        <p:origin x="20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C0142-6200-F348-A633-C12427052222}" type="datetimeFigureOut">
              <a:rPr lang="en-FR" smtClean="0"/>
              <a:t>26/09/2024</a:t>
            </a:fld>
            <a:endParaRPr lang="en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45454-51A7-B044-88C8-6C0A056E3566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864945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 noProof="0" dirty="0"/>
              <a:t>I think most of us are familiar with dichroism in the optical regime from our daily lives. For example from polarized glasses and how it avoids glare.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usual-1"/>
              </a:rPr>
              <a:t>Glare tends to happen when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usual-1"/>
              </a:rPr>
              <a:t>lightwaves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usual-1"/>
              </a:rPr>
              <a:t> strike a flat surface, causing the light to reflect, or bounce off the surface, in a horizontal manner (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usual-1"/>
              </a:rPr>
              <a:t>brewster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usual-1"/>
              </a:rPr>
              <a:t> law). This causes the light to be intense, which can hurt the eyes and make it more difficult to see.  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usual-1"/>
              </a:rPr>
              <a:t>The filters on polarized lenses absorbs LH light and hence stops the glare.</a:t>
            </a:r>
          </a:p>
          <a:p>
            <a:endParaRPr lang="en-CA" altLang="en-US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45454-51A7-B044-88C8-6C0A056E3566}" type="slidenum">
              <a:rPr lang="en-FR" smtClean="0"/>
              <a:t>2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599467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45454-51A7-B044-88C8-6C0A056E3566}" type="slidenum">
              <a:rPr lang="en-FR" smtClean="0"/>
              <a:t>30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381259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A91DA-0DFF-B2BC-55B5-3B63DF5BF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409C1B-C688-AF15-2BA7-189D68DEFC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EBE324-4DFC-3F76-A670-25709635F9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A9491-ED45-DB06-4AF4-28969A7739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45454-51A7-B044-88C8-6C0A056E3566}" type="slidenum">
              <a:rPr lang="en-FR" smtClean="0"/>
              <a:t>31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70276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60D5EB-45BB-4C3A-8E60-A231ABA91698}" type="slidenum">
              <a:rPr lang="en-US" altLang="nl-NL" smtClean="0"/>
              <a:pPr>
                <a:defRPr/>
              </a:pPr>
              <a:t>33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103585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en-US" dirty="0" err="1"/>
              <a:t>So</a:t>
            </a:r>
            <a:r>
              <a:rPr lang="nl-NL" altLang="en-US" dirty="0"/>
              <a:t> </a:t>
            </a:r>
            <a:r>
              <a:rPr lang="nl-NL" altLang="en-US" dirty="0" err="1"/>
              <a:t>similar</a:t>
            </a:r>
            <a:r>
              <a:rPr lang="nl-NL" altLang="en-US" dirty="0"/>
              <a:t> </a:t>
            </a:r>
            <a:r>
              <a:rPr lang="nl-NL" altLang="en-US" dirty="0" err="1"/>
              <a:t>to</a:t>
            </a:r>
            <a:r>
              <a:rPr lang="nl-NL" altLang="en-US" dirty="0"/>
              <a:t> </a:t>
            </a:r>
            <a:r>
              <a:rPr lang="nl-NL" altLang="en-US" dirty="0" err="1"/>
              <a:t>the</a:t>
            </a:r>
            <a:r>
              <a:rPr lang="nl-NL" altLang="en-US" dirty="0"/>
              <a:t> </a:t>
            </a:r>
            <a:r>
              <a:rPr lang="nl-NL" altLang="en-US" dirty="0" err="1"/>
              <a:t>optical</a:t>
            </a:r>
            <a:r>
              <a:rPr lang="nl-NL" altLang="en-US" dirty="0"/>
              <a:t> regime, </a:t>
            </a:r>
            <a:r>
              <a:rPr lang="nl-NL" altLang="en-US" dirty="0" err="1"/>
              <a:t>dichrosim</a:t>
            </a:r>
            <a:r>
              <a:rPr lang="nl-NL" altLang="en-US" dirty="0"/>
              <a:t> effect is </a:t>
            </a:r>
            <a:r>
              <a:rPr lang="nl-NL" altLang="en-US" dirty="0" err="1"/>
              <a:t>also</a:t>
            </a:r>
            <a:r>
              <a:rPr lang="nl-NL" altLang="en-US" dirty="0"/>
              <a:t> present in </a:t>
            </a:r>
            <a:r>
              <a:rPr lang="nl-NL" altLang="en-US" dirty="0" err="1"/>
              <a:t>the</a:t>
            </a:r>
            <a:r>
              <a:rPr lang="nl-NL" altLang="en-US" dirty="0"/>
              <a:t> x-</a:t>
            </a:r>
            <a:r>
              <a:rPr lang="nl-NL" altLang="en-US" dirty="0" err="1"/>
              <a:t>ray</a:t>
            </a:r>
            <a:r>
              <a:rPr lang="nl-NL" altLang="en-US" dirty="0"/>
              <a:t> regime.</a:t>
            </a:r>
          </a:p>
          <a:p>
            <a:r>
              <a:rPr lang="nl-NL" altLang="en-US" dirty="0" err="1"/>
              <a:t>And</a:t>
            </a:r>
            <a:r>
              <a:rPr lang="nl-NL" altLang="en-US" dirty="0"/>
              <a:t> </a:t>
            </a:r>
            <a:r>
              <a:rPr lang="nl-NL" altLang="en-US" dirty="0" err="1"/>
              <a:t>there</a:t>
            </a:r>
            <a:r>
              <a:rPr lang="nl-NL" altLang="en-US" dirty="0"/>
              <a:t> are </a:t>
            </a:r>
            <a:r>
              <a:rPr lang="nl-NL" altLang="en-US" dirty="0" err="1"/>
              <a:t>many</a:t>
            </a:r>
            <a:r>
              <a:rPr lang="nl-NL" altLang="en-US" dirty="0"/>
              <a:t> different types of </a:t>
            </a:r>
            <a:r>
              <a:rPr lang="nl-NL" altLang="en-US" dirty="0" err="1"/>
              <a:t>dichroism</a:t>
            </a:r>
            <a:r>
              <a:rPr lang="nl-NL" altLang="en-US" dirty="0"/>
              <a:t> </a:t>
            </a:r>
            <a:r>
              <a:rPr lang="nl-NL" altLang="en-US" dirty="0" err="1"/>
              <a:t>and</a:t>
            </a:r>
            <a:r>
              <a:rPr lang="nl-NL" altLang="en-US" dirty="0"/>
              <a:t> </a:t>
            </a:r>
            <a:r>
              <a:rPr lang="nl-NL" altLang="en-US" dirty="0" err="1"/>
              <a:t>classifications</a:t>
            </a:r>
            <a:r>
              <a:rPr lang="nl-NL" altLang="en-US" dirty="0"/>
              <a:t>.</a:t>
            </a:r>
          </a:p>
          <a:p>
            <a:r>
              <a:rPr lang="nl-NL" altLang="en-US" dirty="0"/>
              <a:t>For </a:t>
            </a:r>
            <a:r>
              <a:rPr lang="nl-NL" altLang="en-US" dirty="0" err="1"/>
              <a:t>example</a:t>
            </a:r>
            <a:r>
              <a:rPr lang="nl-NL" altLang="en-US" dirty="0"/>
              <a:t>, </a:t>
            </a:r>
            <a:r>
              <a:rPr lang="nl-NL" altLang="en-US" dirty="0" err="1"/>
              <a:t>it</a:t>
            </a:r>
            <a:r>
              <a:rPr lang="nl-NL" altLang="en-US" dirty="0"/>
              <a:t> </a:t>
            </a:r>
            <a:r>
              <a:rPr lang="nl-NL" altLang="en-US" dirty="0" err="1"/>
              <a:t>can</a:t>
            </a:r>
            <a:r>
              <a:rPr lang="nl-NL" altLang="en-US" dirty="0"/>
              <a:t> </a:t>
            </a:r>
            <a:r>
              <a:rPr lang="nl-NL" altLang="en-US" dirty="0" err="1"/>
              <a:t>be</a:t>
            </a:r>
            <a:r>
              <a:rPr lang="nl-NL" altLang="en-US" dirty="0"/>
              <a:t> </a:t>
            </a:r>
            <a:r>
              <a:rPr lang="nl-NL" altLang="en-US" dirty="0" err="1"/>
              <a:t>classified</a:t>
            </a:r>
            <a:r>
              <a:rPr lang="nl-NL" altLang="en-US" dirty="0"/>
              <a:t> </a:t>
            </a:r>
            <a:r>
              <a:rPr lang="nl-NL" altLang="en-US" dirty="0" err="1"/>
              <a:t>according</a:t>
            </a:r>
            <a:r>
              <a:rPr lang="nl-NL" altLang="en-US" dirty="0"/>
              <a:t> </a:t>
            </a:r>
            <a:r>
              <a:rPr lang="nl-NL" altLang="en-US" dirty="0" err="1"/>
              <a:t>to</a:t>
            </a:r>
            <a:r>
              <a:rPr lang="nl-NL" altLang="en-US" dirty="0"/>
              <a:t> </a:t>
            </a:r>
            <a:r>
              <a:rPr lang="nl-NL" altLang="en-US" dirty="0" err="1"/>
              <a:t>the</a:t>
            </a:r>
            <a:r>
              <a:rPr lang="nl-NL" altLang="en-US" dirty="0"/>
              <a:t> </a:t>
            </a:r>
            <a:r>
              <a:rPr lang="nl-NL" altLang="en-US" dirty="0" err="1"/>
              <a:t>measurement</a:t>
            </a:r>
            <a:r>
              <a:rPr lang="nl-NL" altLang="en-US" dirty="0"/>
              <a:t>. </a:t>
            </a:r>
            <a:r>
              <a:rPr lang="nl-NL" altLang="en-US" dirty="0" err="1"/>
              <a:t>So</a:t>
            </a:r>
            <a:r>
              <a:rPr lang="nl-NL" altLang="en-US" dirty="0"/>
              <a:t> in </a:t>
            </a:r>
            <a:r>
              <a:rPr lang="nl-NL" altLang="en-US" dirty="0" err="1"/>
              <a:t>this</a:t>
            </a:r>
            <a:r>
              <a:rPr lang="nl-NL" altLang="en-US" dirty="0"/>
              <a:t> case we </a:t>
            </a:r>
            <a:r>
              <a:rPr lang="nl-NL" altLang="en-US" dirty="0" err="1"/>
              <a:t>can</a:t>
            </a:r>
            <a:r>
              <a:rPr lang="nl-NL" altLang="en-US" dirty="0"/>
              <a:t> say </a:t>
            </a:r>
            <a:r>
              <a:rPr lang="nl-NL" altLang="en-US" dirty="0" err="1"/>
              <a:t>that</a:t>
            </a:r>
            <a:r>
              <a:rPr lang="nl-NL" altLang="en-US" dirty="0"/>
              <a:t> </a:t>
            </a:r>
            <a:r>
              <a:rPr lang="nl-NL" altLang="en-US" dirty="0" err="1"/>
              <a:t>it</a:t>
            </a:r>
            <a:r>
              <a:rPr lang="nl-NL" altLang="en-US" dirty="0"/>
              <a:t> is </a:t>
            </a:r>
            <a:r>
              <a:rPr lang="nl-NL" altLang="en-US" dirty="0" err="1"/>
              <a:t>linear</a:t>
            </a:r>
            <a:r>
              <a:rPr lang="nl-NL" altLang="en-US" dirty="0"/>
              <a:t> </a:t>
            </a:r>
            <a:r>
              <a:rPr lang="nl-NL" altLang="en-US" dirty="0" err="1"/>
              <a:t>dichroism</a:t>
            </a:r>
            <a:r>
              <a:rPr lang="nl-NL" altLang="en-US" dirty="0"/>
              <a:t> </a:t>
            </a:r>
            <a:r>
              <a:rPr lang="nl-NL" altLang="en-US" dirty="0" err="1"/>
              <a:t>when</a:t>
            </a:r>
            <a:r>
              <a:rPr lang="nl-NL" altLang="en-US" dirty="0"/>
              <a:t> </a:t>
            </a:r>
            <a:r>
              <a:rPr lang="nl-NL" altLang="en-US" dirty="0" err="1"/>
              <a:t>it</a:t>
            </a:r>
            <a:r>
              <a:rPr lang="nl-NL" altLang="en-US" dirty="0"/>
              <a:t> is </a:t>
            </a:r>
            <a:r>
              <a:rPr lang="nl-NL" altLang="en-US" dirty="0" err="1"/>
              <a:t>measured</a:t>
            </a:r>
            <a:r>
              <a:rPr lang="nl-NL" altLang="en-US" dirty="0"/>
              <a:t> </a:t>
            </a:r>
            <a:r>
              <a:rPr lang="nl-NL" altLang="en-US" dirty="0" err="1"/>
              <a:t>with</a:t>
            </a:r>
            <a:r>
              <a:rPr lang="nl-NL" altLang="en-US" dirty="0"/>
              <a:t> </a:t>
            </a:r>
            <a:r>
              <a:rPr lang="nl-NL" altLang="en-US" dirty="0" err="1"/>
              <a:t>linear</a:t>
            </a:r>
            <a:r>
              <a:rPr lang="nl-NL" altLang="en-US" dirty="0"/>
              <a:t> light.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45454-51A7-B044-88C8-6C0A056E3566}" type="slidenum">
              <a:rPr lang="en-FR" smtClean="0"/>
              <a:t>3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358449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45454-51A7-B044-88C8-6C0A056E3566}" type="slidenum">
              <a:rPr lang="en-FR" smtClean="0"/>
              <a:t>4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465720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45454-51A7-B044-88C8-6C0A056E3566}" type="slidenum">
              <a:rPr lang="en-FR" smtClean="0"/>
              <a:t>6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236199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45454-51A7-B044-88C8-6C0A056E3566}" type="slidenum">
              <a:rPr lang="en-FR" smtClean="0"/>
              <a:t>8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774653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3030AF"/>
                </a:solidFill>
                <a:effectLst/>
                <a:latin typeface="CMSS10"/>
              </a:rPr>
              <a:t>Angular momentum of the photon interacts with the spin of the electron by means of the SOC </a:t>
            </a:r>
            <a:r>
              <a:rPr lang="en-GB" sz="1800" dirty="0">
                <a:solidFill>
                  <a:srgbClr val="3F3F3F"/>
                </a:solidFill>
                <a:effectLst/>
                <a:latin typeface="CMSS10"/>
              </a:rPr>
              <a:t>(Fano effect). </a:t>
            </a:r>
            <a:endParaRPr lang="en-GB" sz="1800" dirty="0">
              <a:solidFill>
                <a:srgbClr val="3030AF"/>
              </a:solidFill>
              <a:effectLst/>
              <a:latin typeface="CMSS10"/>
            </a:endParaRPr>
          </a:p>
          <a:p>
            <a:r>
              <a:rPr lang="en-GB" sz="1800" dirty="0">
                <a:solidFill>
                  <a:srgbClr val="3030AF"/>
                </a:solidFill>
                <a:effectLst/>
                <a:latin typeface="MSAM7"/>
              </a:rPr>
              <a:t>◮ </a:t>
            </a:r>
            <a:r>
              <a:rPr lang="en-GB" sz="1800" dirty="0">
                <a:effectLst/>
                <a:latin typeface="CMSS10"/>
              </a:rPr>
              <a:t>Right- and left-circularly polarized photons carry opposite momentum </a:t>
            </a:r>
            <a:r>
              <a:rPr lang="en-GB" sz="1800" dirty="0">
                <a:effectLst/>
                <a:latin typeface="CMSY10"/>
              </a:rPr>
              <a:t>⇒ </a:t>
            </a:r>
            <a:r>
              <a:rPr lang="en-GB" sz="1800" dirty="0">
                <a:effectLst/>
                <a:latin typeface="CMSS10"/>
              </a:rPr>
              <a:t>there is a </a:t>
            </a:r>
            <a:r>
              <a:rPr lang="en-GB" sz="1800" dirty="0">
                <a:solidFill>
                  <a:srgbClr val="FF0000"/>
                </a:solidFill>
                <a:effectLst/>
                <a:latin typeface="CMSS10"/>
              </a:rPr>
              <a:t>spin imbalance </a:t>
            </a:r>
            <a:r>
              <a:rPr lang="en-GB" sz="1800" dirty="0">
                <a:effectLst/>
                <a:latin typeface="CMSS10"/>
              </a:rPr>
              <a:t>in the photocurrent produced by the right- and left-circularly polarized x-rays. </a:t>
            </a:r>
            <a:endParaRPr lang="en-GB" dirty="0"/>
          </a:p>
          <a:p>
            <a:r>
              <a:rPr lang="en-GB" sz="1800" dirty="0">
                <a:solidFill>
                  <a:srgbClr val="3030AF"/>
                </a:solidFill>
                <a:effectLst/>
                <a:latin typeface="CMSS10"/>
              </a:rPr>
              <a:t>2. </a:t>
            </a:r>
            <a:r>
              <a:rPr lang="en-GB" sz="1800" dirty="0">
                <a:effectLst/>
                <a:latin typeface="CMSS10"/>
              </a:rPr>
              <a:t>Valence band acts as a </a:t>
            </a:r>
            <a:r>
              <a:rPr lang="en-GB" sz="1800" dirty="0">
                <a:solidFill>
                  <a:srgbClr val="FF0000"/>
                </a:solidFill>
                <a:effectLst/>
                <a:latin typeface="CMSS10"/>
              </a:rPr>
              <a:t>spin detector </a:t>
            </a:r>
            <a:r>
              <a:rPr lang="en-GB" sz="1800" dirty="0">
                <a:effectLst/>
                <a:latin typeface="CMSS10"/>
              </a:rPr>
              <a:t>for the (spin-imbalanced) photocurrent.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45454-51A7-B044-88C8-6C0A056E3566}" type="slidenum">
              <a:rPr lang="en-FR" smtClean="0"/>
              <a:t>22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73301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can deduce ground state proper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45454-51A7-B044-88C8-6C0A056E3566}" type="slidenum">
              <a:rPr lang="en-FR" smtClean="0"/>
              <a:t>24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744399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 err="1">
                <a:effectLst/>
                <a:latin typeface="Times"/>
              </a:rPr>
              <a:t>Tz</a:t>
            </a:r>
            <a:r>
              <a:rPr lang="en-GB" sz="1800" dirty="0">
                <a:effectLst/>
                <a:latin typeface="Times"/>
              </a:rPr>
              <a:t> : provides a measure of the anisotropy of the field of the spins when the atomic cloud is distorted, either by the spin-orbit interaction or by crystal-field effects [7].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45454-51A7-B044-88C8-6C0A056E3566}" type="slidenum">
              <a:rPr lang="en-FR" smtClean="0"/>
              <a:t>25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764981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45454-51A7-B044-88C8-6C0A056E3566}" type="slidenum">
              <a:rPr lang="en-FR" smtClean="0"/>
              <a:t>26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912984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B644F-B6A8-ECAD-1635-63775CB7C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05534-9C7E-356E-858F-EEE31AB9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FFA2B-DEDC-3EF9-3512-890E62795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EE54-C6D3-7244-9642-A581C4A969D4}" type="datetime1">
              <a:rPr lang="fr-FR" smtClean="0"/>
              <a:t>26/09/2024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B4489-50C6-C5A6-4FC4-61D772EBD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F8350-BFA5-26E3-0486-F9E995214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76F-8E59-6041-9C26-97231F9C743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22877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1A273-FBD4-6985-C8B4-7087348CB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6BE9F-9517-62DD-4EF1-EC8148677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B1FC1-8B6F-5C73-9708-B44763E0E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5777-C1F3-464A-BE28-8079942F500B}" type="datetime1">
              <a:rPr lang="fr-FR" smtClean="0"/>
              <a:t>26/09/2024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A20AD-560A-692D-00C8-22B447D06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49F1D-8108-D2E8-8045-4CAF99B01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76F-8E59-6041-9C26-97231F9C743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78071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74E84F-CA6D-531A-A8F1-1DB06A7BF8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3D258D-EDF6-7148-065B-D0F45EA35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81FC1-38A4-3755-253F-20156C9EC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DE718-A24C-BA48-B055-D230BC73FBA9}" type="datetime1">
              <a:rPr lang="fr-FR" smtClean="0"/>
              <a:t>26/09/2024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FD56D-1C6F-F959-B2C9-633909546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3470A-DD3C-5119-EC13-B6FCA7A60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76F-8E59-6041-9C26-97231F9C743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156600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0A372-FD73-3255-1C78-4444035ED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AB4E57-FC66-06EF-7D7A-F319C35F0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E605B-79C6-E98E-F481-1D8FB0D28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C882-AD7C-1140-ACA9-7ED3A294AA0E}" type="datetime1">
              <a:rPr lang="fr-FR" smtClean="0"/>
              <a:t>26/09/2024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76C23-0591-0060-0546-159A697BA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C0DF0-1A4A-1BD2-7EDA-B439D37EA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BED7-9253-714C-A8A0-77E54C6BFA5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989996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39C3B-8A98-16A1-D412-5078C4FC3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60270-E57F-8C2E-11A7-05A69AAB0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6CA7F-F462-9E0B-48C7-E8042EAD6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6678-DF79-E043-9070-99581281913B}" type="datetime1">
              <a:rPr lang="fr-FR" smtClean="0"/>
              <a:t>26/09/2024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6BAA2-EB5D-932F-2C9A-D8AF1C03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27D4B-C025-DA02-8A91-49D830DC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BED7-9253-714C-A8A0-77E54C6BFA5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364325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F4521-B8C9-524F-1E89-7DBDADDA0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0CB59-0C86-CF5A-736D-1858BF168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1CD65-C862-97AF-D80B-0A96D602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922E-99E3-1C45-9046-C70B0A5282B6}" type="datetime1">
              <a:rPr lang="fr-FR" smtClean="0"/>
              <a:t>26/09/2024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B2380-5304-42AF-60D1-56FA1BB3F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CDE96-08F6-8FD2-B9D6-6DF644B65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BED7-9253-714C-A8A0-77E54C6BFA5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222805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69EC3-352E-9B74-EA9B-D467ADC3B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CECD5-D8F1-5053-CE39-4C942BB5AB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0B1E3-C2C4-FB86-47C4-378343F57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FA2C5-12A5-DA9F-A65F-3BB3B96CB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4B8B-22BA-1442-884B-4884EDE2231B}" type="datetime1">
              <a:rPr lang="fr-FR" smtClean="0"/>
              <a:t>26/09/2024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14C10-751C-0C48-BB6B-29BD6FF73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7861F-0C47-6EA4-95AB-343BDB642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BED7-9253-714C-A8A0-77E54C6BFA5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57390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E876-5ABB-53C7-9AC9-3F0355E1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324D1-26C7-5491-E0BD-328EEF287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D6A837-FB1E-CE9E-5E8F-BF5CB8E82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DEED58-C731-BB2C-ABF3-04AF3350F6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0B8C33-4D9B-DC80-281C-F23262CA7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456D79-88BD-3A08-6ADE-8FCA69448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4199-2579-DF47-A3C4-D0CE9E62552C}" type="datetime1">
              <a:rPr lang="fr-FR" smtClean="0"/>
              <a:t>26/09/2024</a:t>
            </a:fld>
            <a:endParaRPr lang="en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D2CE97-38F6-416F-603B-541D939D1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0103A2-146B-8E0C-404C-46EB534D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BED7-9253-714C-A8A0-77E54C6BFA5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830173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EEE1E-2BED-8FF5-B259-E9AAE5D3E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ECB9CC-6F10-6F37-A8A1-12E3BE842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B665-4C43-D442-84CE-ED8E53DC9327}" type="datetime1">
              <a:rPr lang="fr-FR" smtClean="0"/>
              <a:t>26/09/2024</a:t>
            </a:fld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D82938-46D5-306C-CA11-9B1DB0321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1039E2-BCE7-F0D6-5C52-AD3BCF3FD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BED7-9253-714C-A8A0-77E54C6BFA5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727911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34A89-DAA5-1460-12A9-47F4A85DC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E7C26-3286-C047-A7F3-E6B572B74914}" type="datetime1">
              <a:rPr lang="fr-FR" smtClean="0"/>
              <a:t>26/09/2024</a:t>
            </a:fld>
            <a:endParaRPr lang="en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08008-25CE-C97C-9B1C-2C8AC839D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31460-08D6-0F90-1706-29F5A3D0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BED7-9253-714C-A8A0-77E54C6BFA5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212315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AB1BC-D9CF-1C10-778E-FEBD29A71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6C3EA-AFE6-4EA3-DFE7-AD1248EE6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A9338-EFAE-E105-F047-7B59B76A7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D8680-6965-796A-CCDE-FEF99B5A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36E6-9438-B84A-B87E-5F4B4D66DEBD}" type="datetime1">
              <a:rPr lang="fr-FR" smtClean="0"/>
              <a:t>26/09/2024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65800-AF7F-8C6D-FE8A-9F371C34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06265-FC64-183F-8942-FFDAFF543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BED7-9253-714C-A8A0-77E54C6BFA5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21457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7564C-4C78-3F77-3E30-716E82BF4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A48D6-5827-0BEE-E06C-56C1F8FF1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2967B-424F-1DDB-3C35-5858F63C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9E8A-C651-E440-A247-7934F6B85255}" type="datetime1">
              <a:rPr lang="fr-FR" smtClean="0"/>
              <a:t>26/09/2024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84E02-DE40-1E19-5111-00F6E60C4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52732-E8C6-DFBC-E01C-11D75D914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76F-8E59-6041-9C26-97231F9C743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143353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A0303-0EB4-A980-FB51-F331E930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30899F-54DF-8FCE-8B31-429D9E4B83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C87C0-DC55-BF25-BE7B-FC6A15ACA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9435E-C4A6-DA5F-9358-76E35585D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03FB-3492-DD4C-BB90-DE006624026E}" type="datetime1">
              <a:rPr lang="fr-FR" smtClean="0"/>
              <a:t>26/09/2024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95023-A193-C458-B607-8A8FFBE9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6C79D-FE92-78EF-7266-59B85BE52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BED7-9253-714C-A8A0-77E54C6BFA5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623296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5F22F-C970-E962-012B-F6B4727F9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3F6769-59E7-CF42-4988-C4A10C068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47B85-4236-98C7-C71B-DBF59B8B8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560F-6EA2-B84D-A76D-5598BC1E04E9}" type="datetime1">
              <a:rPr lang="fr-FR" smtClean="0"/>
              <a:t>26/09/2024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2CDC6-81C4-A471-D986-58D3C1DC9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03D47-5F29-5988-0495-02F746D83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BED7-9253-714C-A8A0-77E54C6BFA5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233568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C2E789-5087-749D-7DDC-576226792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469154-8F29-0491-97A1-510858562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24214-1996-D385-A295-4931425A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B20A-933B-7241-86F7-CD250E53AA3A}" type="datetime1">
              <a:rPr lang="fr-FR" smtClean="0"/>
              <a:t>26/09/2024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F9A7E-AC68-A506-24D5-40F82DD94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7926D-9F0A-5DE7-2484-C8C677B9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BED7-9253-714C-A8A0-77E54C6BFA5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562984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B25D6-1F4A-C763-FBD9-703B0A46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463D0-25C3-C56D-D809-9D2B2FFEA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A30DD-5553-B117-DB3A-60739EE77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5717-97A1-8F4E-A431-49FA5CC3E7D9}" type="datetime1">
              <a:rPr lang="fr-FR" smtClean="0"/>
              <a:t>26/09/2024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9245E-3F22-0919-92F1-76A2A2BF1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32230-F2D6-557D-5DDF-22DFB5CC9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76F-8E59-6041-9C26-97231F9C743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69161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AC4BB-3A51-BE71-E736-639047AD7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83740-A0D7-2937-2FEC-AEBC78819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F7BBE-8A54-9AAF-27FA-1B1278D24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9F265F-E9FA-D438-6A37-6B38B8F2A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8ABE-F5F8-B24A-AC37-21FA00AE27D1}" type="datetime1">
              <a:rPr lang="fr-FR" smtClean="0"/>
              <a:t>26/09/2024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AD9C2-738B-CD4B-36C8-80CA74BEE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A7BDE9-0668-7A58-30A1-25C409F9C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76F-8E59-6041-9C26-97231F9C743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64255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9F561-4E61-C5D9-F620-7012C0E94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488A8-340B-7BD2-AFF2-421EC9F9F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68C8F-D7DD-B43C-8A39-328AF8701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B1DBD3-1FBD-A8F0-365F-6A57D4A77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52E0BA-675C-E221-795F-CDE4DB410A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63D224-DBEB-4BF5-61F6-698EF277F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4934-AFF3-4844-ADB6-3559D64FFDDE}" type="datetime1">
              <a:rPr lang="fr-FR" smtClean="0"/>
              <a:t>26/09/2024</a:t>
            </a:fld>
            <a:endParaRPr lang="en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E5802D-3887-6C17-6427-B61401E80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92C3E1-09CE-0703-23CB-E3A6BB482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76F-8E59-6041-9C26-97231F9C743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53664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01CC7-83B9-8F94-203B-781F15197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45A732-612E-B9BE-5BE5-61171AA25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5BD6-D633-9C43-9BBD-893F863EA924}" type="datetime1">
              <a:rPr lang="fr-FR" smtClean="0"/>
              <a:t>26/09/2024</a:t>
            </a:fld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FF1810-6D9D-F230-F590-492E95A26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B8C2F8-30AB-3BE4-E6D2-0F00E4B4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76F-8E59-6041-9C26-97231F9C743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03016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371522-DF26-C86D-F347-07E2665FC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83BC-EAAF-3F4F-B7C5-D2ACC6C02001}" type="datetime1">
              <a:rPr lang="fr-FR" smtClean="0"/>
              <a:t>26/09/2024</a:t>
            </a:fld>
            <a:endParaRPr lang="en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334A2D-AE03-DC04-3E1F-54EB95F88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51811-FDD7-227D-57EC-83EDF780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76F-8E59-6041-9C26-97231F9C743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43718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8B76-DFAA-4570-4A94-C68010CB8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08970-2540-833A-50B0-42C868F69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1294B-9E9A-32A9-41C1-DD9E618EE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4010A-BD9C-2946-DE77-2CF3BCD1A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7AD2-D780-4842-9337-FE247A4E052C}" type="datetime1">
              <a:rPr lang="fr-FR" smtClean="0"/>
              <a:t>26/09/2024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B30FF-F9AF-C792-20C9-25380AD89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84F8C-3C62-A4D0-6D78-8C4E9857A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76F-8E59-6041-9C26-97231F9C743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44110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E0449-D2AC-2978-503B-4C7BFACF7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2EDD0D-144A-5032-AEAA-F42CA064EA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2E979-8FE1-4B70-2F25-2F28FB147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2D7FF-2BB6-57FE-A3B1-A05B9781D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D3C3-C11C-394B-A169-6CF6A3A4AEA2}" type="datetime1">
              <a:rPr lang="fr-FR" smtClean="0"/>
              <a:t>26/09/2024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6CD83-1358-BA22-4E07-635C143C7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2FE6A-48F2-AD4D-055E-BBC78AB35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76F-8E59-6041-9C26-97231F9C743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5007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5F53AE-B531-CA4F-3157-468E97EAA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74" y="152082"/>
            <a:ext cx="10077535" cy="673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2F75C-364A-883B-A4E0-C944891E3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174" y="1217936"/>
            <a:ext cx="11858296" cy="4959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84876-6D79-E259-DDF9-82B48F236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CD3697-B034-E942-ACF6-D960A3DECFF4}" type="datetime1">
              <a:rPr lang="fr-FR" smtClean="0"/>
              <a:t>26/09/2024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D1823-D8D0-B443-C576-41FDF197D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81F37-0E95-FEB5-42A5-176DC25FF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5E076F-8E59-6041-9C26-97231F9C7439}" type="slidenum">
              <a:rPr lang="en-FR" smtClean="0"/>
              <a:t>‹#›</a:t>
            </a:fld>
            <a:endParaRPr lang="en-FR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90AA00-DD36-EE33-A924-7BA6765FF663}"/>
              </a:ext>
            </a:extLst>
          </p:cNvPr>
          <p:cNvCxnSpPr>
            <a:cxnSpLocks/>
          </p:cNvCxnSpPr>
          <p:nvPr userDrawn="1"/>
        </p:nvCxnSpPr>
        <p:spPr>
          <a:xfrm>
            <a:off x="0" y="929038"/>
            <a:ext cx="12192000" cy="0"/>
          </a:xfrm>
          <a:prstGeom prst="line">
            <a:avLst/>
          </a:prstGeom>
          <a:ln w="76200">
            <a:gradFill>
              <a:gsLst>
                <a:gs pos="23437">
                  <a:srgbClr val="2A4D70"/>
                </a:gs>
                <a:gs pos="21875">
                  <a:srgbClr val="2A4B6F"/>
                </a:gs>
                <a:gs pos="18750">
                  <a:srgbClr val="29476E"/>
                </a:gs>
                <a:gs pos="12500">
                  <a:srgbClr val="283F6C"/>
                </a:gs>
                <a:gs pos="0">
                  <a:srgbClr val="263067"/>
                </a:gs>
                <a:gs pos="25000">
                  <a:srgbClr val="2A4E70"/>
                </a:gs>
                <a:gs pos="48000">
                  <a:schemeClr val="accent1">
                    <a:lumMod val="45000"/>
                    <a:lumOff val="55000"/>
                  </a:schemeClr>
                </a:gs>
                <a:gs pos="99000">
                  <a:srgbClr val="E7322A"/>
                </a:gs>
              </a:gsLst>
              <a:lin ang="27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10">
            <a:extLst>
              <a:ext uri="{FF2B5EF4-FFF2-40B4-BE49-F238E27FC236}">
                <a16:creationId xmlns:a16="http://schemas.microsoft.com/office/drawing/2014/main" id="{656795F1-A337-065C-3627-44BC44DFFD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5"/>
          <a:stretch/>
        </p:blipFill>
        <p:spPr bwMode="auto">
          <a:xfrm>
            <a:off x="10604510" y="18256"/>
            <a:ext cx="441327" cy="58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0AF0C3B-D637-841C-F384-F342272F843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8"/>
          <a:stretch/>
        </p:blipFill>
        <p:spPr bwMode="auto">
          <a:xfrm>
            <a:off x="10373882" y="479990"/>
            <a:ext cx="909060" cy="53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ogo CNRS: histoire et signification | PNG">
            <a:extLst>
              <a:ext uri="{FF2B5EF4-FFF2-40B4-BE49-F238E27FC236}">
                <a16:creationId xmlns:a16="http://schemas.microsoft.com/office/drawing/2014/main" id="{DD06E856-0F60-F248-AE19-D2C63BB080F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7" r="19655"/>
          <a:stretch/>
        </p:blipFill>
        <p:spPr bwMode="auto">
          <a:xfrm>
            <a:off x="11282942" y="67723"/>
            <a:ext cx="887086" cy="8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52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EC8E9D-26ED-B354-EA80-92E2D98A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FA02D-7988-79A6-710E-443077474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FDC8A-B5F1-33D1-7E31-20DC789A9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FD7710-2DD0-B44A-A50B-91F594CCAF26}" type="datetime1">
              <a:rPr lang="fr-FR" smtClean="0"/>
              <a:t>26/09/2024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47F89-1570-A83F-C743-E74B3DBB1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C2FCF-D2A2-536C-85B3-072363D80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47BED7-9253-714C-A8A0-77E54C6BFA5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36398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1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6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emf"/><Relationship Id="rId4" Type="http://schemas.openxmlformats.org/officeDocument/2006/relationships/image" Target="../media/image7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46A30-7F41-F9AA-66BF-631B6352A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280" y="1801029"/>
            <a:ext cx="10570520" cy="2387600"/>
          </a:xfrm>
        </p:spPr>
        <p:txBody>
          <a:bodyPr>
            <a:normAutofit fontScale="90000"/>
          </a:bodyPr>
          <a:lstStyle/>
          <a:p>
            <a:r>
              <a:rPr lang="en-GB" sz="6000" i="1" dirty="0">
                <a:solidFill>
                  <a:srgbClr val="2A4C6F"/>
                </a:solidFill>
                <a:latin typeface="Helvetica" pitchFamily="2" charset="0"/>
              </a:rPr>
              <a:t>Polarization and dichroism</a:t>
            </a:r>
            <a:br>
              <a:rPr lang="en-GB" sz="6000" dirty="0">
                <a:solidFill>
                  <a:srgbClr val="2A4C6F"/>
                </a:solidFill>
                <a:latin typeface="Helvetica" pitchFamily="2" charset="0"/>
              </a:rPr>
            </a:br>
            <a:r>
              <a:rPr lang="en-GB" sz="6000" i="1" dirty="0">
                <a:solidFill>
                  <a:srgbClr val="2A4C6F"/>
                </a:solidFill>
                <a:latin typeface="Helvetica" pitchFamily="2" charset="0"/>
              </a:rPr>
              <a:t>in X-ray Absorption Spectroscopy</a:t>
            </a:r>
            <a:br>
              <a:rPr lang="en-US" b="1" dirty="0">
                <a:solidFill>
                  <a:srgbClr val="2A4C6F"/>
                </a:solidFill>
              </a:rPr>
            </a:br>
            <a:endParaRPr lang="en-US" b="1" dirty="0">
              <a:solidFill>
                <a:srgbClr val="2A4C6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EF9145-3D5F-839F-F826-DBA7968AE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8393" y="4021522"/>
            <a:ext cx="9144000" cy="1072508"/>
          </a:xfrm>
        </p:spPr>
        <p:txBody>
          <a:bodyPr>
            <a:normAutofit fontScale="92500" lnSpcReduction="10000"/>
          </a:bodyPr>
          <a:lstStyle/>
          <a:p>
            <a:r>
              <a:rPr lang="en-FR" sz="2200" b="1" dirty="0">
                <a:latin typeface="Arial" panose="020B0604020202020204" pitchFamily="34" charset="0"/>
                <a:cs typeface="Arial" panose="020B0604020202020204" pitchFamily="34" charset="0"/>
              </a:rPr>
              <a:t>Heba Elnaggar</a:t>
            </a:r>
          </a:p>
          <a:p>
            <a:r>
              <a:rPr lang="en-FR" sz="2200" b="1" dirty="0">
                <a:latin typeface="Arial" panose="020B0604020202020204" pitchFamily="34" charset="0"/>
                <a:cs typeface="Arial" panose="020B0604020202020204" pitchFamily="34" charset="0"/>
              </a:rPr>
              <a:t>CNRS, Sorbonne University</a:t>
            </a:r>
          </a:p>
          <a:p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FR" sz="1900" dirty="0">
                <a:latin typeface="Arial" panose="020B0604020202020204" pitchFamily="34" charset="0"/>
                <a:cs typeface="Arial" panose="020B0604020202020204" pitchFamily="34" charset="0"/>
              </a:rPr>
              <a:t>ebatalla.elnaggar@sorbonne-universite.fr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837B4-9CD2-624C-091F-457AF81F8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76F-8E59-6041-9C26-97231F9C7439}" type="slidenum">
              <a:rPr lang="en-FR" smtClean="0"/>
              <a:t>1</a:t>
            </a:fld>
            <a:endParaRPr lang="en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2E380A-0367-AB69-97B0-51F4B326C966}"/>
              </a:ext>
            </a:extLst>
          </p:cNvPr>
          <p:cNvSpPr txBox="1"/>
          <p:nvPr/>
        </p:nvSpPr>
        <p:spPr>
          <a:xfrm>
            <a:off x="1298393" y="6428371"/>
            <a:ext cx="9990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Hands on spectroscopy calculations of quantum material - Heidelberg</a:t>
            </a:r>
            <a:endParaRPr lang="en-N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19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68641-77FA-8FF8-6D13-92B89D017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E7656E-FBC5-F12A-172A-4C485D50A622}"/>
              </a:ext>
            </a:extLst>
          </p:cNvPr>
          <p:cNvSpPr/>
          <p:nvPr/>
        </p:nvSpPr>
        <p:spPr>
          <a:xfrm>
            <a:off x="0" y="-18480"/>
            <a:ext cx="12192000" cy="6876480"/>
          </a:xfrm>
          <a:prstGeom prst="rect">
            <a:avLst/>
          </a:prstGeom>
          <a:solidFill>
            <a:srgbClr val="826954">
              <a:alpha val="2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 sz="1200" b="1" i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EE3A71-1907-1B4B-6008-DE8595D24777}"/>
              </a:ext>
            </a:extLst>
          </p:cNvPr>
          <p:cNvSpPr txBox="1"/>
          <p:nvPr/>
        </p:nvSpPr>
        <p:spPr>
          <a:xfrm>
            <a:off x="1512194" y="2443766"/>
            <a:ext cx="9434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Arial" panose="020B0604020202020204" pitchFamily="34" charset="0"/>
                <a:cs typeface="Arial" panose="020B0604020202020204" pitchFamily="34" charset="0"/>
              </a:rPr>
              <a:t>X-ray Linear Dichroism (XLD)</a:t>
            </a:r>
          </a:p>
        </p:txBody>
      </p:sp>
    </p:spTree>
    <p:extLst>
      <p:ext uri="{BB962C8B-B14F-4D97-AF65-F5344CB8AC3E}">
        <p14:creationId xmlns:p14="http://schemas.microsoft.com/office/powerpoint/2010/main" val="335225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DDD45-1D70-1551-9DCF-20744BB7A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X-ray Linear Dichroism in Oh Cu</a:t>
            </a:r>
            <a:r>
              <a:rPr lang="en-GB" baseline="30000" dirty="0"/>
              <a:t>2+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8A6F00-2B8B-E7F1-91A8-B8AE667991D2}"/>
              </a:ext>
            </a:extLst>
          </p:cNvPr>
          <p:cNvSpPr txBox="1"/>
          <p:nvPr/>
        </p:nvSpPr>
        <p:spPr>
          <a:xfrm>
            <a:off x="3442150" y="3611062"/>
            <a:ext cx="3927945" cy="584775"/>
          </a:xfrm>
          <a:prstGeom prst="rect">
            <a:avLst/>
          </a:prstGeom>
          <a:noFill/>
          <a:ln w="22225">
            <a:noFill/>
          </a:ln>
        </p:spPr>
        <p:txBody>
          <a:bodyPr wrap="square">
            <a:spAutoFit/>
          </a:bodyPr>
          <a:lstStyle/>
          <a:p>
            <a:r>
              <a:rPr lang="en-GB" sz="3200" dirty="0"/>
              <a:t>e</a:t>
            </a:r>
            <a:r>
              <a:rPr lang="en-NL" sz="3200" baseline="-25000" dirty="0"/>
              <a:t>g</a:t>
            </a:r>
            <a:r>
              <a:rPr lang="en-NL" sz="3200"/>
              <a:t>:(d</a:t>
            </a:r>
            <a:r>
              <a:rPr lang="en-NL" sz="3200" baseline="-25000"/>
              <a:t>x</a:t>
            </a:r>
            <a:r>
              <a:rPr lang="en-NL" sz="3200" baseline="30000"/>
              <a:t>2</a:t>
            </a:r>
            <a:r>
              <a:rPr lang="en-NL" sz="3200" baseline="-25000"/>
              <a:t>-</a:t>
            </a:r>
            <a:r>
              <a:rPr lang="en-US" sz="3200" baseline="-25000" dirty="0"/>
              <a:t> </a:t>
            </a:r>
            <a:r>
              <a:rPr lang="en-NL" sz="3200" baseline="-25000"/>
              <a:t>y</a:t>
            </a:r>
            <a:r>
              <a:rPr lang="en-NL" sz="3200" baseline="30000"/>
              <a:t>2</a:t>
            </a:r>
            <a:r>
              <a:rPr lang="en-NL" sz="3200" dirty="0"/>
              <a:t>, d</a:t>
            </a:r>
            <a:r>
              <a:rPr lang="en-NL" sz="3200" baseline="-25000" dirty="0"/>
              <a:t>z</a:t>
            </a:r>
            <a:r>
              <a:rPr lang="en-NL" sz="3200" baseline="30000" dirty="0"/>
              <a:t>2</a:t>
            </a:r>
            <a:r>
              <a:rPr lang="en-NL" sz="3200" dirty="0"/>
              <a:t>)</a:t>
            </a:r>
            <a:endParaRPr lang="en-NL" sz="3200" baseline="-25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5C99F8-B701-C75D-C714-D1774B9378AB}"/>
              </a:ext>
            </a:extLst>
          </p:cNvPr>
          <p:cNvSpPr txBox="1"/>
          <p:nvPr/>
        </p:nvSpPr>
        <p:spPr>
          <a:xfrm>
            <a:off x="3452144" y="4852203"/>
            <a:ext cx="3308351" cy="584775"/>
          </a:xfrm>
          <a:prstGeom prst="rect">
            <a:avLst/>
          </a:prstGeom>
          <a:noFill/>
          <a:ln w="22225">
            <a:noFill/>
          </a:ln>
        </p:spPr>
        <p:txBody>
          <a:bodyPr wrap="square">
            <a:spAutoFit/>
          </a:bodyPr>
          <a:lstStyle/>
          <a:p>
            <a:r>
              <a:rPr lang="en-NL" sz="3200" dirty="0"/>
              <a:t>t</a:t>
            </a:r>
            <a:r>
              <a:rPr lang="en-NL" sz="3200" baseline="-25000" dirty="0"/>
              <a:t>2g</a:t>
            </a:r>
            <a:r>
              <a:rPr lang="en-NL" sz="3200" dirty="0"/>
              <a:t>:(d</a:t>
            </a:r>
            <a:r>
              <a:rPr lang="en-NL" sz="3200" baseline="-25000" dirty="0"/>
              <a:t>xy</a:t>
            </a:r>
            <a:r>
              <a:rPr lang="en-NL" sz="3200" dirty="0"/>
              <a:t>, d</a:t>
            </a:r>
            <a:r>
              <a:rPr lang="en-NL" sz="3200" baseline="-25000" dirty="0"/>
              <a:t>zy</a:t>
            </a:r>
            <a:r>
              <a:rPr lang="en-NL" sz="3200" dirty="0"/>
              <a:t>, d</a:t>
            </a:r>
            <a:r>
              <a:rPr lang="en-NL" sz="3200" baseline="-25000" dirty="0"/>
              <a:t>zx</a:t>
            </a:r>
            <a:r>
              <a:rPr lang="en-NL" sz="3200" dirty="0"/>
              <a:t>)</a:t>
            </a:r>
            <a:endParaRPr lang="en-NL" sz="3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CA20C7D1-67E1-EF9C-66A8-A6F0828E3A5A}"/>
                  </a:ext>
                </a:extLst>
              </p:cNvPr>
              <p:cNvSpPr/>
              <p:nvPr/>
            </p:nvSpPr>
            <p:spPr>
              <a:xfrm>
                <a:off x="2122819" y="5858175"/>
                <a:ext cx="6323664" cy="1034604"/>
              </a:xfrm>
              <a:prstGeom prst="roundRect">
                <a:avLst/>
              </a:prstGeom>
              <a:noFill/>
              <a:ln w="31750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L" sz="3200" b="1" dirty="0">
                    <a:solidFill>
                      <a:schemeClr val="tx1"/>
                    </a:solidFill>
                    <a:latin typeface="+mj-lt"/>
                  </a:rPr>
                  <a:t>HOLE: </a:t>
                </a:r>
                <a:r>
                  <a:rPr lang="en-NL" sz="3200" dirty="0">
                    <a:solidFill>
                      <a:schemeClr val="tx1"/>
                    </a:solidFill>
                    <a:latin typeface="+mj-lt"/>
                  </a:rPr>
                  <a:t>~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NL" sz="3200" dirty="0">
                            <a:solidFill>
                              <a:schemeClr val="tx1"/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NL" sz="3200" baseline="-25000" dirty="0">
                            <a:solidFill>
                              <a:schemeClr val="tx1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NL" sz="3200" baseline="30000" dirty="0">
                            <a:solidFill>
                              <a:schemeClr val="tx1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NL" sz="3200" baseline="-25000" dirty="0">
                            <a:solidFill>
                              <a:schemeClr val="tx1"/>
                            </a:solidFill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3200" b="0" i="0" baseline="-25000" dirty="0" smtClean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NL" sz="3200" baseline="-25000" dirty="0">
                            <a:solidFill>
                              <a:schemeClr val="tx1"/>
                            </a:solidFill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NL" sz="3200" baseline="30000" dirty="0">
                            <a:solidFill>
                              <a:schemeClr val="tx1"/>
                            </a:solidFill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NL" sz="3200" dirty="0">
                            <a:solidFill>
                              <a:schemeClr val="tx1"/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3200" b="0" i="0" baseline="-25000" dirty="0" smtClean="0">
                            <a:solidFill>
                              <a:schemeClr val="tx1"/>
                            </a:solidFill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en-US" sz="3200" b="0" i="0" dirty="0" smtClean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NL" sz="3200" baseline="30000" dirty="0">
                            <a:solidFill>
                              <a:schemeClr val="tx1"/>
                            </a:solidFill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NL" sz="32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CA20C7D1-67E1-EF9C-66A8-A6F0828E3A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819" y="5858175"/>
                <a:ext cx="6323664" cy="1034604"/>
              </a:xfrm>
              <a:prstGeom prst="roundRect">
                <a:avLst/>
              </a:prstGeom>
              <a:blipFill>
                <a:blip r:embed="rId2"/>
                <a:stretch>
                  <a:fillRect t="-4878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DBB6BDD0-8ABD-4FA0-B844-104FA9843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651" y="1043776"/>
            <a:ext cx="6713184" cy="1862270"/>
          </a:xfrm>
          <a:prstGeom prst="rect">
            <a:avLst/>
          </a:prstGeom>
        </p:spPr>
      </p:pic>
      <p:pic>
        <p:nvPicPr>
          <p:cNvPr id="33" name="Picture 2" descr="1.-The five different d atomic orbitals. The figure is adapted from... |  Download Scientific Diagram">
            <a:extLst>
              <a:ext uri="{FF2B5EF4-FFF2-40B4-BE49-F238E27FC236}">
                <a16:creationId xmlns:a16="http://schemas.microsoft.com/office/drawing/2014/main" id="{91A92351-06FF-937B-1D61-B8CEB6200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56"/>
          <a:stretch/>
        </p:blipFill>
        <p:spPr bwMode="auto">
          <a:xfrm>
            <a:off x="6336634" y="2872324"/>
            <a:ext cx="4547932" cy="146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1.-The five different d atomic orbitals. The figure is adapted from... |  Download Scientific Diagram">
            <a:extLst>
              <a:ext uri="{FF2B5EF4-FFF2-40B4-BE49-F238E27FC236}">
                <a16:creationId xmlns:a16="http://schemas.microsoft.com/office/drawing/2014/main" id="{06BE1000-D04F-2EFE-41A8-D451F3297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56"/>
          <a:stretch/>
        </p:blipFill>
        <p:spPr bwMode="auto">
          <a:xfrm>
            <a:off x="6336634" y="4316015"/>
            <a:ext cx="4547932" cy="146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FE103-995E-5820-7068-72671EA2A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76F-8E59-6041-9C26-97231F9C7439}" type="slidenum">
              <a:rPr lang="en-FR" smtClean="0"/>
              <a:t>11</a:t>
            </a:fld>
            <a:endParaRPr lang="en-F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ACB38EE-AA8B-F9D4-4573-80656C4D1ED7}"/>
              </a:ext>
            </a:extLst>
          </p:cNvPr>
          <p:cNvGrpSpPr/>
          <p:nvPr/>
        </p:nvGrpSpPr>
        <p:grpSpPr>
          <a:xfrm>
            <a:off x="194165" y="1121142"/>
            <a:ext cx="2688137" cy="2436345"/>
            <a:chOff x="252266" y="3190653"/>
            <a:chExt cx="1913116" cy="17339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65794F-4E7F-74FA-76B2-1483F6B34569}"/>
                </a:ext>
              </a:extLst>
            </p:cNvPr>
            <p:cNvSpPr txBox="1"/>
            <p:nvPr/>
          </p:nvSpPr>
          <p:spPr>
            <a:xfrm>
              <a:off x="641532" y="3243420"/>
              <a:ext cx="15238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800" dirty="0">
                  <a:solidFill>
                    <a:schemeClr val="tx1"/>
                  </a:solidFill>
                  <a:cs typeface="Apple Chancery" panose="03020702040506060504" pitchFamily="66" charset="-79"/>
                </a:rPr>
                <a:t>Cu</a:t>
              </a:r>
              <a:r>
                <a:rPr lang="en-GB" sz="2800" baseline="30000" dirty="0">
                  <a:solidFill>
                    <a:schemeClr val="tx1"/>
                  </a:solidFill>
                  <a:cs typeface="Apple Chancery" panose="03020702040506060504" pitchFamily="66" charset="-79"/>
                </a:rPr>
                <a:t>2+</a:t>
              </a:r>
              <a:r>
                <a:rPr lang="en-GB" sz="2800" dirty="0">
                  <a:solidFill>
                    <a:schemeClr val="tx1"/>
                  </a:solidFill>
                  <a:cs typeface="Apple Chancery" panose="03020702040506060504" pitchFamily="66" charset="-79"/>
                </a:rPr>
                <a:t> Ion</a:t>
              </a:r>
              <a:endParaRPr lang="en-NL" sz="2800" dirty="0">
                <a:cs typeface="Apple Chancery" panose="03020702040506060504" pitchFamily="66" charset="-79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6D09A5A-4DB2-0D32-90D0-FF8E25DDDB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6624"/>
            <a:stretch/>
          </p:blipFill>
          <p:spPr>
            <a:xfrm>
              <a:off x="285017" y="3563530"/>
              <a:ext cx="1799900" cy="1351624"/>
            </a:xfrm>
            <a:prstGeom prst="rect">
              <a:avLst/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DF484DF-62B9-250A-8011-2F9EC6B2A58C}"/>
                </a:ext>
              </a:extLst>
            </p:cNvPr>
            <p:cNvSpPr/>
            <p:nvPr/>
          </p:nvSpPr>
          <p:spPr>
            <a:xfrm>
              <a:off x="252266" y="3190653"/>
              <a:ext cx="1863852" cy="1733918"/>
            </a:xfrm>
            <a:prstGeom prst="roundRect">
              <a:avLst>
                <a:gd name="adj" fmla="val 0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F0A2ED8-7B1D-FB5E-5F2D-5E29205DB308}"/>
              </a:ext>
            </a:extLst>
          </p:cNvPr>
          <p:cNvSpPr/>
          <p:nvPr/>
        </p:nvSpPr>
        <p:spPr bwMode="auto">
          <a:xfrm>
            <a:off x="283495" y="4686629"/>
            <a:ext cx="990600" cy="762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A071D8-AEA3-6A12-8D39-A846930EDE0B}"/>
              </a:ext>
            </a:extLst>
          </p:cNvPr>
          <p:cNvSpPr/>
          <p:nvPr/>
        </p:nvSpPr>
        <p:spPr bwMode="auto">
          <a:xfrm>
            <a:off x="2235533" y="3945651"/>
            <a:ext cx="990600" cy="762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85A290-4687-43FF-D9E9-D07EA394DC58}"/>
              </a:ext>
            </a:extLst>
          </p:cNvPr>
          <p:cNvSpPr/>
          <p:nvPr/>
        </p:nvSpPr>
        <p:spPr bwMode="auto">
          <a:xfrm>
            <a:off x="2235533" y="5155297"/>
            <a:ext cx="990600" cy="762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BF946C-EF9F-8F87-B86C-C5A55F64E1A5}"/>
              </a:ext>
            </a:extLst>
          </p:cNvPr>
          <p:cNvCxnSpPr>
            <a:stCxn id="10" idx="3"/>
            <a:endCxn id="12" idx="1"/>
          </p:cNvCxnSpPr>
          <p:nvPr/>
        </p:nvCxnSpPr>
        <p:spPr bwMode="auto">
          <a:xfrm>
            <a:off x="1274095" y="4724729"/>
            <a:ext cx="961438" cy="46866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8AC2B3-71E9-34E3-5947-9BD28208E964}"/>
              </a:ext>
            </a:extLst>
          </p:cNvPr>
          <p:cNvCxnSpPr>
            <a:stCxn id="10" idx="3"/>
            <a:endCxn id="11" idx="1"/>
          </p:cNvCxnSpPr>
          <p:nvPr/>
        </p:nvCxnSpPr>
        <p:spPr bwMode="auto">
          <a:xfrm flipV="1">
            <a:off x="1274095" y="3983751"/>
            <a:ext cx="961438" cy="74097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9F5F56D-695A-7EC0-05E4-D8E9E1230E2F}"/>
              </a:ext>
            </a:extLst>
          </p:cNvPr>
          <p:cNvCxnSpPr/>
          <p:nvPr/>
        </p:nvCxnSpPr>
        <p:spPr bwMode="auto">
          <a:xfrm flipV="1">
            <a:off x="2397841" y="4919720"/>
            <a:ext cx="0" cy="511552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DBD7150-3035-503E-CE35-18ECDD04009C}"/>
              </a:ext>
            </a:extLst>
          </p:cNvPr>
          <p:cNvCxnSpPr/>
          <p:nvPr/>
        </p:nvCxnSpPr>
        <p:spPr bwMode="auto">
          <a:xfrm>
            <a:off x="2466034" y="4937621"/>
            <a:ext cx="0" cy="511552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E215CE9-0AA3-8549-B11B-D53EE8B47CBD}"/>
              </a:ext>
            </a:extLst>
          </p:cNvPr>
          <p:cNvCxnSpPr/>
          <p:nvPr/>
        </p:nvCxnSpPr>
        <p:spPr bwMode="auto">
          <a:xfrm flipV="1">
            <a:off x="2653702" y="4919176"/>
            <a:ext cx="0" cy="511552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603B17-97FB-2D95-E42F-54870FD1B734}"/>
              </a:ext>
            </a:extLst>
          </p:cNvPr>
          <p:cNvCxnSpPr/>
          <p:nvPr/>
        </p:nvCxnSpPr>
        <p:spPr bwMode="auto">
          <a:xfrm>
            <a:off x="2721895" y="4937077"/>
            <a:ext cx="0" cy="511552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56F0FF8-76E5-8D07-9EA1-9A6075782805}"/>
              </a:ext>
            </a:extLst>
          </p:cNvPr>
          <p:cNvCxnSpPr/>
          <p:nvPr/>
        </p:nvCxnSpPr>
        <p:spPr bwMode="auto">
          <a:xfrm flipV="1">
            <a:off x="2882302" y="4919176"/>
            <a:ext cx="0" cy="511552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98BD0A-9DDA-2943-8EDE-E154C3725BDF}"/>
              </a:ext>
            </a:extLst>
          </p:cNvPr>
          <p:cNvCxnSpPr/>
          <p:nvPr/>
        </p:nvCxnSpPr>
        <p:spPr bwMode="auto">
          <a:xfrm>
            <a:off x="2950495" y="4937077"/>
            <a:ext cx="0" cy="511552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1DA5C77-35A8-A44A-FF3D-9C43E02F520F}"/>
              </a:ext>
            </a:extLst>
          </p:cNvPr>
          <p:cNvCxnSpPr/>
          <p:nvPr/>
        </p:nvCxnSpPr>
        <p:spPr bwMode="auto">
          <a:xfrm flipV="1">
            <a:off x="2493295" y="3710074"/>
            <a:ext cx="0" cy="511552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CCD20D5-2892-81A4-49A2-C474100123C1}"/>
              </a:ext>
            </a:extLst>
          </p:cNvPr>
          <p:cNvCxnSpPr/>
          <p:nvPr/>
        </p:nvCxnSpPr>
        <p:spPr bwMode="auto">
          <a:xfrm>
            <a:off x="2561488" y="3727975"/>
            <a:ext cx="0" cy="511552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3039279-7EEA-4D08-1F1F-E9C5C1796572}"/>
              </a:ext>
            </a:extLst>
          </p:cNvPr>
          <p:cNvCxnSpPr/>
          <p:nvPr/>
        </p:nvCxnSpPr>
        <p:spPr bwMode="auto">
          <a:xfrm flipV="1">
            <a:off x="2814109" y="3696029"/>
            <a:ext cx="0" cy="511552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451CCB5-02AA-AD77-0EF5-2DC8104A6471}"/>
              </a:ext>
            </a:extLst>
          </p:cNvPr>
          <p:cNvSpPr txBox="1"/>
          <p:nvPr/>
        </p:nvSpPr>
        <p:spPr>
          <a:xfrm>
            <a:off x="563340" y="4191488"/>
            <a:ext cx="7934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800" dirty="0"/>
              <a:t>d</a:t>
            </a:r>
            <a:r>
              <a:rPr lang="en-NL" sz="2800" baseline="30000" dirty="0"/>
              <a:t>9</a:t>
            </a:r>
            <a:endParaRPr lang="en-NL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536322B-E1BE-AFBB-15D1-88F2F16D7D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96" b="88199" l="8580" r="86391">
                        <a14:foregroundMark x1="43491" y1="39752" x2="43491" y2="39752"/>
                        <a14:foregroundMark x1="50000" y1="13665" x2="50000" y2="13665"/>
                        <a14:foregroundMark x1="45266" y1="10248" x2="45266" y2="10248"/>
                        <a14:foregroundMark x1="78698" y1="50000" x2="78698" y2="50000"/>
                        <a14:foregroundMark x1="81953" y1="48758" x2="76923" y2="55590"/>
                        <a14:foregroundMark x1="45266" y1="88199" x2="44083" y2="83230"/>
                        <a14:foregroundMark x1="83728" y1="50621" x2="86686" y2="50932"/>
                        <a14:foregroundMark x1="14201" y1="54348" x2="13609" y2="51863"/>
                        <a14:foregroundMark x1="8580" y1="48137" x2="8580" y2="48137"/>
                        <a14:foregroundMark x1="9172" y1="48758" x2="9172" y2="48758"/>
                        <a14:foregroundMark x1="45858" y1="9938" x2="47337" y2="8696"/>
                      </a14:backgroundRemoval>
                    </a14:imgEffect>
                  </a14:imgLayer>
                </a14:imgProps>
              </a:ext>
            </a:extLst>
          </a:blip>
          <a:srcRect l="5819" t="7918" r="11481" b="6916"/>
          <a:stretch/>
        </p:blipFill>
        <p:spPr>
          <a:xfrm>
            <a:off x="2882302" y="1331471"/>
            <a:ext cx="2098877" cy="2059125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348595C-5BD7-65E5-26F9-CA36D34613E6}"/>
              </a:ext>
            </a:extLst>
          </p:cNvPr>
          <p:cNvSpPr/>
          <p:nvPr/>
        </p:nvSpPr>
        <p:spPr>
          <a:xfrm>
            <a:off x="3226133" y="5896275"/>
            <a:ext cx="4299132" cy="909970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24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/>
      <p:bldP spid="30" grpId="0"/>
      <p:bldP spid="10" grpId="0" animBg="1"/>
      <p:bldP spid="11" grpId="0" animBg="1"/>
      <p:bldP spid="12" grpId="0" animBg="1"/>
      <p:bldP spid="29" grpId="0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691F1-7979-530D-79A5-6ED859F1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X-ray Linear Dichroism in Oh Cu</a:t>
            </a:r>
            <a:r>
              <a:rPr lang="en-GB" baseline="30000" dirty="0"/>
              <a:t>2+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D3B0A-A564-6EC0-54FE-2BDE28B9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76F-8E59-6041-9C26-97231F9C7439}" type="slidenum">
              <a:rPr lang="en-FR" smtClean="0"/>
              <a:t>12</a:t>
            </a:fld>
            <a:endParaRPr lang="en-F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63BB2FE-680A-11C4-4240-06930D64EBDB}"/>
              </a:ext>
            </a:extLst>
          </p:cNvPr>
          <p:cNvGrpSpPr/>
          <p:nvPr/>
        </p:nvGrpSpPr>
        <p:grpSpPr>
          <a:xfrm>
            <a:off x="2046427" y="904597"/>
            <a:ext cx="8368553" cy="1493329"/>
            <a:chOff x="3505200" y="1751951"/>
            <a:chExt cx="8368553" cy="149332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E6BD3FF-871F-302D-B51A-C51EB11BE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080" y="2029578"/>
              <a:ext cx="456789" cy="605088"/>
            </a:xfrm>
            <a:prstGeom prst="ellipse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01E6EEF-DE07-84CE-ADD0-F50C67CDC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7401" y="2054028"/>
              <a:ext cx="374091" cy="605203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BED1219-B11F-7BF5-D776-AB9EFF14D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4767" y="2054043"/>
              <a:ext cx="595369" cy="605330"/>
            </a:xfrm>
            <a:prstGeom prst="ellipse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pic>
          <p:nvPicPr>
            <p:cNvPr id="9" name="Picture 7" descr="latex-image-1.pdf">
              <a:extLst>
                <a:ext uri="{FF2B5EF4-FFF2-40B4-BE49-F238E27FC236}">
                  <a16:creationId xmlns:a16="http://schemas.microsoft.com/office/drawing/2014/main" id="{37872AE9-61B2-3DA6-1ED7-84C19DCEE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751951"/>
              <a:ext cx="8368553" cy="1493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683F7E4-6AD0-62C1-B75E-8DD53760075F}"/>
              </a:ext>
            </a:extLst>
          </p:cNvPr>
          <p:cNvSpPr/>
          <p:nvPr/>
        </p:nvSpPr>
        <p:spPr>
          <a:xfrm>
            <a:off x="5838923" y="2070837"/>
            <a:ext cx="4553097" cy="734477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2000" b="1">
                <a:solidFill>
                  <a:srgbClr val="5AA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electron</a:t>
            </a:r>
            <a:endParaRPr lang="en-US" sz="2000" b="1" dirty="0">
              <a:solidFill>
                <a:srgbClr val="5AAB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5AA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(think d orbitals)</a:t>
            </a:r>
            <a:endParaRPr lang="en-NL" sz="2000" b="1" dirty="0">
              <a:solidFill>
                <a:srgbClr val="5AAB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20D09D-D606-9466-4EC6-E4B47979C7E6}"/>
              </a:ext>
            </a:extLst>
          </p:cNvPr>
          <p:cNvSpPr txBox="1"/>
          <p:nvPr/>
        </p:nvSpPr>
        <p:spPr>
          <a:xfrm>
            <a:off x="1185001" y="2107045"/>
            <a:ext cx="37125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2p electron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(think p orbitals)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443509-0F5E-C072-45CF-D7ADFB0B5FA4}"/>
              </a:ext>
            </a:extLst>
          </p:cNvPr>
          <p:cNvCxnSpPr/>
          <p:nvPr/>
        </p:nvCxnSpPr>
        <p:spPr bwMode="auto">
          <a:xfrm flipH="1">
            <a:off x="5763677" y="1871365"/>
            <a:ext cx="1" cy="497290"/>
          </a:xfrm>
          <a:prstGeom prst="straightConnector1">
            <a:avLst/>
          </a:prstGeom>
          <a:solidFill>
            <a:schemeClr val="accent1"/>
          </a:solidFill>
          <a:ln w="44450" cap="sq" cmpd="sng" algn="ctr">
            <a:solidFill>
              <a:srgbClr val="C2E97A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4D4EA07-3703-989E-0FDA-6A59A2249EEE}"/>
              </a:ext>
            </a:extLst>
          </p:cNvPr>
          <p:cNvSpPr/>
          <p:nvPr/>
        </p:nvSpPr>
        <p:spPr>
          <a:xfrm>
            <a:off x="2677570" y="1931020"/>
            <a:ext cx="6112580" cy="1362575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3E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Dipole</a:t>
            </a:r>
          </a:p>
          <a:p>
            <a:pPr algn="ctr"/>
            <a:r>
              <a:rPr lang="en-US" sz="2000" b="1" dirty="0">
                <a:solidFill>
                  <a:srgbClr val="C3E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(think </a:t>
            </a:r>
            <a:r>
              <a:rPr lang="en-US" sz="2000" b="1" dirty="0" err="1">
                <a:solidFill>
                  <a:srgbClr val="C3E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px</a:t>
            </a:r>
            <a:r>
              <a:rPr lang="en-US" sz="2000" b="1" dirty="0">
                <a:solidFill>
                  <a:srgbClr val="C3E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orbitals)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62D0FF0-CB1F-1795-ACDC-EF2F0841556F}"/>
              </a:ext>
            </a:extLst>
          </p:cNvPr>
          <p:cNvCxnSpPr/>
          <p:nvPr/>
        </p:nvCxnSpPr>
        <p:spPr bwMode="auto">
          <a:xfrm>
            <a:off x="6274752" y="1808434"/>
            <a:ext cx="979913" cy="490559"/>
          </a:xfrm>
          <a:prstGeom prst="straightConnector1">
            <a:avLst/>
          </a:prstGeom>
          <a:solidFill>
            <a:schemeClr val="accent1"/>
          </a:solidFill>
          <a:ln w="44450" cap="sq" cmpd="sng" algn="ctr">
            <a:solidFill>
              <a:srgbClr val="71A2E8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E1E886-CD3A-D841-3682-27436EB13C7C}"/>
              </a:ext>
            </a:extLst>
          </p:cNvPr>
          <p:cNvCxnSpPr/>
          <p:nvPr/>
        </p:nvCxnSpPr>
        <p:spPr bwMode="auto">
          <a:xfrm flipH="1">
            <a:off x="3919591" y="1871365"/>
            <a:ext cx="1236091" cy="534034"/>
          </a:xfrm>
          <a:prstGeom prst="straightConnector1">
            <a:avLst/>
          </a:prstGeom>
          <a:solidFill>
            <a:schemeClr val="accent1"/>
          </a:solidFill>
          <a:ln w="4445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8" name="Table 3">
            <a:extLst>
              <a:ext uri="{FF2B5EF4-FFF2-40B4-BE49-F238E27FC236}">
                <a16:creationId xmlns:a16="http://schemas.microsoft.com/office/drawing/2014/main" id="{1F0386DF-A139-93CE-B2ED-43D4B1382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008632"/>
              </p:ext>
            </p:extLst>
          </p:nvPr>
        </p:nvGraphicFramePr>
        <p:xfrm>
          <a:off x="1347004" y="3055661"/>
          <a:ext cx="8940537" cy="3733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0179">
                  <a:extLst>
                    <a:ext uri="{9D8B030D-6E8A-4147-A177-3AD203B41FA5}">
                      <a16:colId xmlns:a16="http://schemas.microsoft.com/office/drawing/2014/main" val="3140766523"/>
                    </a:ext>
                  </a:extLst>
                </a:gridCol>
                <a:gridCol w="2980179">
                  <a:extLst>
                    <a:ext uri="{9D8B030D-6E8A-4147-A177-3AD203B41FA5}">
                      <a16:colId xmlns:a16="http://schemas.microsoft.com/office/drawing/2014/main" val="3539024724"/>
                    </a:ext>
                  </a:extLst>
                </a:gridCol>
                <a:gridCol w="2980179">
                  <a:extLst>
                    <a:ext uri="{9D8B030D-6E8A-4147-A177-3AD203B41FA5}">
                      <a16:colId xmlns:a16="http://schemas.microsoft.com/office/drawing/2014/main" val="34020191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NL" sz="3200"/>
                        <a:t>&lt;f|</a:t>
                      </a:r>
                      <a:endParaRPr lang="en-NL" sz="3200" dirty="0"/>
                    </a:p>
                  </a:txBody>
                  <a:tcPr>
                    <a:solidFill>
                      <a:srgbClr val="FA8F8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NL" sz="3200" dirty="0"/>
                        <a:t>T</a:t>
                      </a:r>
                    </a:p>
                  </a:txBody>
                  <a:tcPr>
                    <a:solidFill>
                      <a:srgbClr val="C0E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L" sz="3200"/>
                        <a:t>|i&gt;</a:t>
                      </a:r>
                      <a:endParaRPr lang="en-NL" sz="3200" dirty="0"/>
                    </a:p>
                  </a:txBody>
                  <a:tcPr>
                    <a:solidFill>
                      <a:srgbClr val="81A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27418"/>
                  </a:ext>
                </a:extLst>
              </a:tr>
              <a:tr h="1051487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FA8F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C0E6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81A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25437"/>
                  </a:ext>
                </a:extLst>
              </a:tr>
              <a:tr h="1051487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FA8F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C0E6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81A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961328"/>
                  </a:ext>
                </a:extLst>
              </a:tr>
              <a:tr h="1051487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FA8F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C0E6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81A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79485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426782F-6853-1FE7-5FC3-6A0F97898D34}"/>
                  </a:ext>
                </a:extLst>
              </p:cNvPr>
              <p:cNvSpPr txBox="1"/>
              <p:nvPr/>
            </p:nvSpPr>
            <p:spPr>
              <a:xfrm>
                <a:off x="4961270" y="3571639"/>
                <a:ext cx="178535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𝝐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NL" sz="4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426782F-6853-1FE7-5FC3-6A0F97898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270" y="3571639"/>
                <a:ext cx="1785354" cy="707886"/>
              </a:xfrm>
              <a:prstGeom prst="rect">
                <a:avLst/>
              </a:prstGeom>
              <a:blipFill>
                <a:blip r:embed="rId3"/>
                <a:stretch>
                  <a:fillRect b="-1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" descr="Shape of p-orbitals in 3D">
            <a:extLst>
              <a:ext uri="{FF2B5EF4-FFF2-40B4-BE49-F238E27FC236}">
                <a16:creationId xmlns:a16="http://schemas.microsoft.com/office/drawing/2014/main" id="{332A91BA-E36E-BA83-2812-F330B7C0A3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6" t="-2752" r="-3794" b="19114"/>
          <a:stretch/>
        </p:blipFill>
        <p:spPr bwMode="auto">
          <a:xfrm>
            <a:off x="7801383" y="5144288"/>
            <a:ext cx="1714701" cy="16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61992E3-E42E-E54F-6E11-18F37C679283}"/>
              </a:ext>
            </a:extLst>
          </p:cNvPr>
          <p:cNvGrpSpPr/>
          <p:nvPr/>
        </p:nvGrpSpPr>
        <p:grpSpPr>
          <a:xfrm>
            <a:off x="10348783" y="3462037"/>
            <a:ext cx="1288547" cy="1183655"/>
            <a:chOff x="-182712" y="3513188"/>
            <a:chExt cx="2521422" cy="231617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65C0DE0-8EAF-8DAF-867D-7E627F0FC42E}"/>
                </a:ext>
              </a:extLst>
            </p:cNvPr>
            <p:cNvCxnSpPr>
              <a:cxnSpLocks/>
            </p:cNvCxnSpPr>
            <p:nvPr/>
          </p:nvCxnSpPr>
          <p:spPr>
            <a:xfrm>
              <a:off x="1521866" y="3662137"/>
              <a:ext cx="10682" cy="214054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  <a:head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5486871-4E0F-6E65-2C1B-E3983B0AC262}"/>
                </a:ext>
              </a:extLst>
            </p:cNvPr>
            <p:cNvSpPr/>
            <p:nvPr/>
          </p:nvSpPr>
          <p:spPr>
            <a:xfrm>
              <a:off x="1242793" y="4847113"/>
              <a:ext cx="572198" cy="917453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F93121E-7F82-4334-3E3A-BFC543BBED12}"/>
                </a:ext>
              </a:extLst>
            </p:cNvPr>
            <p:cNvSpPr/>
            <p:nvPr/>
          </p:nvSpPr>
          <p:spPr>
            <a:xfrm>
              <a:off x="996952" y="4639744"/>
              <a:ext cx="1063879" cy="386854"/>
            </a:xfrm>
            <a:prstGeom prst="ellipse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15E71F8-73A3-D7D2-662B-EC9EE312585B}"/>
                </a:ext>
              </a:extLst>
            </p:cNvPr>
            <p:cNvSpPr/>
            <p:nvPr/>
          </p:nvSpPr>
          <p:spPr>
            <a:xfrm>
              <a:off x="1248622" y="3926728"/>
              <a:ext cx="572198" cy="917453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55286D-315B-9769-8279-1D306A49EEA3}"/>
                </a:ext>
              </a:extLst>
            </p:cNvPr>
            <p:cNvSpPr/>
            <p:nvPr/>
          </p:nvSpPr>
          <p:spPr>
            <a:xfrm>
              <a:off x="-182712" y="4398607"/>
              <a:ext cx="1189418" cy="782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y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16F510F-9366-6543-193E-F18ADFE8BB33}"/>
                </a:ext>
              </a:extLst>
            </p:cNvPr>
            <p:cNvCxnSpPr>
              <a:cxnSpLocks/>
            </p:cNvCxnSpPr>
            <p:nvPr/>
          </p:nvCxnSpPr>
          <p:spPr>
            <a:xfrm>
              <a:off x="394370" y="4844181"/>
              <a:ext cx="1944340" cy="293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  <a:head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E0629EF-0C1A-7E6D-31C2-950A0CBBEAC8}"/>
                </a:ext>
              </a:extLst>
            </p:cNvPr>
            <p:cNvSpPr/>
            <p:nvPr/>
          </p:nvSpPr>
          <p:spPr>
            <a:xfrm>
              <a:off x="1242793" y="4847113"/>
              <a:ext cx="572198" cy="917453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65B16E4-8EF3-4452-DE0B-F44C1A8F575F}"/>
                </a:ext>
              </a:extLst>
            </p:cNvPr>
            <p:cNvSpPr/>
            <p:nvPr/>
          </p:nvSpPr>
          <p:spPr>
            <a:xfrm>
              <a:off x="996952" y="4639744"/>
              <a:ext cx="1063879" cy="386854"/>
            </a:xfrm>
            <a:prstGeom prst="ellipse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48A8C68-3C68-F49D-295C-0599491DFF4D}"/>
                </a:ext>
              </a:extLst>
            </p:cNvPr>
            <p:cNvSpPr/>
            <p:nvPr/>
          </p:nvSpPr>
          <p:spPr>
            <a:xfrm>
              <a:off x="1248622" y="3926728"/>
              <a:ext cx="572198" cy="917453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7E8A83F-C361-97BF-600D-9AEADD49B102}"/>
                </a:ext>
              </a:extLst>
            </p:cNvPr>
            <p:cNvSpPr/>
            <p:nvPr/>
          </p:nvSpPr>
          <p:spPr>
            <a:xfrm>
              <a:off x="836197" y="3513188"/>
              <a:ext cx="1189418" cy="782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z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9AE366D-E81B-8EC1-5A2F-CE841E1094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8617" y="4495433"/>
              <a:ext cx="1564006" cy="106716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E23E922-1727-1569-BC07-13BF9D16BD46}"/>
                </a:ext>
              </a:extLst>
            </p:cNvPr>
            <p:cNvSpPr/>
            <p:nvPr/>
          </p:nvSpPr>
          <p:spPr>
            <a:xfrm>
              <a:off x="96360" y="5046426"/>
              <a:ext cx="1189418" cy="782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x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FA8E6D-8F80-B577-08F1-0FA88FE1D95E}"/>
              </a:ext>
            </a:extLst>
          </p:cNvPr>
          <p:cNvGrpSpPr/>
          <p:nvPr/>
        </p:nvGrpSpPr>
        <p:grpSpPr>
          <a:xfrm>
            <a:off x="10433011" y="5687428"/>
            <a:ext cx="1502875" cy="1065422"/>
            <a:chOff x="8010192" y="3765944"/>
            <a:chExt cx="2734284" cy="1938396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8CC624B-0326-5B94-3459-7042985D9A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6911" y="4158315"/>
              <a:ext cx="1830961" cy="1288663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37872F4-3CCB-318E-DF97-393B6C5F331C}"/>
                </a:ext>
              </a:extLst>
            </p:cNvPr>
            <p:cNvSpPr/>
            <p:nvPr/>
          </p:nvSpPr>
          <p:spPr>
            <a:xfrm rot="5400000">
              <a:off x="9847690" y="4344828"/>
              <a:ext cx="380176" cy="910007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EFE432F-8EC8-D0DB-4423-1FD77C37D701}"/>
                </a:ext>
              </a:extLst>
            </p:cNvPr>
            <p:cNvCxnSpPr>
              <a:cxnSpLocks/>
            </p:cNvCxnSpPr>
            <p:nvPr/>
          </p:nvCxnSpPr>
          <p:spPr>
            <a:xfrm>
              <a:off x="9571673" y="4086883"/>
              <a:ext cx="0" cy="1494163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400000"/>
              <a:head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5F8EA96-BD4F-0416-4A53-81822FFF9D01}"/>
                </a:ext>
              </a:extLst>
            </p:cNvPr>
            <p:cNvSpPr/>
            <p:nvPr/>
          </p:nvSpPr>
          <p:spPr>
            <a:xfrm>
              <a:off x="9087912" y="3765944"/>
              <a:ext cx="1189418" cy="7279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z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44D7099-D79C-9D75-463F-A036E9C584DF}"/>
                </a:ext>
              </a:extLst>
            </p:cNvPr>
            <p:cNvSpPr/>
            <p:nvPr/>
          </p:nvSpPr>
          <p:spPr>
            <a:xfrm>
              <a:off x="8168483" y="4976392"/>
              <a:ext cx="1189418" cy="7279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x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261E8F5-2015-BB8D-9597-28F1C9E99532}"/>
                </a:ext>
              </a:extLst>
            </p:cNvPr>
            <p:cNvCxnSpPr>
              <a:cxnSpLocks/>
            </p:cNvCxnSpPr>
            <p:nvPr/>
          </p:nvCxnSpPr>
          <p:spPr>
            <a:xfrm>
              <a:off x="8325218" y="4788359"/>
              <a:ext cx="2419258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  <a:head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5D49182-C894-E2AB-50D6-586A088DCF7D}"/>
                </a:ext>
              </a:extLst>
            </p:cNvPr>
            <p:cNvSpPr/>
            <p:nvPr/>
          </p:nvSpPr>
          <p:spPr>
            <a:xfrm>
              <a:off x="8010192" y="4287269"/>
              <a:ext cx="1189418" cy="7279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y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3D32B18-13DC-03A2-F09D-91F860011574}"/>
                </a:ext>
              </a:extLst>
            </p:cNvPr>
            <p:cNvSpPr/>
            <p:nvPr/>
          </p:nvSpPr>
          <p:spPr>
            <a:xfrm rot="3430353">
              <a:off x="9669447" y="4056784"/>
              <a:ext cx="424232" cy="910007"/>
            </a:xfrm>
            <a:prstGeom prst="ellipse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1C5AE9D-2B70-5754-C522-595A4F23E178}"/>
                </a:ext>
              </a:extLst>
            </p:cNvPr>
            <p:cNvSpPr/>
            <p:nvPr/>
          </p:nvSpPr>
          <p:spPr>
            <a:xfrm rot="5400000">
              <a:off x="8889755" y="4241789"/>
              <a:ext cx="380176" cy="910007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A4DEEE5-9AC3-6A0E-4AF6-1E2D2A9AD961}"/>
                </a:ext>
              </a:extLst>
            </p:cNvPr>
            <p:cNvSpPr/>
            <p:nvPr/>
          </p:nvSpPr>
          <p:spPr>
            <a:xfrm rot="3430353">
              <a:off x="9007754" y="4542412"/>
              <a:ext cx="462298" cy="910007"/>
            </a:xfrm>
            <a:prstGeom prst="ellipse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48" name="Picture 47" descr="Shape of p-orbitals in 3D">
            <a:extLst>
              <a:ext uri="{FF2B5EF4-FFF2-40B4-BE49-F238E27FC236}">
                <a16:creationId xmlns:a16="http://schemas.microsoft.com/office/drawing/2014/main" id="{FFB18821-9E5C-A618-D9A3-54780298F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00" b="16363"/>
          <a:stretch/>
        </p:blipFill>
        <p:spPr bwMode="auto">
          <a:xfrm>
            <a:off x="1876533" y="3548123"/>
            <a:ext cx="1148064" cy="122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Shape of p-orbitals in 3D">
            <a:extLst>
              <a:ext uri="{FF2B5EF4-FFF2-40B4-BE49-F238E27FC236}">
                <a16:creationId xmlns:a16="http://schemas.microsoft.com/office/drawing/2014/main" id="{5FF633C7-81F8-8043-A241-2591524AB5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9" t="-2752" r="31761" b="19114"/>
          <a:stretch/>
        </p:blipFill>
        <p:spPr bwMode="auto">
          <a:xfrm>
            <a:off x="226114" y="4593318"/>
            <a:ext cx="1229938" cy="126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Shape of p-orbitals in 3D">
            <a:extLst>
              <a:ext uri="{FF2B5EF4-FFF2-40B4-BE49-F238E27FC236}">
                <a16:creationId xmlns:a16="http://schemas.microsoft.com/office/drawing/2014/main" id="{750662C7-F45E-8D0C-B281-E53F9E316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6" t="-2752" r="-3794" b="19114"/>
          <a:stretch/>
        </p:blipFill>
        <p:spPr bwMode="auto">
          <a:xfrm>
            <a:off x="186717" y="5597335"/>
            <a:ext cx="1343658" cy="126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Shape of p-orbitals in 3D">
            <a:extLst>
              <a:ext uri="{FF2B5EF4-FFF2-40B4-BE49-F238E27FC236}">
                <a16:creationId xmlns:a16="http://schemas.microsoft.com/office/drawing/2014/main" id="{FC223765-62FD-48F1-D209-18E9F3D6C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00" b="16363"/>
          <a:stretch/>
        </p:blipFill>
        <p:spPr bwMode="auto">
          <a:xfrm>
            <a:off x="4921180" y="4177453"/>
            <a:ext cx="2233540" cy="23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8D338CD-690E-ADEE-4B8A-C7038FB11828}"/>
                  </a:ext>
                </a:extLst>
              </p:cNvPr>
              <p:cNvSpPr txBox="1"/>
              <p:nvPr/>
            </p:nvSpPr>
            <p:spPr>
              <a:xfrm>
                <a:off x="-44927" y="1116724"/>
                <a:ext cx="167962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𝝐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8D338CD-690E-ADEE-4B8A-C7038FB11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927" y="1116724"/>
                <a:ext cx="1679621" cy="584775"/>
              </a:xfrm>
              <a:prstGeom prst="rect">
                <a:avLst/>
              </a:prstGeom>
              <a:blipFill>
                <a:blip r:embed="rId6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CEEE96BE-336F-C54F-0348-19E1CE76A353}"/>
              </a:ext>
            </a:extLst>
          </p:cNvPr>
          <p:cNvSpPr/>
          <p:nvPr/>
        </p:nvSpPr>
        <p:spPr>
          <a:xfrm>
            <a:off x="58423" y="1107516"/>
            <a:ext cx="1361780" cy="611258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 descr="Shape of p-orbitals in 3D">
            <a:extLst>
              <a:ext uri="{FF2B5EF4-FFF2-40B4-BE49-F238E27FC236}">
                <a16:creationId xmlns:a16="http://schemas.microsoft.com/office/drawing/2014/main" id="{A026023F-5D36-5134-2A00-958C03A0B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00" b="16363"/>
          <a:stretch/>
        </p:blipFill>
        <p:spPr bwMode="auto">
          <a:xfrm>
            <a:off x="238730" y="3497821"/>
            <a:ext cx="1148064" cy="122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73BA929F-54F5-47DE-387C-82004706AB0D}"/>
              </a:ext>
            </a:extLst>
          </p:cNvPr>
          <p:cNvGrpSpPr/>
          <p:nvPr/>
        </p:nvGrpSpPr>
        <p:grpSpPr>
          <a:xfrm>
            <a:off x="7467235" y="3528052"/>
            <a:ext cx="1288547" cy="1183655"/>
            <a:chOff x="-182712" y="3513188"/>
            <a:chExt cx="2521422" cy="2316172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6FBFF7-9B5F-B7C0-6933-498A40EF2095}"/>
                </a:ext>
              </a:extLst>
            </p:cNvPr>
            <p:cNvCxnSpPr>
              <a:cxnSpLocks/>
            </p:cNvCxnSpPr>
            <p:nvPr/>
          </p:nvCxnSpPr>
          <p:spPr>
            <a:xfrm>
              <a:off x="1521866" y="3662137"/>
              <a:ext cx="10682" cy="214054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  <a:head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1E708DF-99A5-CC3F-6299-EC91DB34C6E2}"/>
                </a:ext>
              </a:extLst>
            </p:cNvPr>
            <p:cNvSpPr/>
            <p:nvPr/>
          </p:nvSpPr>
          <p:spPr>
            <a:xfrm>
              <a:off x="1242793" y="4847113"/>
              <a:ext cx="572198" cy="917453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657D768-BD52-1FEC-D351-E3E7A9EEE14C}"/>
                </a:ext>
              </a:extLst>
            </p:cNvPr>
            <p:cNvSpPr/>
            <p:nvPr/>
          </p:nvSpPr>
          <p:spPr>
            <a:xfrm>
              <a:off x="996952" y="4639744"/>
              <a:ext cx="1063879" cy="386854"/>
            </a:xfrm>
            <a:prstGeom prst="ellipse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BC5722F-CE91-6BEB-A6F5-0C39A25FFF15}"/>
                </a:ext>
              </a:extLst>
            </p:cNvPr>
            <p:cNvSpPr/>
            <p:nvPr/>
          </p:nvSpPr>
          <p:spPr>
            <a:xfrm>
              <a:off x="1248622" y="3926728"/>
              <a:ext cx="572198" cy="917453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A9D7C33-7859-7429-A169-AA28E07687D4}"/>
                </a:ext>
              </a:extLst>
            </p:cNvPr>
            <p:cNvSpPr/>
            <p:nvPr/>
          </p:nvSpPr>
          <p:spPr>
            <a:xfrm>
              <a:off x="-182712" y="4398607"/>
              <a:ext cx="1189418" cy="782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y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F4EE331-68A1-FDB4-F5F3-46B1BD811010}"/>
                </a:ext>
              </a:extLst>
            </p:cNvPr>
            <p:cNvCxnSpPr>
              <a:cxnSpLocks/>
            </p:cNvCxnSpPr>
            <p:nvPr/>
          </p:nvCxnSpPr>
          <p:spPr>
            <a:xfrm>
              <a:off x="394370" y="4844181"/>
              <a:ext cx="1944340" cy="293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  <a:head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8EC4CCC-B41F-73F8-EE50-E575881842BE}"/>
                </a:ext>
              </a:extLst>
            </p:cNvPr>
            <p:cNvSpPr/>
            <p:nvPr/>
          </p:nvSpPr>
          <p:spPr>
            <a:xfrm>
              <a:off x="1242793" y="4847113"/>
              <a:ext cx="572198" cy="917453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2A05904-3263-A598-3A71-F41A3683FB6E}"/>
                </a:ext>
              </a:extLst>
            </p:cNvPr>
            <p:cNvSpPr/>
            <p:nvPr/>
          </p:nvSpPr>
          <p:spPr>
            <a:xfrm>
              <a:off x="996952" y="4639744"/>
              <a:ext cx="1063879" cy="386854"/>
            </a:xfrm>
            <a:prstGeom prst="ellipse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3782762-D97C-7D4A-C4AA-E81317A2B105}"/>
                </a:ext>
              </a:extLst>
            </p:cNvPr>
            <p:cNvSpPr/>
            <p:nvPr/>
          </p:nvSpPr>
          <p:spPr>
            <a:xfrm>
              <a:off x="1248622" y="3926728"/>
              <a:ext cx="572198" cy="917453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913B6FC-2F6B-419A-CCB8-047275193B4F}"/>
                </a:ext>
              </a:extLst>
            </p:cNvPr>
            <p:cNvSpPr/>
            <p:nvPr/>
          </p:nvSpPr>
          <p:spPr>
            <a:xfrm>
              <a:off x="836197" y="3513188"/>
              <a:ext cx="1189418" cy="782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z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21B11D0-92D4-3234-3CD2-DA7802ACFF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8617" y="4495433"/>
              <a:ext cx="1564006" cy="106716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D31025E-89A0-0997-8AD4-398D88338BBC}"/>
                </a:ext>
              </a:extLst>
            </p:cNvPr>
            <p:cNvSpPr/>
            <p:nvPr/>
          </p:nvSpPr>
          <p:spPr>
            <a:xfrm>
              <a:off x="96360" y="5046426"/>
              <a:ext cx="1189418" cy="782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x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73CB738-A816-C2F2-C4E6-C72D30B30C37}"/>
              </a:ext>
            </a:extLst>
          </p:cNvPr>
          <p:cNvGrpSpPr/>
          <p:nvPr/>
        </p:nvGrpSpPr>
        <p:grpSpPr>
          <a:xfrm>
            <a:off x="7551463" y="5753443"/>
            <a:ext cx="1502875" cy="1065422"/>
            <a:chOff x="8010192" y="3765944"/>
            <a:chExt cx="2734284" cy="1938396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0510A48-14F2-EA93-DB4C-58F49F5BAF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6911" y="4158315"/>
              <a:ext cx="1830961" cy="1288663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5351E264-5236-9F80-3CC1-09B1512E1C72}"/>
                </a:ext>
              </a:extLst>
            </p:cNvPr>
            <p:cNvSpPr/>
            <p:nvPr/>
          </p:nvSpPr>
          <p:spPr>
            <a:xfrm rot="5400000">
              <a:off x="9847690" y="4344828"/>
              <a:ext cx="380176" cy="910007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082C208-56E2-50CA-DE5B-AC0F2DD7B61E}"/>
                </a:ext>
              </a:extLst>
            </p:cNvPr>
            <p:cNvCxnSpPr>
              <a:cxnSpLocks/>
            </p:cNvCxnSpPr>
            <p:nvPr/>
          </p:nvCxnSpPr>
          <p:spPr>
            <a:xfrm>
              <a:off x="9571673" y="4086883"/>
              <a:ext cx="0" cy="1494163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400000"/>
              <a:head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63B5A72-B5CC-5C2C-519D-85CCA6CD372F}"/>
                </a:ext>
              </a:extLst>
            </p:cNvPr>
            <p:cNvSpPr/>
            <p:nvPr/>
          </p:nvSpPr>
          <p:spPr>
            <a:xfrm>
              <a:off x="9087912" y="3765944"/>
              <a:ext cx="1189418" cy="7279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z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9EC6004-EF3D-5287-E0AD-E6B2E6E1AE8D}"/>
                </a:ext>
              </a:extLst>
            </p:cNvPr>
            <p:cNvSpPr/>
            <p:nvPr/>
          </p:nvSpPr>
          <p:spPr>
            <a:xfrm>
              <a:off x="8168483" y="4976392"/>
              <a:ext cx="1189418" cy="7279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x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A03325F-ACA7-54FD-9ACB-76A35312A842}"/>
                </a:ext>
              </a:extLst>
            </p:cNvPr>
            <p:cNvCxnSpPr>
              <a:cxnSpLocks/>
            </p:cNvCxnSpPr>
            <p:nvPr/>
          </p:nvCxnSpPr>
          <p:spPr>
            <a:xfrm>
              <a:off x="8325218" y="4788359"/>
              <a:ext cx="2419258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  <a:head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AECA643-3E34-A2D7-5747-732CAAAC892B}"/>
                </a:ext>
              </a:extLst>
            </p:cNvPr>
            <p:cNvSpPr/>
            <p:nvPr/>
          </p:nvSpPr>
          <p:spPr>
            <a:xfrm>
              <a:off x="8010192" y="4287269"/>
              <a:ext cx="1189418" cy="7279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y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ED8A4B23-17BF-01CB-D8B7-188A24BC7F70}"/>
                </a:ext>
              </a:extLst>
            </p:cNvPr>
            <p:cNvSpPr/>
            <p:nvPr/>
          </p:nvSpPr>
          <p:spPr>
            <a:xfrm rot="3430353">
              <a:off x="9669447" y="4056784"/>
              <a:ext cx="424232" cy="910007"/>
            </a:xfrm>
            <a:prstGeom prst="ellipse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9886D3EE-BCEE-68D4-C8B8-133F3D732A03}"/>
                </a:ext>
              </a:extLst>
            </p:cNvPr>
            <p:cNvSpPr/>
            <p:nvPr/>
          </p:nvSpPr>
          <p:spPr>
            <a:xfrm rot="5400000">
              <a:off x="8889755" y="4241789"/>
              <a:ext cx="380176" cy="910007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90829CD-0E2C-EC68-B523-BF8B4FFB198A}"/>
                </a:ext>
              </a:extLst>
            </p:cNvPr>
            <p:cNvSpPr/>
            <p:nvPr/>
          </p:nvSpPr>
          <p:spPr>
            <a:xfrm rot="3430353">
              <a:off x="9007754" y="4542412"/>
              <a:ext cx="462298" cy="910007"/>
            </a:xfrm>
            <a:prstGeom prst="ellipse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ounded Rectangle 94">
                <a:extLst>
                  <a:ext uri="{FF2B5EF4-FFF2-40B4-BE49-F238E27FC236}">
                    <a16:creationId xmlns:a16="http://schemas.microsoft.com/office/drawing/2014/main" id="{8252C79E-1DD2-B63A-241C-6BA2BD9006A3}"/>
                  </a:ext>
                </a:extLst>
              </p:cNvPr>
              <p:cNvSpPr/>
              <p:nvPr/>
            </p:nvSpPr>
            <p:spPr>
              <a:xfrm>
                <a:off x="8727283" y="3685885"/>
                <a:ext cx="1848697" cy="869047"/>
              </a:xfrm>
              <a:prstGeom prst="roundRect">
                <a:avLst/>
              </a:prstGeom>
              <a:noFill/>
              <a:ln w="31750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√20</m:t>
                          </m:r>
                        </m:den>
                      </m:f>
                    </m:oMath>
                  </m:oMathPara>
                </a14:m>
                <a:endParaRPr lang="en-N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Rounded Rectangle 94">
                <a:extLst>
                  <a:ext uri="{FF2B5EF4-FFF2-40B4-BE49-F238E27FC236}">
                    <a16:creationId xmlns:a16="http://schemas.microsoft.com/office/drawing/2014/main" id="{8252C79E-1DD2-B63A-241C-6BA2BD900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283" y="3685885"/>
                <a:ext cx="1848697" cy="869047"/>
              </a:xfrm>
              <a:prstGeom prst="roundRect">
                <a:avLst/>
              </a:prstGeom>
              <a:blipFill>
                <a:blip r:embed="rId7"/>
                <a:stretch>
                  <a:fillRect b="-17391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C1455F6A-3BB3-4A2F-E1D5-DF6E4F368428}"/>
                  </a:ext>
                </a:extLst>
              </p:cNvPr>
              <p:cNvSpPr/>
              <p:nvPr/>
            </p:nvSpPr>
            <p:spPr>
              <a:xfrm>
                <a:off x="8814371" y="5797542"/>
                <a:ext cx="1848697" cy="869047"/>
              </a:xfrm>
              <a:prstGeom prst="roundRect">
                <a:avLst/>
              </a:prstGeom>
              <a:noFill/>
              <a:ln w="31750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√20</m:t>
                          </m:r>
                        </m:den>
                      </m:f>
                    </m:oMath>
                  </m:oMathPara>
                </a14:m>
                <a:endParaRPr lang="en-N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C1455F6A-3BB3-4A2F-E1D5-DF6E4F3684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4371" y="5797542"/>
                <a:ext cx="1848697" cy="869047"/>
              </a:xfrm>
              <a:prstGeom prst="roundRect">
                <a:avLst/>
              </a:prstGeom>
              <a:blipFill>
                <a:blip r:embed="rId8"/>
                <a:stretch>
                  <a:fillRect b="-15714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882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9" grpId="0"/>
      <p:bldP spid="95" grpId="0"/>
      <p:bldP spid="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5DAB5-B241-E2E7-2276-7DC61FA86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805CA-00A4-45D8-D5D5-D89B9E2F6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X-ray Linear Dichroism in Oh Cu</a:t>
            </a:r>
            <a:r>
              <a:rPr lang="en-GB" baseline="30000" dirty="0"/>
              <a:t>2+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AC804-701F-B70E-1C33-A0979A889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76F-8E59-6041-9C26-97231F9C7439}" type="slidenum">
              <a:rPr lang="en-FR" smtClean="0"/>
              <a:t>13</a:t>
            </a:fld>
            <a:endParaRPr lang="en-F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056B9D-5DF4-FEEC-0619-DD5C62D52D27}"/>
              </a:ext>
            </a:extLst>
          </p:cNvPr>
          <p:cNvGrpSpPr/>
          <p:nvPr/>
        </p:nvGrpSpPr>
        <p:grpSpPr>
          <a:xfrm>
            <a:off x="2046427" y="904597"/>
            <a:ext cx="8368553" cy="1493329"/>
            <a:chOff x="3505200" y="1751951"/>
            <a:chExt cx="8368553" cy="149332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25FDFAC-0D68-2603-AB0E-739488F29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080" y="2029578"/>
              <a:ext cx="456789" cy="605088"/>
            </a:xfrm>
            <a:prstGeom prst="ellipse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67F51B1-17DE-2A31-9F9D-F5E2FEFB8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7401" y="2054028"/>
              <a:ext cx="374091" cy="605203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213743C-DA13-FE47-4FAB-CF92F0747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4767" y="2054043"/>
              <a:ext cx="595369" cy="605330"/>
            </a:xfrm>
            <a:prstGeom prst="ellipse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pic>
          <p:nvPicPr>
            <p:cNvPr id="9" name="Picture 7" descr="latex-image-1.pdf">
              <a:extLst>
                <a:ext uri="{FF2B5EF4-FFF2-40B4-BE49-F238E27FC236}">
                  <a16:creationId xmlns:a16="http://schemas.microsoft.com/office/drawing/2014/main" id="{BBE8C13C-00D4-8916-3072-8F8E6A667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751951"/>
              <a:ext cx="8368553" cy="1493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ABF2D0-49D4-B9B9-76AD-60289A7AC3DB}"/>
              </a:ext>
            </a:extLst>
          </p:cNvPr>
          <p:cNvCxnSpPr/>
          <p:nvPr/>
        </p:nvCxnSpPr>
        <p:spPr bwMode="auto">
          <a:xfrm flipH="1">
            <a:off x="5763677" y="1871365"/>
            <a:ext cx="1" cy="497290"/>
          </a:xfrm>
          <a:prstGeom prst="straightConnector1">
            <a:avLst/>
          </a:prstGeom>
          <a:solidFill>
            <a:schemeClr val="accent1"/>
          </a:solidFill>
          <a:ln w="44450" cap="sq" cmpd="sng" algn="ctr">
            <a:solidFill>
              <a:srgbClr val="C2E97A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2DD6115-4347-005C-EC9C-8EB2F2BC16C5}"/>
              </a:ext>
            </a:extLst>
          </p:cNvPr>
          <p:cNvSpPr/>
          <p:nvPr/>
        </p:nvSpPr>
        <p:spPr>
          <a:xfrm>
            <a:off x="8040226" y="2968007"/>
            <a:ext cx="10190773" cy="869047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24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29269C3-E09A-18A4-FA7B-E86EF54CDABD}"/>
              </a:ext>
            </a:extLst>
          </p:cNvPr>
          <p:cNvSpPr/>
          <p:nvPr/>
        </p:nvSpPr>
        <p:spPr>
          <a:xfrm>
            <a:off x="2677570" y="1931020"/>
            <a:ext cx="6112580" cy="1362575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3E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Dipole</a:t>
            </a:r>
          </a:p>
          <a:p>
            <a:pPr algn="ctr"/>
            <a:r>
              <a:rPr lang="en-US" sz="2000" b="1" dirty="0">
                <a:solidFill>
                  <a:srgbClr val="C3E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(think p orbitals)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66FA651-93BD-095A-06D7-A7478BAEA0F7}"/>
              </a:ext>
            </a:extLst>
          </p:cNvPr>
          <p:cNvCxnSpPr/>
          <p:nvPr/>
        </p:nvCxnSpPr>
        <p:spPr bwMode="auto">
          <a:xfrm>
            <a:off x="6274752" y="1808434"/>
            <a:ext cx="979913" cy="490559"/>
          </a:xfrm>
          <a:prstGeom prst="straightConnector1">
            <a:avLst/>
          </a:prstGeom>
          <a:solidFill>
            <a:schemeClr val="accent1"/>
          </a:solidFill>
          <a:ln w="44450" cap="sq" cmpd="sng" algn="ctr">
            <a:solidFill>
              <a:srgbClr val="71A2E8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3867E88-18AB-3AA1-B3A6-0688FFC5EDD9}"/>
              </a:ext>
            </a:extLst>
          </p:cNvPr>
          <p:cNvCxnSpPr/>
          <p:nvPr/>
        </p:nvCxnSpPr>
        <p:spPr bwMode="auto">
          <a:xfrm flipH="1">
            <a:off x="3919591" y="1871365"/>
            <a:ext cx="1236091" cy="534034"/>
          </a:xfrm>
          <a:prstGeom prst="straightConnector1">
            <a:avLst/>
          </a:prstGeom>
          <a:solidFill>
            <a:schemeClr val="accent1"/>
          </a:solidFill>
          <a:ln w="4445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2" descr="Shape of p-orbitals in 3D">
            <a:extLst>
              <a:ext uri="{FF2B5EF4-FFF2-40B4-BE49-F238E27FC236}">
                <a16:creationId xmlns:a16="http://schemas.microsoft.com/office/drawing/2014/main" id="{918BDB04-2524-075B-CB1D-5F94641B1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9" t="-2752" r="31761" b="19114"/>
          <a:stretch/>
        </p:blipFill>
        <p:spPr bwMode="auto">
          <a:xfrm>
            <a:off x="8156083" y="4213720"/>
            <a:ext cx="1573097" cy="16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Shape of p-orbitals in 3D">
            <a:extLst>
              <a:ext uri="{FF2B5EF4-FFF2-40B4-BE49-F238E27FC236}">
                <a16:creationId xmlns:a16="http://schemas.microsoft.com/office/drawing/2014/main" id="{10B19DB8-21B3-A8DA-232D-F752DFBD2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6" t="-2752" r="-3794" b="19114"/>
          <a:stretch/>
        </p:blipFill>
        <p:spPr bwMode="auto">
          <a:xfrm>
            <a:off x="7349290" y="5221252"/>
            <a:ext cx="1714701" cy="16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A5A3393-D8E9-FCE2-B215-6687745EB76C}"/>
                  </a:ext>
                </a:extLst>
              </p:cNvPr>
              <p:cNvSpPr txBox="1"/>
              <p:nvPr/>
            </p:nvSpPr>
            <p:spPr>
              <a:xfrm>
                <a:off x="-44927" y="1116724"/>
                <a:ext cx="167962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𝝐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A5A3393-D8E9-FCE2-B215-6687745EB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927" y="1116724"/>
                <a:ext cx="1679621" cy="584775"/>
              </a:xfrm>
              <a:prstGeom prst="rect">
                <a:avLst/>
              </a:prstGeom>
              <a:blipFill>
                <a:blip r:embed="rId4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C9CFA9DF-4F58-21FA-ACAD-BC57ACA3653B}"/>
              </a:ext>
            </a:extLst>
          </p:cNvPr>
          <p:cNvSpPr/>
          <p:nvPr/>
        </p:nvSpPr>
        <p:spPr>
          <a:xfrm>
            <a:off x="58423" y="1107516"/>
            <a:ext cx="1361780" cy="611258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C5088CD3-8A18-156A-6E9F-E89739519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689799"/>
              </p:ext>
            </p:extLst>
          </p:nvPr>
        </p:nvGraphicFramePr>
        <p:xfrm>
          <a:off x="1347004" y="3055661"/>
          <a:ext cx="8940537" cy="3733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0179">
                  <a:extLst>
                    <a:ext uri="{9D8B030D-6E8A-4147-A177-3AD203B41FA5}">
                      <a16:colId xmlns:a16="http://schemas.microsoft.com/office/drawing/2014/main" val="3140766523"/>
                    </a:ext>
                  </a:extLst>
                </a:gridCol>
                <a:gridCol w="2980179">
                  <a:extLst>
                    <a:ext uri="{9D8B030D-6E8A-4147-A177-3AD203B41FA5}">
                      <a16:colId xmlns:a16="http://schemas.microsoft.com/office/drawing/2014/main" val="3539024724"/>
                    </a:ext>
                  </a:extLst>
                </a:gridCol>
                <a:gridCol w="2980179">
                  <a:extLst>
                    <a:ext uri="{9D8B030D-6E8A-4147-A177-3AD203B41FA5}">
                      <a16:colId xmlns:a16="http://schemas.microsoft.com/office/drawing/2014/main" val="34020191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NL" sz="3200"/>
                        <a:t>&lt;f|</a:t>
                      </a:r>
                      <a:endParaRPr lang="en-NL" sz="3200" dirty="0"/>
                    </a:p>
                  </a:txBody>
                  <a:tcPr>
                    <a:solidFill>
                      <a:srgbClr val="FA8F8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NL" sz="3200" dirty="0"/>
                        <a:t>T</a:t>
                      </a:r>
                    </a:p>
                  </a:txBody>
                  <a:tcPr>
                    <a:solidFill>
                      <a:srgbClr val="C0E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L" sz="3200"/>
                        <a:t>|i&gt;</a:t>
                      </a:r>
                      <a:endParaRPr lang="en-NL" sz="3200" dirty="0"/>
                    </a:p>
                  </a:txBody>
                  <a:tcPr>
                    <a:solidFill>
                      <a:srgbClr val="81A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27418"/>
                  </a:ext>
                </a:extLst>
              </a:tr>
              <a:tr h="1051487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FA8F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C0E6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81A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25437"/>
                  </a:ext>
                </a:extLst>
              </a:tr>
              <a:tr h="1051487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FA8F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C0E6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81A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961328"/>
                  </a:ext>
                </a:extLst>
              </a:tr>
              <a:tr h="1051487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FA8F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C0E6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81A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79485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1FF2544-D3B2-BF38-A12C-D72E9BBC16CA}"/>
                  </a:ext>
                </a:extLst>
              </p:cNvPr>
              <p:cNvSpPr txBox="1"/>
              <p:nvPr/>
            </p:nvSpPr>
            <p:spPr>
              <a:xfrm>
                <a:off x="4961270" y="3571639"/>
                <a:ext cx="178535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𝝐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NL" sz="4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1FF2544-D3B2-BF38-A12C-D72E9BBC1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270" y="3571639"/>
                <a:ext cx="1785354" cy="707886"/>
              </a:xfrm>
              <a:prstGeom prst="rect">
                <a:avLst/>
              </a:prstGeom>
              <a:blipFill>
                <a:blip r:embed="rId5"/>
                <a:stretch>
                  <a:fillRect b="-1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47DD7523-701A-2BEE-E096-919951E92700}"/>
              </a:ext>
            </a:extLst>
          </p:cNvPr>
          <p:cNvGrpSpPr/>
          <p:nvPr/>
        </p:nvGrpSpPr>
        <p:grpSpPr>
          <a:xfrm>
            <a:off x="10384777" y="3485067"/>
            <a:ext cx="1288547" cy="1183655"/>
            <a:chOff x="-182712" y="3513188"/>
            <a:chExt cx="2521422" cy="2316172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FF04017-39F7-D604-4468-A8FB17BBF771}"/>
                </a:ext>
              </a:extLst>
            </p:cNvPr>
            <p:cNvCxnSpPr>
              <a:cxnSpLocks/>
            </p:cNvCxnSpPr>
            <p:nvPr/>
          </p:nvCxnSpPr>
          <p:spPr>
            <a:xfrm>
              <a:off x="1521866" y="3662137"/>
              <a:ext cx="10682" cy="214054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  <a:head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1F5B4A3-7919-8983-5142-79EA91082F01}"/>
                </a:ext>
              </a:extLst>
            </p:cNvPr>
            <p:cNvSpPr/>
            <p:nvPr/>
          </p:nvSpPr>
          <p:spPr>
            <a:xfrm>
              <a:off x="1242793" y="4847113"/>
              <a:ext cx="572198" cy="917453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BFBE121-F87E-C75B-A273-229CD3C07391}"/>
                </a:ext>
              </a:extLst>
            </p:cNvPr>
            <p:cNvSpPr/>
            <p:nvPr/>
          </p:nvSpPr>
          <p:spPr>
            <a:xfrm>
              <a:off x="996952" y="4639744"/>
              <a:ext cx="1063879" cy="386854"/>
            </a:xfrm>
            <a:prstGeom prst="ellipse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B0D9F37-626B-FF41-BAED-96AB35F9E20F}"/>
                </a:ext>
              </a:extLst>
            </p:cNvPr>
            <p:cNvSpPr/>
            <p:nvPr/>
          </p:nvSpPr>
          <p:spPr>
            <a:xfrm>
              <a:off x="1248622" y="3926728"/>
              <a:ext cx="572198" cy="917453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B13B88A-50EC-A32E-B7E1-CBE4C69EBD91}"/>
                </a:ext>
              </a:extLst>
            </p:cNvPr>
            <p:cNvSpPr/>
            <p:nvPr/>
          </p:nvSpPr>
          <p:spPr>
            <a:xfrm>
              <a:off x="-182712" y="4398607"/>
              <a:ext cx="1189418" cy="782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y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7740E9B-BC46-364F-267A-0B33169F125A}"/>
                </a:ext>
              </a:extLst>
            </p:cNvPr>
            <p:cNvCxnSpPr>
              <a:cxnSpLocks/>
            </p:cNvCxnSpPr>
            <p:nvPr/>
          </p:nvCxnSpPr>
          <p:spPr>
            <a:xfrm>
              <a:off x="394370" y="4844181"/>
              <a:ext cx="1944340" cy="293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  <a:head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D6C5D92-F689-ECBB-F7BF-135883313FF7}"/>
                </a:ext>
              </a:extLst>
            </p:cNvPr>
            <p:cNvSpPr/>
            <p:nvPr/>
          </p:nvSpPr>
          <p:spPr>
            <a:xfrm>
              <a:off x="1242793" y="4847113"/>
              <a:ext cx="572198" cy="917453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E2D6082-32C5-3B87-EC1A-787FBAF67EF5}"/>
                </a:ext>
              </a:extLst>
            </p:cNvPr>
            <p:cNvSpPr/>
            <p:nvPr/>
          </p:nvSpPr>
          <p:spPr>
            <a:xfrm>
              <a:off x="996952" y="4639744"/>
              <a:ext cx="1063879" cy="386854"/>
            </a:xfrm>
            <a:prstGeom prst="ellipse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02550C3-152E-685A-B06E-4EE2207359D6}"/>
                </a:ext>
              </a:extLst>
            </p:cNvPr>
            <p:cNvSpPr/>
            <p:nvPr/>
          </p:nvSpPr>
          <p:spPr>
            <a:xfrm>
              <a:off x="1248622" y="3926728"/>
              <a:ext cx="572198" cy="917453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847DA91-90CC-6B17-2AE0-A0F3CCCC654A}"/>
                </a:ext>
              </a:extLst>
            </p:cNvPr>
            <p:cNvSpPr/>
            <p:nvPr/>
          </p:nvSpPr>
          <p:spPr>
            <a:xfrm>
              <a:off x="836197" y="3513188"/>
              <a:ext cx="1189418" cy="782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z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99BBD7E-E745-57BA-EE8A-AF851073FB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8617" y="4495433"/>
              <a:ext cx="1564006" cy="106716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D90740B-CCA9-B1F5-5D1E-88CD7D4573AF}"/>
                </a:ext>
              </a:extLst>
            </p:cNvPr>
            <p:cNvSpPr/>
            <p:nvPr/>
          </p:nvSpPr>
          <p:spPr>
            <a:xfrm>
              <a:off x="96360" y="5046426"/>
              <a:ext cx="1189418" cy="782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x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623508A-CC5C-D883-7B91-C5B7BF84F144}"/>
              </a:ext>
            </a:extLst>
          </p:cNvPr>
          <p:cNvGrpSpPr/>
          <p:nvPr/>
        </p:nvGrpSpPr>
        <p:grpSpPr>
          <a:xfrm>
            <a:off x="10411855" y="5710458"/>
            <a:ext cx="1502875" cy="1065422"/>
            <a:chOff x="8010192" y="3765944"/>
            <a:chExt cx="2734284" cy="1938396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098E812-6573-66C8-E1F5-B422BB6E99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6911" y="4158315"/>
              <a:ext cx="1830961" cy="1288663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A60EC38-62BB-25E1-42F9-28BB49C126EE}"/>
                </a:ext>
              </a:extLst>
            </p:cNvPr>
            <p:cNvSpPr/>
            <p:nvPr/>
          </p:nvSpPr>
          <p:spPr>
            <a:xfrm rot="5400000">
              <a:off x="9847690" y="4344828"/>
              <a:ext cx="380176" cy="910007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5E4266F-F323-3FCB-C33D-30C5ECC999EB}"/>
                </a:ext>
              </a:extLst>
            </p:cNvPr>
            <p:cNvCxnSpPr>
              <a:cxnSpLocks/>
            </p:cNvCxnSpPr>
            <p:nvPr/>
          </p:nvCxnSpPr>
          <p:spPr>
            <a:xfrm>
              <a:off x="9571673" y="4086883"/>
              <a:ext cx="0" cy="1494163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400000"/>
              <a:head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E6EC358-0AC2-2907-F180-4800C52405D4}"/>
                </a:ext>
              </a:extLst>
            </p:cNvPr>
            <p:cNvSpPr/>
            <p:nvPr/>
          </p:nvSpPr>
          <p:spPr>
            <a:xfrm>
              <a:off x="9087912" y="3765944"/>
              <a:ext cx="1189418" cy="7279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z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E1E9AC7-74DB-DC46-0D03-DD49CABF6FAC}"/>
                </a:ext>
              </a:extLst>
            </p:cNvPr>
            <p:cNvSpPr/>
            <p:nvPr/>
          </p:nvSpPr>
          <p:spPr>
            <a:xfrm>
              <a:off x="8168483" y="4976392"/>
              <a:ext cx="1189418" cy="7279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x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DBB23AB-72D8-5650-1FEC-738C4F292159}"/>
                </a:ext>
              </a:extLst>
            </p:cNvPr>
            <p:cNvCxnSpPr>
              <a:cxnSpLocks/>
            </p:cNvCxnSpPr>
            <p:nvPr/>
          </p:nvCxnSpPr>
          <p:spPr>
            <a:xfrm>
              <a:off x="8325218" y="4788359"/>
              <a:ext cx="2419258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  <a:head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A041E4E-BA11-C2F9-0992-5186FCAE329D}"/>
                </a:ext>
              </a:extLst>
            </p:cNvPr>
            <p:cNvSpPr/>
            <p:nvPr/>
          </p:nvSpPr>
          <p:spPr>
            <a:xfrm>
              <a:off x="8010192" y="4287269"/>
              <a:ext cx="1189418" cy="7279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y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2394B68-2516-2035-9F0F-4DF8784023CC}"/>
                </a:ext>
              </a:extLst>
            </p:cNvPr>
            <p:cNvSpPr/>
            <p:nvPr/>
          </p:nvSpPr>
          <p:spPr>
            <a:xfrm rot="3430353">
              <a:off x="9669447" y="4056784"/>
              <a:ext cx="424232" cy="910007"/>
            </a:xfrm>
            <a:prstGeom prst="ellipse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0FB7B2C-B984-66C0-12D1-FDC68CF4BABB}"/>
                </a:ext>
              </a:extLst>
            </p:cNvPr>
            <p:cNvSpPr/>
            <p:nvPr/>
          </p:nvSpPr>
          <p:spPr>
            <a:xfrm rot="5400000">
              <a:off x="8889755" y="4241789"/>
              <a:ext cx="380176" cy="910007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654CE56-CF94-EC63-6A26-689A1EDB0004}"/>
                </a:ext>
              </a:extLst>
            </p:cNvPr>
            <p:cNvSpPr/>
            <p:nvPr/>
          </p:nvSpPr>
          <p:spPr>
            <a:xfrm rot="3430353">
              <a:off x="9007754" y="4542412"/>
              <a:ext cx="462298" cy="910007"/>
            </a:xfrm>
            <a:prstGeom prst="ellipse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79" name="Picture 2" descr="Shape of p-orbitals in 3D">
            <a:extLst>
              <a:ext uri="{FF2B5EF4-FFF2-40B4-BE49-F238E27FC236}">
                <a16:creationId xmlns:a16="http://schemas.microsoft.com/office/drawing/2014/main" id="{03F91E44-0CFA-D471-6E5D-6C34D026E0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9" t="-2752" r="31761" b="19114"/>
          <a:stretch/>
        </p:blipFill>
        <p:spPr bwMode="auto">
          <a:xfrm>
            <a:off x="226114" y="4593318"/>
            <a:ext cx="1229938" cy="126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Shape of p-orbitals in 3D">
            <a:extLst>
              <a:ext uri="{FF2B5EF4-FFF2-40B4-BE49-F238E27FC236}">
                <a16:creationId xmlns:a16="http://schemas.microsoft.com/office/drawing/2014/main" id="{C0778884-6269-72D0-24CF-E189CF783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6" t="-2752" r="-3794" b="19114"/>
          <a:stretch/>
        </p:blipFill>
        <p:spPr bwMode="auto">
          <a:xfrm>
            <a:off x="186717" y="5597335"/>
            <a:ext cx="1343658" cy="126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1" descr="Shape of p-orbitals in 3D">
            <a:extLst>
              <a:ext uri="{FF2B5EF4-FFF2-40B4-BE49-F238E27FC236}">
                <a16:creationId xmlns:a16="http://schemas.microsoft.com/office/drawing/2014/main" id="{1F226BF1-1660-E592-CB78-A3DA193C8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00" b="16363"/>
          <a:stretch/>
        </p:blipFill>
        <p:spPr bwMode="auto">
          <a:xfrm>
            <a:off x="238730" y="3497821"/>
            <a:ext cx="1148064" cy="122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Shape of p-orbitals in 3D">
            <a:extLst>
              <a:ext uri="{FF2B5EF4-FFF2-40B4-BE49-F238E27FC236}">
                <a16:creationId xmlns:a16="http://schemas.microsoft.com/office/drawing/2014/main" id="{66A911F5-869E-2727-650F-3F9C3D0FE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9" t="-2752" r="31761" b="19114"/>
          <a:stretch/>
        </p:blipFill>
        <p:spPr bwMode="auto">
          <a:xfrm>
            <a:off x="4797502" y="4171367"/>
            <a:ext cx="2337397" cy="240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Shape of p-orbitals in 3D">
            <a:extLst>
              <a:ext uri="{FF2B5EF4-FFF2-40B4-BE49-F238E27FC236}">
                <a16:creationId xmlns:a16="http://schemas.microsoft.com/office/drawing/2014/main" id="{79824230-CC36-EC8A-5188-46CF346EED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9" t="-2752" r="31761" b="19114"/>
          <a:stretch/>
        </p:blipFill>
        <p:spPr bwMode="auto">
          <a:xfrm>
            <a:off x="2559063" y="4555929"/>
            <a:ext cx="1229938" cy="126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0D3978D4-7034-79CE-3252-1BA5F3084189}"/>
              </a:ext>
            </a:extLst>
          </p:cNvPr>
          <p:cNvGrpSpPr/>
          <p:nvPr/>
        </p:nvGrpSpPr>
        <p:grpSpPr>
          <a:xfrm>
            <a:off x="7433533" y="3521532"/>
            <a:ext cx="1288547" cy="1183655"/>
            <a:chOff x="-182712" y="3513188"/>
            <a:chExt cx="2521422" cy="2316172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40D5381-EAC4-0AC0-CEE7-E33B1259430E}"/>
                </a:ext>
              </a:extLst>
            </p:cNvPr>
            <p:cNvCxnSpPr>
              <a:cxnSpLocks/>
            </p:cNvCxnSpPr>
            <p:nvPr/>
          </p:nvCxnSpPr>
          <p:spPr>
            <a:xfrm>
              <a:off x="1521866" y="3662137"/>
              <a:ext cx="10682" cy="214054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  <a:head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7EF3983-325A-02D3-95C7-02D79EAD37E7}"/>
                </a:ext>
              </a:extLst>
            </p:cNvPr>
            <p:cNvSpPr/>
            <p:nvPr/>
          </p:nvSpPr>
          <p:spPr>
            <a:xfrm>
              <a:off x="1242793" y="4847113"/>
              <a:ext cx="572198" cy="917453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4830B35D-6911-6DE2-578C-769DF9913AF4}"/>
                </a:ext>
              </a:extLst>
            </p:cNvPr>
            <p:cNvSpPr/>
            <p:nvPr/>
          </p:nvSpPr>
          <p:spPr>
            <a:xfrm>
              <a:off x="996952" y="4639744"/>
              <a:ext cx="1063879" cy="386854"/>
            </a:xfrm>
            <a:prstGeom prst="ellipse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6B86B959-CE7E-FCCC-E69F-14BD91E78E6E}"/>
                </a:ext>
              </a:extLst>
            </p:cNvPr>
            <p:cNvSpPr/>
            <p:nvPr/>
          </p:nvSpPr>
          <p:spPr>
            <a:xfrm>
              <a:off x="1248622" y="3926728"/>
              <a:ext cx="572198" cy="917453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93EF63D-4E3D-3EC9-C0E3-D20922516F25}"/>
                </a:ext>
              </a:extLst>
            </p:cNvPr>
            <p:cNvSpPr/>
            <p:nvPr/>
          </p:nvSpPr>
          <p:spPr>
            <a:xfrm>
              <a:off x="-182712" y="4398607"/>
              <a:ext cx="1189418" cy="782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y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4E43B1D-0848-746C-92BD-53DB707767F4}"/>
                </a:ext>
              </a:extLst>
            </p:cNvPr>
            <p:cNvCxnSpPr>
              <a:cxnSpLocks/>
            </p:cNvCxnSpPr>
            <p:nvPr/>
          </p:nvCxnSpPr>
          <p:spPr>
            <a:xfrm>
              <a:off x="394370" y="4844181"/>
              <a:ext cx="1944340" cy="293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  <a:head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D8B94E7E-8758-C293-F259-A232396F9DF4}"/>
                </a:ext>
              </a:extLst>
            </p:cNvPr>
            <p:cNvSpPr/>
            <p:nvPr/>
          </p:nvSpPr>
          <p:spPr>
            <a:xfrm>
              <a:off x="1242793" y="4847113"/>
              <a:ext cx="572198" cy="917453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BC8DDE0-A28C-D7F8-56D7-677056489E63}"/>
                </a:ext>
              </a:extLst>
            </p:cNvPr>
            <p:cNvSpPr/>
            <p:nvPr/>
          </p:nvSpPr>
          <p:spPr>
            <a:xfrm>
              <a:off x="996952" y="4639744"/>
              <a:ext cx="1063879" cy="386854"/>
            </a:xfrm>
            <a:prstGeom prst="ellipse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BCE7C071-5266-8B7D-58DC-E8FEA8DCD103}"/>
                </a:ext>
              </a:extLst>
            </p:cNvPr>
            <p:cNvSpPr/>
            <p:nvPr/>
          </p:nvSpPr>
          <p:spPr>
            <a:xfrm>
              <a:off x="1248622" y="3926728"/>
              <a:ext cx="572198" cy="917453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82810FB-E176-481D-35D5-26A11D279A60}"/>
                </a:ext>
              </a:extLst>
            </p:cNvPr>
            <p:cNvSpPr/>
            <p:nvPr/>
          </p:nvSpPr>
          <p:spPr>
            <a:xfrm>
              <a:off x="836197" y="3513188"/>
              <a:ext cx="1189418" cy="782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z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6B637C6-E2CC-2D2F-1D81-8C70197F9C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8617" y="4495433"/>
              <a:ext cx="1564006" cy="106716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1BB03FB-3345-BA1D-EE97-41C81C6F8AFE}"/>
                </a:ext>
              </a:extLst>
            </p:cNvPr>
            <p:cNvSpPr/>
            <p:nvPr/>
          </p:nvSpPr>
          <p:spPr>
            <a:xfrm>
              <a:off x="96360" y="5046426"/>
              <a:ext cx="1189418" cy="782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x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F9C1475-16C0-70DF-F619-DB8A05CE9543}"/>
              </a:ext>
            </a:extLst>
          </p:cNvPr>
          <p:cNvGrpSpPr/>
          <p:nvPr/>
        </p:nvGrpSpPr>
        <p:grpSpPr>
          <a:xfrm>
            <a:off x="7517761" y="5746923"/>
            <a:ext cx="1502875" cy="1065422"/>
            <a:chOff x="8010192" y="3765944"/>
            <a:chExt cx="2734284" cy="1938396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56DFD89-552B-4F5B-E927-2010160031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6911" y="4158315"/>
              <a:ext cx="1830961" cy="1288663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1EADC71-788B-0487-8918-5E4674DFC59E}"/>
                </a:ext>
              </a:extLst>
            </p:cNvPr>
            <p:cNvSpPr/>
            <p:nvPr/>
          </p:nvSpPr>
          <p:spPr>
            <a:xfrm rot="5400000">
              <a:off x="9847690" y="4344828"/>
              <a:ext cx="380176" cy="910007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8F02056-B69A-4F68-9486-F82C29EC8B6E}"/>
                </a:ext>
              </a:extLst>
            </p:cNvPr>
            <p:cNvCxnSpPr>
              <a:cxnSpLocks/>
            </p:cNvCxnSpPr>
            <p:nvPr/>
          </p:nvCxnSpPr>
          <p:spPr>
            <a:xfrm>
              <a:off x="9571673" y="4086883"/>
              <a:ext cx="0" cy="1494163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400000"/>
              <a:head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67987FB5-63DA-0807-3191-DB4F64024592}"/>
                </a:ext>
              </a:extLst>
            </p:cNvPr>
            <p:cNvSpPr/>
            <p:nvPr/>
          </p:nvSpPr>
          <p:spPr>
            <a:xfrm>
              <a:off x="9087912" y="3765944"/>
              <a:ext cx="1189418" cy="7279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z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FB2748A-AEDC-DE3F-9824-427B75158E72}"/>
                </a:ext>
              </a:extLst>
            </p:cNvPr>
            <p:cNvSpPr/>
            <p:nvPr/>
          </p:nvSpPr>
          <p:spPr>
            <a:xfrm>
              <a:off x="8168483" y="4976392"/>
              <a:ext cx="1189418" cy="7279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x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59B94F3-A399-0DC3-25CA-8D19F1ED1575}"/>
                </a:ext>
              </a:extLst>
            </p:cNvPr>
            <p:cNvCxnSpPr>
              <a:cxnSpLocks/>
            </p:cNvCxnSpPr>
            <p:nvPr/>
          </p:nvCxnSpPr>
          <p:spPr>
            <a:xfrm>
              <a:off x="8325218" y="4788359"/>
              <a:ext cx="2419258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  <a:head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C15B68E4-B863-4D39-E445-348F225DDDEA}"/>
                </a:ext>
              </a:extLst>
            </p:cNvPr>
            <p:cNvSpPr/>
            <p:nvPr/>
          </p:nvSpPr>
          <p:spPr>
            <a:xfrm>
              <a:off x="8010192" y="4287269"/>
              <a:ext cx="1189418" cy="7279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y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45A4B10-59D5-1B6F-63AC-3F92105C0325}"/>
                </a:ext>
              </a:extLst>
            </p:cNvPr>
            <p:cNvSpPr/>
            <p:nvPr/>
          </p:nvSpPr>
          <p:spPr>
            <a:xfrm rot="3430353">
              <a:off x="9669447" y="4056784"/>
              <a:ext cx="424232" cy="910007"/>
            </a:xfrm>
            <a:prstGeom prst="ellipse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441821A0-231D-1F2A-D5F4-2A7DDA9A396F}"/>
                </a:ext>
              </a:extLst>
            </p:cNvPr>
            <p:cNvSpPr/>
            <p:nvPr/>
          </p:nvSpPr>
          <p:spPr>
            <a:xfrm rot="5400000">
              <a:off x="8889755" y="4241789"/>
              <a:ext cx="380176" cy="910007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A0133BF-915B-5E33-B507-FB5FBF29BDD5}"/>
                </a:ext>
              </a:extLst>
            </p:cNvPr>
            <p:cNvSpPr/>
            <p:nvPr/>
          </p:nvSpPr>
          <p:spPr>
            <a:xfrm rot="3430353">
              <a:off x="9007754" y="4542412"/>
              <a:ext cx="462298" cy="910007"/>
            </a:xfrm>
            <a:prstGeom prst="ellipse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59916C2A-03DE-5F29-6BB2-2EAFCFAFF2AD}"/>
              </a:ext>
            </a:extLst>
          </p:cNvPr>
          <p:cNvSpPr/>
          <p:nvPr/>
        </p:nvSpPr>
        <p:spPr>
          <a:xfrm>
            <a:off x="858546" y="2185734"/>
            <a:ext cx="4553097" cy="734477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2p electron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(think p orbitals)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3B5CEC5-E342-1DF2-E28F-42D08CFC4B75}"/>
              </a:ext>
            </a:extLst>
          </p:cNvPr>
          <p:cNvSpPr txBox="1"/>
          <p:nvPr/>
        </p:nvSpPr>
        <p:spPr>
          <a:xfrm>
            <a:off x="6433061" y="2147283"/>
            <a:ext cx="37125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L" sz="2000" b="1">
                <a:solidFill>
                  <a:srgbClr val="5AA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electron</a:t>
            </a:r>
            <a:endParaRPr lang="en-US" sz="2000" b="1" dirty="0">
              <a:solidFill>
                <a:srgbClr val="5AAB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5AA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(think d orbitals)</a:t>
            </a:r>
            <a:endParaRPr lang="en-NL" sz="2000" b="1" dirty="0">
              <a:solidFill>
                <a:srgbClr val="5AAB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ounded Rectangle 110">
                <a:extLst>
                  <a:ext uri="{FF2B5EF4-FFF2-40B4-BE49-F238E27FC236}">
                    <a16:creationId xmlns:a16="http://schemas.microsoft.com/office/drawing/2014/main" id="{ED591013-3D50-88E0-ECFC-C37F2E778FCB}"/>
                  </a:ext>
                </a:extLst>
              </p:cNvPr>
              <p:cNvSpPr/>
              <p:nvPr/>
            </p:nvSpPr>
            <p:spPr>
              <a:xfrm>
                <a:off x="8727283" y="3685885"/>
                <a:ext cx="1848697" cy="869047"/>
              </a:xfrm>
              <a:prstGeom prst="roundRect">
                <a:avLst/>
              </a:prstGeom>
              <a:noFill/>
              <a:ln w="31750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√20</m:t>
                          </m:r>
                        </m:den>
                      </m:f>
                    </m:oMath>
                  </m:oMathPara>
                </a14:m>
                <a:endParaRPr lang="en-N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1" name="Rounded Rectangle 110">
                <a:extLst>
                  <a:ext uri="{FF2B5EF4-FFF2-40B4-BE49-F238E27FC236}">
                    <a16:creationId xmlns:a16="http://schemas.microsoft.com/office/drawing/2014/main" id="{ED591013-3D50-88E0-ECFC-C37F2E778F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283" y="3685885"/>
                <a:ext cx="1848697" cy="869047"/>
              </a:xfrm>
              <a:prstGeom prst="roundRect">
                <a:avLst/>
              </a:prstGeom>
              <a:blipFill>
                <a:blip r:embed="rId7"/>
                <a:stretch>
                  <a:fillRect b="-17391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ounded Rectangle 111">
                <a:extLst>
                  <a:ext uri="{FF2B5EF4-FFF2-40B4-BE49-F238E27FC236}">
                    <a16:creationId xmlns:a16="http://schemas.microsoft.com/office/drawing/2014/main" id="{F4BD1173-4833-6714-80AA-1DF777170FC9}"/>
                  </a:ext>
                </a:extLst>
              </p:cNvPr>
              <p:cNvSpPr/>
              <p:nvPr/>
            </p:nvSpPr>
            <p:spPr>
              <a:xfrm>
                <a:off x="8814371" y="5797542"/>
                <a:ext cx="1848697" cy="869047"/>
              </a:xfrm>
              <a:prstGeom prst="roundRect">
                <a:avLst/>
              </a:prstGeom>
              <a:noFill/>
              <a:ln w="31750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√20</m:t>
                          </m:r>
                        </m:den>
                      </m:f>
                    </m:oMath>
                  </m:oMathPara>
                </a14:m>
                <a:endParaRPr lang="en-N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2" name="Rounded Rectangle 111">
                <a:extLst>
                  <a:ext uri="{FF2B5EF4-FFF2-40B4-BE49-F238E27FC236}">
                    <a16:creationId xmlns:a16="http://schemas.microsoft.com/office/drawing/2014/main" id="{F4BD1173-4833-6714-80AA-1DF777170F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4371" y="5797542"/>
                <a:ext cx="1848697" cy="869047"/>
              </a:xfrm>
              <a:prstGeom prst="roundRect">
                <a:avLst/>
              </a:prstGeom>
              <a:blipFill>
                <a:blip r:embed="rId8"/>
                <a:stretch>
                  <a:fillRect b="-15714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688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11" grpId="0"/>
      <p:bldP spid="1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75A50-7E76-883A-0ACD-2AADE48BA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70D6C-2218-19DF-3B9A-4E724859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X-ray Linear Dichroism in Oh Cu</a:t>
            </a:r>
            <a:r>
              <a:rPr lang="en-GB" baseline="30000" dirty="0"/>
              <a:t>2+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9C2FC-2C28-A26D-74C3-53921AE7E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76F-8E59-6041-9C26-97231F9C7439}" type="slidenum">
              <a:rPr lang="en-FR" smtClean="0"/>
              <a:t>14</a:t>
            </a:fld>
            <a:endParaRPr lang="en-F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33CB7C5-2D7E-CD9A-7D48-E7857D07D86C}"/>
              </a:ext>
            </a:extLst>
          </p:cNvPr>
          <p:cNvGrpSpPr/>
          <p:nvPr/>
        </p:nvGrpSpPr>
        <p:grpSpPr>
          <a:xfrm>
            <a:off x="2046427" y="904597"/>
            <a:ext cx="8368553" cy="1493329"/>
            <a:chOff x="3505200" y="1751951"/>
            <a:chExt cx="8368553" cy="149332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D208FC8-ACD1-3178-E171-0F21DF4D8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080" y="2029578"/>
              <a:ext cx="456789" cy="605088"/>
            </a:xfrm>
            <a:prstGeom prst="ellipse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9DFD983-49E4-B099-D11A-A26FB6784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7401" y="2054028"/>
              <a:ext cx="374091" cy="605203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2E21B14-A036-6317-F5A8-BB00282EF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4767" y="2054043"/>
              <a:ext cx="595369" cy="605330"/>
            </a:xfrm>
            <a:prstGeom prst="ellipse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pic>
          <p:nvPicPr>
            <p:cNvPr id="9" name="Picture 7" descr="latex-image-1.pdf">
              <a:extLst>
                <a:ext uri="{FF2B5EF4-FFF2-40B4-BE49-F238E27FC236}">
                  <a16:creationId xmlns:a16="http://schemas.microsoft.com/office/drawing/2014/main" id="{D54B0EFD-18ED-0146-983B-0448ED74A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751951"/>
              <a:ext cx="8368553" cy="1493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0AF7352-0393-6B44-DE0D-5FA1850D56A7}"/>
              </a:ext>
            </a:extLst>
          </p:cNvPr>
          <p:cNvSpPr/>
          <p:nvPr/>
        </p:nvSpPr>
        <p:spPr>
          <a:xfrm>
            <a:off x="5838923" y="2070837"/>
            <a:ext cx="4553097" cy="734477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669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2p electron</a:t>
            </a:r>
          </a:p>
          <a:p>
            <a:pPr algn="ctr"/>
            <a:r>
              <a:rPr lang="en-US" sz="2000" b="1" dirty="0">
                <a:solidFill>
                  <a:srgbClr val="669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(think p orbitals)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520E7A-2782-F282-45C3-A2EDA11454F2}"/>
              </a:ext>
            </a:extLst>
          </p:cNvPr>
          <p:cNvSpPr txBox="1"/>
          <p:nvPr/>
        </p:nvSpPr>
        <p:spPr>
          <a:xfrm>
            <a:off x="1185001" y="2107045"/>
            <a:ext cx="37125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L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electron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(think d orbitals)</a:t>
            </a:r>
            <a:endParaRPr lang="en-NL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4211FD-3B65-29F6-F3BC-5590C30280A5}"/>
              </a:ext>
            </a:extLst>
          </p:cNvPr>
          <p:cNvCxnSpPr/>
          <p:nvPr/>
        </p:nvCxnSpPr>
        <p:spPr bwMode="auto">
          <a:xfrm flipH="1">
            <a:off x="5763677" y="1871365"/>
            <a:ext cx="1" cy="497290"/>
          </a:xfrm>
          <a:prstGeom prst="straightConnector1">
            <a:avLst/>
          </a:prstGeom>
          <a:solidFill>
            <a:schemeClr val="accent1"/>
          </a:solidFill>
          <a:ln w="44450" cap="sq" cmpd="sng" algn="ctr">
            <a:solidFill>
              <a:srgbClr val="C2E97A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7AE61FE-BDAD-23F1-9495-DABDCDC76039}"/>
              </a:ext>
            </a:extLst>
          </p:cNvPr>
          <p:cNvSpPr/>
          <p:nvPr/>
        </p:nvSpPr>
        <p:spPr>
          <a:xfrm>
            <a:off x="8040226" y="2968007"/>
            <a:ext cx="10190773" cy="869047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24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184471D-ED4E-56AA-52EC-6874E2CF9D57}"/>
              </a:ext>
            </a:extLst>
          </p:cNvPr>
          <p:cNvSpPr/>
          <p:nvPr/>
        </p:nvSpPr>
        <p:spPr>
          <a:xfrm>
            <a:off x="2677570" y="1931020"/>
            <a:ext cx="6112580" cy="1362575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3E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Dipole</a:t>
            </a:r>
          </a:p>
          <a:p>
            <a:pPr algn="ctr"/>
            <a:r>
              <a:rPr lang="en-US" sz="2000" b="1" dirty="0">
                <a:solidFill>
                  <a:srgbClr val="C3E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(think p orbitals)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80AB90F-ECBA-AEA7-19EE-5BF8F8A7A883}"/>
              </a:ext>
            </a:extLst>
          </p:cNvPr>
          <p:cNvCxnSpPr/>
          <p:nvPr/>
        </p:nvCxnSpPr>
        <p:spPr bwMode="auto">
          <a:xfrm>
            <a:off x="6274752" y="1808434"/>
            <a:ext cx="979913" cy="490559"/>
          </a:xfrm>
          <a:prstGeom prst="straightConnector1">
            <a:avLst/>
          </a:prstGeom>
          <a:solidFill>
            <a:schemeClr val="accent1"/>
          </a:solidFill>
          <a:ln w="44450" cap="sq" cmpd="sng" algn="ctr">
            <a:solidFill>
              <a:srgbClr val="71A2E8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3B78C2B-E0A4-6761-42E5-0693E3F0952D}"/>
              </a:ext>
            </a:extLst>
          </p:cNvPr>
          <p:cNvCxnSpPr/>
          <p:nvPr/>
        </p:nvCxnSpPr>
        <p:spPr bwMode="auto">
          <a:xfrm flipH="1">
            <a:off x="3919591" y="1871365"/>
            <a:ext cx="1236091" cy="534034"/>
          </a:xfrm>
          <a:prstGeom prst="straightConnector1">
            <a:avLst/>
          </a:prstGeom>
          <a:solidFill>
            <a:schemeClr val="accent1"/>
          </a:solidFill>
          <a:ln w="4445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2" descr="Shape of p-orbitals in 3D">
            <a:extLst>
              <a:ext uri="{FF2B5EF4-FFF2-40B4-BE49-F238E27FC236}">
                <a16:creationId xmlns:a16="http://schemas.microsoft.com/office/drawing/2014/main" id="{33874A5F-3FB7-BE68-A5B5-BEA615407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9" t="-2752" r="31761" b="19114"/>
          <a:stretch/>
        </p:blipFill>
        <p:spPr bwMode="auto">
          <a:xfrm>
            <a:off x="8156083" y="4213720"/>
            <a:ext cx="1573097" cy="16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Shape of p-orbitals in 3D">
            <a:extLst>
              <a:ext uri="{FF2B5EF4-FFF2-40B4-BE49-F238E27FC236}">
                <a16:creationId xmlns:a16="http://schemas.microsoft.com/office/drawing/2014/main" id="{93F1FAF1-BCCB-7E92-917D-09F4D5EEB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6" t="-2752" r="-3794" b="19114"/>
          <a:stretch/>
        </p:blipFill>
        <p:spPr bwMode="auto">
          <a:xfrm>
            <a:off x="7349290" y="5221252"/>
            <a:ext cx="1714701" cy="16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3F56E7E-3731-0796-92E3-E299EDA0C056}"/>
                  </a:ext>
                </a:extLst>
              </p:cNvPr>
              <p:cNvSpPr txBox="1"/>
              <p:nvPr/>
            </p:nvSpPr>
            <p:spPr>
              <a:xfrm>
                <a:off x="-44927" y="1116724"/>
                <a:ext cx="167962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𝝐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3F56E7E-3731-0796-92E3-E299EDA0C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927" y="1116724"/>
                <a:ext cx="1679621" cy="584775"/>
              </a:xfrm>
              <a:prstGeom prst="rect">
                <a:avLst/>
              </a:prstGeom>
              <a:blipFill>
                <a:blip r:embed="rId4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F156EEA7-2454-509B-4D47-ADABC7F300EC}"/>
              </a:ext>
            </a:extLst>
          </p:cNvPr>
          <p:cNvSpPr/>
          <p:nvPr/>
        </p:nvSpPr>
        <p:spPr>
          <a:xfrm>
            <a:off x="58423" y="1107516"/>
            <a:ext cx="1361780" cy="611258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" name="Picture 2" descr="Shape of p-orbitals in 3D">
            <a:extLst>
              <a:ext uri="{FF2B5EF4-FFF2-40B4-BE49-F238E27FC236}">
                <a16:creationId xmlns:a16="http://schemas.microsoft.com/office/drawing/2014/main" id="{714398B6-CD5F-352F-FA98-965E808AA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9" t="-2752" r="31761" b="19114"/>
          <a:stretch/>
        </p:blipFill>
        <p:spPr bwMode="auto">
          <a:xfrm>
            <a:off x="8156083" y="4213720"/>
            <a:ext cx="1573097" cy="16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Shape of p-orbitals in 3D">
            <a:extLst>
              <a:ext uri="{FF2B5EF4-FFF2-40B4-BE49-F238E27FC236}">
                <a16:creationId xmlns:a16="http://schemas.microsoft.com/office/drawing/2014/main" id="{0F634C83-2374-019F-0562-9D90B21F7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6" t="-2752" r="-3794" b="19114"/>
          <a:stretch/>
        </p:blipFill>
        <p:spPr bwMode="auto">
          <a:xfrm>
            <a:off x="7349290" y="5221252"/>
            <a:ext cx="1714701" cy="16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2" name="Table 3">
            <a:extLst>
              <a:ext uri="{FF2B5EF4-FFF2-40B4-BE49-F238E27FC236}">
                <a16:creationId xmlns:a16="http://schemas.microsoft.com/office/drawing/2014/main" id="{BF1B5241-E7F1-7276-C353-076AB277C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124606"/>
              </p:ext>
            </p:extLst>
          </p:nvPr>
        </p:nvGraphicFramePr>
        <p:xfrm>
          <a:off x="1347004" y="3055661"/>
          <a:ext cx="8940537" cy="3733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0179">
                  <a:extLst>
                    <a:ext uri="{9D8B030D-6E8A-4147-A177-3AD203B41FA5}">
                      <a16:colId xmlns:a16="http://schemas.microsoft.com/office/drawing/2014/main" val="3140766523"/>
                    </a:ext>
                  </a:extLst>
                </a:gridCol>
                <a:gridCol w="2980179">
                  <a:extLst>
                    <a:ext uri="{9D8B030D-6E8A-4147-A177-3AD203B41FA5}">
                      <a16:colId xmlns:a16="http://schemas.microsoft.com/office/drawing/2014/main" val="3539024724"/>
                    </a:ext>
                  </a:extLst>
                </a:gridCol>
                <a:gridCol w="2980179">
                  <a:extLst>
                    <a:ext uri="{9D8B030D-6E8A-4147-A177-3AD203B41FA5}">
                      <a16:colId xmlns:a16="http://schemas.microsoft.com/office/drawing/2014/main" val="34020191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NL" sz="3200"/>
                        <a:t>&lt;f|</a:t>
                      </a:r>
                      <a:endParaRPr lang="en-NL" sz="3200" dirty="0"/>
                    </a:p>
                  </a:txBody>
                  <a:tcPr>
                    <a:solidFill>
                      <a:srgbClr val="FA8F8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NL" sz="3200" dirty="0"/>
                        <a:t>T</a:t>
                      </a:r>
                    </a:p>
                  </a:txBody>
                  <a:tcPr>
                    <a:solidFill>
                      <a:srgbClr val="C0E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L" sz="3200"/>
                        <a:t>|i&gt;</a:t>
                      </a:r>
                      <a:endParaRPr lang="en-NL" sz="3200" dirty="0"/>
                    </a:p>
                  </a:txBody>
                  <a:tcPr>
                    <a:solidFill>
                      <a:srgbClr val="81A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27418"/>
                  </a:ext>
                </a:extLst>
              </a:tr>
              <a:tr h="1051487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FA8F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C0E6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81A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25437"/>
                  </a:ext>
                </a:extLst>
              </a:tr>
              <a:tr h="1051487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FA8F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C0E6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81A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961328"/>
                  </a:ext>
                </a:extLst>
              </a:tr>
              <a:tr h="1051487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FA8F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C0E6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81A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79485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1E58BA4-32FB-3DE1-10CE-2E86E22D7CCB}"/>
                  </a:ext>
                </a:extLst>
              </p:cNvPr>
              <p:cNvSpPr txBox="1"/>
              <p:nvPr/>
            </p:nvSpPr>
            <p:spPr>
              <a:xfrm>
                <a:off x="4961270" y="3571639"/>
                <a:ext cx="178535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𝝐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NL" sz="40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1E58BA4-32FB-3DE1-10CE-2E86E22D7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270" y="3571639"/>
                <a:ext cx="1785354" cy="707886"/>
              </a:xfrm>
              <a:prstGeom prst="rect">
                <a:avLst/>
              </a:prstGeom>
              <a:blipFill>
                <a:blip r:embed="rId5"/>
                <a:stretch>
                  <a:fillRect b="-1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2" descr="Shape of p-orbitals in 3D">
            <a:extLst>
              <a:ext uri="{FF2B5EF4-FFF2-40B4-BE49-F238E27FC236}">
                <a16:creationId xmlns:a16="http://schemas.microsoft.com/office/drawing/2014/main" id="{6BDEE7D5-3D54-7F96-E180-B0D1C2487B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6" t="-2752" r="-3794" b="19114"/>
          <a:stretch/>
        </p:blipFill>
        <p:spPr bwMode="auto">
          <a:xfrm>
            <a:off x="7801383" y="5144288"/>
            <a:ext cx="1714701" cy="16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3729631D-491B-F90F-7803-B1CC086436D4}"/>
              </a:ext>
            </a:extLst>
          </p:cNvPr>
          <p:cNvGrpSpPr/>
          <p:nvPr/>
        </p:nvGrpSpPr>
        <p:grpSpPr>
          <a:xfrm>
            <a:off x="10225709" y="3497821"/>
            <a:ext cx="1288547" cy="1183655"/>
            <a:chOff x="-182712" y="3513188"/>
            <a:chExt cx="2521422" cy="2316172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0F0D75A-59C9-F364-F76D-A3E4B62C77D1}"/>
                </a:ext>
              </a:extLst>
            </p:cNvPr>
            <p:cNvCxnSpPr>
              <a:cxnSpLocks/>
            </p:cNvCxnSpPr>
            <p:nvPr/>
          </p:nvCxnSpPr>
          <p:spPr>
            <a:xfrm>
              <a:off x="1521866" y="3662137"/>
              <a:ext cx="10682" cy="214054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  <a:head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28121C7-ED54-E31D-5DB1-2E4E412A237C}"/>
                </a:ext>
              </a:extLst>
            </p:cNvPr>
            <p:cNvSpPr/>
            <p:nvPr/>
          </p:nvSpPr>
          <p:spPr>
            <a:xfrm>
              <a:off x="1242793" y="4847113"/>
              <a:ext cx="572198" cy="917453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B97C514-4BEF-493B-4F04-9A1161AECCA7}"/>
                </a:ext>
              </a:extLst>
            </p:cNvPr>
            <p:cNvSpPr/>
            <p:nvPr/>
          </p:nvSpPr>
          <p:spPr>
            <a:xfrm>
              <a:off x="996952" y="4639744"/>
              <a:ext cx="1063879" cy="386854"/>
            </a:xfrm>
            <a:prstGeom prst="ellipse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08A4F0A-729E-BE54-0AF2-4DD8FEF3B8C2}"/>
                </a:ext>
              </a:extLst>
            </p:cNvPr>
            <p:cNvSpPr/>
            <p:nvPr/>
          </p:nvSpPr>
          <p:spPr>
            <a:xfrm>
              <a:off x="1248622" y="3926728"/>
              <a:ext cx="572198" cy="917453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C014857-B93D-73C3-23D3-0B3796237E0E}"/>
                </a:ext>
              </a:extLst>
            </p:cNvPr>
            <p:cNvSpPr/>
            <p:nvPr/>
          </p:nvSpPr>
          <p:spPr>
            <a:xfrm>
              <a:off x="-182712" y="4398607"/>
              <a:ext cx="1189418" cy="782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y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B46DD10-7C0D-2B8F-3BE9-E81769BC77B3}"/>
                </a:ext>
              </a:extLst>
            </p:cNvPr>
            <p:cNvCxnSpPr>
              <a:cxnSpLocks/>
            </p:cNvCxnSpPr>
            <p:nvPr/>
          </p:nvCxnSpPr>
          <p:spPr>
            <a:xfrm>
              <a:off x="394370" y="4844181"/>
              <a:ext cx="1944340" cy="293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  <a:head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09B086F-C76E-51BE-9239-339AE5630936}"/>
                </a:ext>
              </a:extLst>
            </p:cNvPr>
            <p:cNvSpPr/>
            <p:nvPr/>
          </p:nvSpPr>
          <p:spPr>
            <a:xfrm>
              <a:off x="1242793" y="4847113"/>
              <a:ext cx="572198" cy="917453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818D19B-AAD0-B5BD-7B6C-EAAC659D64E8}"/>
                </a:ext>
              </a:extLst>
            </p:cNvPr>
            <p:cNvSpPr/>
            <p:nvPr/>
          </p:nvSpPr>
          <p:spPr>
            <a:xfrm>
              <a:off x="996952" y="4639744"/>
              <a:ext cx="1063879" cy="386854"/>
            </a:xfrm>
            <a:prstGeom prst="ellipse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FD18611-3991-0611-9E4C-B5469B07C8CD}"/>
                </a:ext>
              </a:extLst>
            </p:cNvPr>
            <p:cNvSpPr/>
            <p:nvPr/>
          </p:nvSpPr>
          <p:spPr>
            <a:xfrm>
              <a:off x="1248622" y="3926728"/>
              <a:ext cx="572198" cy="917453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9244A6C-95E8-E70E-BD1A-970515ADF378}"/>
                </a:ext>
              </a:extLst>
            </p:cNvPr>
            <p:cNvSpPr/>
            <p:nvPr/>
          </p:nvSpPr>
          <p:spPr>
            <a:xfrm>
              <a:off x="836197" y="3513188"/>
              <a:ext cx="1189418" cy="782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z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764EAF1-B194-0486-95AD-EE56625FB8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8617" y="4495433"/>
              <a:ext cx="1564006" cy="106716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1F7A1AA-06B3-A0E3-EEE6-1B1E63CFC9D5}"/>
                </a:ext>
              </a:extLst>
            </p:cNvPr>
            <p:cNvSpPr/>
            <p:nvPr/>
          </p:nvSpPr>
          <p:spPr>
            <a:xfrm>
              <a:off x="96360" y="5046426"/>
              <a:ext cx="1189418" cy="782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x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2B87417-3A81-0195-3CAD-A80ED2198E87}"/>
              </a:ext>
            </a:extLst>
          </p:cNvPr>
          <p:cNvGrpSpPr/>
          <p:nvPr/>
        </p:nvGrpSpPr>
        <p:grpSpPr>
          <a:xfrm>
            <a:off x="10309937" y="5723212"/>
            <a:ext cx="1502875" cy="1065422"/>
            <a:chOff x="8010192" y="3765944"/>
            <a:chExt cx="2734284" cy="1938396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CEF5576-CD06-D356-EF59-FE43F9A1C6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6911" y="4158315"/>
              <a:ext cx="1830961" cy="1288663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6B0204EF-FB5E-2B82-E5FB-2365A64AD14F}"/>
                </a:ext>
              </a:extLst>
            </p:cNvPr>
            <p:cNvSpPr/>
            <p:nvPr/>
          </p:nvSpPr>
          <p:spPr>
            <a:xfrm rot="5400000">
              <a:off x="9847690" y="4344828"/>
              <a:ext cx="380176" cy="910007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907C497-A955-3FDB-0DEF-8578E3AE2759}"/>
                </a:ext>
              </a:extLst>
            </p:cNvPr>
            <p:cNvCxnSpPr>
              <a:cxnSpLocks/>
            </p:cNvCxnSpPr>
            <p:nvPr/>
          </p:nvCxnSpPr>
          <p:spPr>
            <a:xfrm>
              <a:off x="9571673" y="4086883"/>
              <a:ext cx="0" cy="1494163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400000"/>
              <a:head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6EDFD30-7C03-2BA5-E168-C41A0E7C186F}"/>
                </a:ext>
              </a:extLst>
            </p:cNvPr>
            <p:cNvSpPr/>
            <p:nvPr/>
          </p:nvSpPr>
          <p:spPr>
            <a:xfrm>
              <a:off x="9087912" y="3765944"/>
              <a:ext cx="1189418" cy="7279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z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3E888B9-CDB0-FA64-21E9-5D82159728C7}"/>
                </a:ext>
              </a:extLst>
            </p:cNvPr>
            <p:cNvSpPr/>
            <p:nvPr/>
          </p:nvSpPr>
          <p:spPr>
            <a:xfrm>
              <a:off x="8168483" y="4976392"/>
              <a:ext cx="1189418" cy="7279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x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E689149-1E18-B669-35AC-41F30C9870C9}"/>
                </a:ext>
              </a:extLst>
            </p:cNvPr>
            <p:cNvCxnSpPr>
              <a:cxnSpLocks/>
            </p:cNvCxnSpPr>
            <p:nvPr/>
          </p:nvCxnSpPr>
          <p:spPr>
            <a:xfrm>
              <a:off x="8325218" y="4788359"/>
              <a:ext cx="2419258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  <a:head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51AB34E-49C7-5B81-C6C1-3FF3264C9758}"/>
                </a:ext>
              </a:extLst>
            </p:cNvPr>
            <p:cNvSpPr/>
            <p:nvPr/>
          </p:nvSpPr>
          <p:spPr>
            <a:xfrm>
              <a:off x="8010192" y="4287269"/>
              <a:ext cx="1189418" cy="7279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y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50DF009-2F76-21EE-378D-98C5F56CE678}"/>
                </a:ext>
              </a:extLst>
            </p:cNvPr>
            <p:cNvSpPr/>
            <p:nvPr/>
          </p:nvSpPr>
          <p:spPr>
            <a:xfrm rot="3430353">
              <a:off x="9669447" y="4056784"/>
              <a:ext cx="424232" cy="910007"/>
            </a:xfrm>
            <a:prstGeom prst="ellipse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1DD1418-8347-D4DB-FFE2-1A0D5F2F590B}"/>
                </a:ext>
              </a:extLst>
            </p:cNvPr>
            <p:cNvSpPr/>
            <p:nvPr/>
          </p:nvSpPr>
          <p:spPr>
            <a:xfrm rot="5400000">
              <a:off x="8889755" y="4241789"/>
              <a:ext cx="380176" cy="910007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0368E88-727D-F154-D139-70E1B2EF8B06}"/>
                </a:ext>
              </a:extLst>
            </p:cNvPr>
            <p:cNvSpPr/>
            <p:nvPr/>
          </p:nvSpPr>
          <p:spPr>
            <a:xfrm rot="3430353">
              <a:off x="9007754" y="4542412"/>
              <a:ext cx="462298" cy="910007"/>
            </a:xfrm>
            <a:prstGeom prst="ellipse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81" name="Picture 2" descr="Shape of p-orbitals in 3D">
            <a:extLst>
              <a:ext uri="{FF2B5EF4-FFF2-40B4-BE49-F238E27FC236}">
                <a16:creationId xmlns:a16="http://schemas.microsoft.com/office/drawing/2014/main" id="{5FD55D4B-706B-7818-FAAA-B5E159B31F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9" t="-2752" r="31761" b="19114"/>
          <a:stretch/>
        </p:blipFill>
        <p:spPr bwMode="auto">
          <a:xfrm>
            <a:off x="226114" y="4593318"/>
            <a:ext cx="1229938" cy="126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Shape of p-orbitals in 3D">
            <a:extLst>
              <a:ext uri="{FF2B5EF4-FFF2-40B4-BE49-F238E27FC236}">
                <a16:creationId xmlns:a16="http://schemas.microsoft.com/office/drawing/2014/main" id="{F1CC8FA9-59AC-360F-8D23-FF2EDB3FEE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6" t="-2752" r="-3794" b="19114"/>
          <a:stretch/>
        </p:blipFill>
        <p:spPr bwMode="auto">
          <a:xfrm>
            <a:off x="186717" y="5597335"/>
            <a:ext cx="1343658" cy="126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Shape of p-orbitals in 3D">
            <a:extLst>
              <a:ext uri="{FF2B5EF4-FFF2-40B4-BE49-F238E27FC236}">
                <a16:creationId xmlns:a16="http://schemas.microsoft.com/office/drawing/2014/main" id="{5337F4C6-6FC4-6511-E620-30A2ED5B0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00" b="16363"/>
          <a:stretch/>
        </p:blipFill>
        <p:spPr bwMode="auto">
          <a:xfrm>
            <a:off x="238730" y="3497821"/>
            <a:ext cx="1148064" cy="122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5" descr="Shape of p-orbitals in 3D">
            <a:extLst>
              <a:ext uri="{FF2B5EF4-FFF2-40B4-BE49-F238E27FC236}">
                <a16:creationId xmlns:a16="http://schemas.microsoft.com/office/drawing/2014/main" id="{6CC02E2F-9CEC-7439-A54C-336BE331E3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6" t="-2752" r="-3794" b="19114"/>
          <a:stretch/>
        </p:blipFill>
        <p:spPr bwMode="auto">
          <a:xfrm>
            <a:off x="4661526" y="4137606"/>
            <a:ext cx="2650906" cy="250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Shape of p-orbitals in 3D">
            <a:extLst>
              <a:ext uri="{FF2B5EF4-FFF2-40B4-BE49-F238E27FC236}">
                <a16:creationId xmlns:a16="http://schemas.microsoft.com/office/drawing/2014/main" id="{E91F5EA7-05EF-E790-7CFF-0F440CDAC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6" t="-2752" r="-3794" b="19114"/>
          <a:stretch/>
        </p:blipFill>
        <p:spPr bwMode="auto">
          <a:xfrm>
            <a:off x="2055004" y="5638388"/>
            <a:ext cx="1343658" cy="126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077DAD92-A05D-8F1A-2D5B-2A6A8BA81261}"/>
              </a:ext>
            </a:extLst>
          </p:cNvPr>
          <p:cNvGrpSpPr/>
          <p:nvPr/>
        </p:nvGrpSpPr>
        <p:grpSpPr>
          <a:xfrm>
            <a:off x="7412122" y="3516871"/>
            <a:ext cx="1288547" cy="1183655"/>
            <a:chOff x="-182712" y="3513188"/>
            <a:chExt cx="2521422" cy="2316172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DF9BB9F-2396-A977-EDBD-0059E624675B}"/>
                </a:ext>
              </a:extLst>
            </p:cNvPr>
            <p:cNvCxnSpPr>
              <a:cxnSpLocks/>
            </p:cNvCxnSpPr>
            <p:nvPr/>
          </p:nvCxnSpPr>
          <p:spPr>
            <a:xfrm>
              <a:off x="1521866" y="3662137"/>
              <a:ext cx="10682" cy="214054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  <a:head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6EB1B41-24A2-D3FB-E22A-BD6A64A456DF}"/>
                </a:ext>
              </a:extLst>
            </p:cNvPr>
            <p:cNvSpPr/>
            <p:nvPr/>
          </p:nvSpPr>
          <p:spPr>
            <a:xfrm>
              <a:off x="1242793" y="4847113"/>
              <a:ext cx="572198" cy="917453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3F83E7F-290E-167E-59F1-D4A0A7891095}"/>
                </a:ext>
              </a:extLst>
            </p:cNvPr>
            <p:cNvSpPr/>
            <p:nvPr/>
          </p:nvSpPr>
          <p:spPr>
            <a:xfrm>
              <a:off x="996952" y="4639744"/>
              <a:ext cx="1063879" cy="386854"/>
            </a:xfrm>
            <a:prstGeom prst="ellipse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22F3419-4F51-EF47-5995-A2CFAF585BCF}"/>
                </a:ext>
              </a:extLst>
            </p:cNvPr>
            <p:cNvSpPr/>
            <p:nvPr/>
          </p:nvSpPr>
          <p:spPr>
            <a:xfrm>
              <a:off x="1248622" y="3926728"/>
              <a:ext cx="572198" cy="917453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ACC940DF-2AD4-8B87-F393-EE1756B76336}"/>
                </a:ext>
              </a:extLst>
            </p:cNvPr>
            <p:cNvSpPr/>
            <p:nvPr/>
          </p:nvSpPr>
          <p:spPr>
            <a:xfrm>
              <a:off x="-182712" y="4398607"/>
              <a:ext cx="1189418" cy="782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y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3A97521-CE4A-401F-02A9-B9DBDCD81D56}"/>
                </a:ext>
              </a:extLst>
            </p:cNvPr>
            <p:cNvCxnSpPr>
              <a:cxnSpLocks/>
            </p:cNvCxnSpPr>
            <p:nvPr/>
          </p:nvCxnSpPr>
          <p:spPr>
            <a:xfrm>
              <a:off x="394370" y="4844181"/>
              <a:ext cx="1944340" cy="293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  <a:head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3DBAF60F-959C-8AFC-64EA-E0190BD759A5}"/>
                </a:ext>
              </a:extLst>
            </p:cNvPr>
            <p:cNvSpPr/>
            <p:nvPr/>
          </p:nvSpPr>
          <p:spPr>
            <a:xfrm>
              <a:off x="1242793" y="4847113"/>
              <a:ext cx="572198" cy="917453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83DF9A75-A725-1F8C-5150-756B46A90C07}"/>
                </a:ext>
              </a:extLst>
            </p:cNvPr>
            <p:cNvSpPr/>
            <p:nvPr/>
          </p:nvSpPr>
          <p:spPr>
            <a:xfrm>
              <a:off x="996952" y="4639744"/>
              <a:ext cx="1063879" cy="386854"/>
            </a:xfrm>
            <a:prstGeom prst="ellipse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24870FE-90BF-838A-D917-F8E0DC970163}"/>
                </a:ext>
              </a:extLst>
            </p:cNvPr>
            <p:cNvSpPr/>
            <p:nvPr/>
          </p:nvSpPr>
          <p:spPr>
            <a:xfrm>
              <a:off x="1248622" y="3926728"/>
              <a:ext cx="572198" cy="917453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A1CF0C2-1F07-3F6B-46EC-52FDB27454D9}"/>
                </a:ext>
              </a:extLst>
            </p:cNvPr>
            <p:cNvSpPr/>
            <p:nvPr/>
          </p:nvSpPr>
          <p:spPr>
            <a:xfrm>
              <a:off x="836197" y="3513188"/>
              <a:ext cx="1189418" cy="782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z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B76117AA-6457-755C-C517-88C55F80D6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8617" y="4495433"/>
              <a:ext cx="1564006" cy="106716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BCF7D8A8-5980-898E-3D35-57E5F507DFEE}"/>
                </a:ext>
              </a:extLst>
            </p:cNvPr>
            <p:cNvSpPr/>
            <p:nvPr/>
          </p:nvSpPr>
          <p:spPr>
            <a:xfrm>
              <a:off x="96360" y="5046426"/>
              <a:ext cx="1189418" cy="782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x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3880AD05-1F1A-A130-E9A5-F584269F00A1}"/>
                  </a:ext>
                </a:extLst>
              </p:cNvPr>
              <p:cNvSpPr/>
              <p:nvPr/>
            </p:nvSpPr>
            <p:spPr>
              <a:xfrm>
                <a:off x="8683942" y="3691970"/>
                <a:ext cx="1848697" cy="869047"/>
              </a:xfrm>
              <a:prstGeom prst="roundRect">
                <a:avLst/>
              </a:prstGeom>
              <a:noFill/>
              <a:ln w="31750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√20</m:t>
                          </m:r>
                        </m:den>
                      </m:f>
                    </m:oMath>
                  </m:oMathPara>
                </a14:m>
                <a:endParaRPr lang="en-N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3880AD05-1F1A-A130-E9A5-F584269F00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942" y="3691970"/>
                <a:ext cx="1848697" cy="869047"/>
              </a:xfrm>
              <a:prstGeom prst="roundRect">
                <a:avLst/>
              </a:prstGeom>
              <a:blipFill>
                <a:blip r:embed="rId7"/>
                <a:stretch>
                  <a:fillRect b="-15714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411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E4E1F-3281-4E3F-D143-EC793EC6A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X-ray Linear Dichroism in Oh symmetry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D770D-EF20-B1D4-5562-72B6B8238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76F-8E59-6041-9C26-97231F9C7439}" type="slidenum">
              <a:rPr lang="en-FR" smtClean="0"/>
              <a:t>15</a:t>
            </a:fld>
            <a:endParaRPr lang="en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5D9586-36ED-05ED-8DF2-A469BE8AF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2" y="2734182"/>
            <a:ext cx="4500989" cy="3008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9960FF-4664-5F9D-6466-9E767E8187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224" b="11950"/>
          <a:stretch/>
        </p:blipFill>
        <p:spPr>
          <a:xfrm>
            <a:off x="6841151" y="2734183"/>
            <a:ext cx="3896659" cy="2962636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BAD8CE6-825A-60F7-5F6A-B9F8BCE02297}"/>
              </a:ext>
            </a:extLst>
          </p:cNvPr>
          <p:cNvSpPr/>
          <p:nvPr/>
        </p:nvSpPr>
        <p:spPr>
          <a:xfrm>
            <a:off x="593361" y="1357069"/>
            <a:ext cx="4167304" cy="567915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Quanty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Calculation of L2,3 XAS of Oh Cu</a:t>
            </a:r>
            <a:r>
              <a:rPr lang="en-US" sz="20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AF93630-FA77-11D1-19A9-46C163C70A82}"/>
              </a:ext>
            </a:extLst>
          </p:cNvPr>
          <p:cNvSpPr/>
          <p:nvPr/>
        </p:nvSpPr>
        <p:spPr>
          <a:xfrm>
            <a:off x="6631091" y="1357068"/>
            <a:ext cx="4167304" cy="567915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results of K-edge XAS of Oh Cr</a:t>
            </a:r>
            <a:r>
              <a:rPr lang="en-US" sz="20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3+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MgAl2O4</a:t>
            </a:r>
            <a:endParaRPr lang="en-US" sz="2000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E0C43BA-09B7-D8C9-7CF1-CCD567769456}"/>
              </a:ext>
            </a:extLst>
          </p:cNvPr>
          <p:cNvSpPr/>
          <p:nvPr/>
        </p:nvSpPr>
        <p:spPr>
          <a:xfrm>
            <a:off x="1287539" y="2087685"/>
            <a:ext cx="2928424" cy="646497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Dipole: p -&gt; d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D0AAB88-5937-9551-14A4-A9DC3F19DD33}"/>
              </a:ext>
            </a:extLst>
          </p:cNvPr>
          <p:cNvSpPr/>
          <p:nvPr/>
        </p:nvSpPr>
        <p:spPr>
          <a:xfrm>
            <a:off x="7544904" y="2087685"/>
            <a:ext cx="2928424" cy="576198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Dipole: s -&gt; p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8DDDC7-0DA7-0FD9-FA9F-81A8493E8F51}"/>
              </a:ext>
            </a:extLst>
          </p:cNvPr>
          <p:cNvSpPr txBox="1"/>
          <p:nvPr/>
        </p:nvSpPr>
        <p:spPr>
          <a:xfrm>
            <a:off x="7596627" y="5710377"/>
            <a:ext cx="32555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Juhin</a:t>
            </a:r>
            <a:r>
              <a:rPr lang="en-NL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L" sz="1200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en-NL" sz="12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NL" sz="12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GB" sz="12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Phys. Rev. B </a:t>
            </a:r>
            <a:r>
              <a:rPr lang="en-GB" sz="12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r>
              <a:rPr lang="en-GB" sz="12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195103, 2008 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5283D0A-5275-F2EB-54F9-8D8796D968D3}"/>
              </a:ext>
            </a:extLst>
          </p:cNvPr>
          <p:cNvSpPr/>
          <p:nvPr/>
        </p:nvSpPr>
        <p:spPr>
          <a:xfrm>
            <a:off x="2751751" y="6126028"/>
            <a:ext cx="6814178" cy="646497"/>
          </a:xfrm>
          <a:prstGeom prst="roundRect">
            <a:avLst/>
          </a:prstGeom>
          <a:solidFill>
            <a:srgbClr val="FFF4EA"/>
          </a:solidFill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Dipole transition in Oh symmetry are isotropic ! 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12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C52FD-BBEE-73AB-812E-6EBFD1B88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Dipole XLD in reduced symmetry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63229-E756-5F46-CCDD-E9F5CA79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76F-8E59-6041-9C26-97231F9C7439}" type="slidenum">
              <a:rPr lang="en-FR" smtClean="0"/>
              <a:t>16</a:t>
            </a:fld>
            <a:endParaRPr lang="en-F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72385A-B895-E328-A1E1-8D537AFD6025}"/>
              </a:ext>
            </a:extLst>
          </p:cNvPr>
          <p:cNvGrpSpPr/>
          <p:nvPr/>
        </p:nvGrpSpPr>
        <p:grpSpPr>
          <a:xfrm>
            <a:off x="194165" y="1541766"/>
            <a:ext cx="2688137" cy="2436345"/>
            <a:chOff x="252266" y="3190653"/>
            <a:chExt cx="1913116" cy="173391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8A718AC-6FD7-F4C6-D166-AE6408A82115}"/>
                </a:ext>
              </a:extLst>
            </p:cNvPr>
            <p:cNvSpPr txBox="1"/>
            <p:nvPr/>
          </p:nvSpPr>
          <p:spPr>
            <a:xfrm>
              <a:off x="641532" y="3243420"/>
              <a:ext cx="15238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800" dirty="0">
                  <a:solidFill>
                    <a:schemeClr val="tx1"/>
                  </a:solidFill>
                  <a:cs typeface="Apple Chancery" panose="03020702040506060504" pitchFamily="66" charset="-79"/>
                </a:rPr>
                <a:t>Cu</a:t>
              </a:r>
              <a:r>
                <a:rPr lang="en-GB" sz="2800" baseline="30000" dirty="0">
                  <a:solidFill>
                    <a:schemeClr val="tx1"/>
                  </a:solidFill>
                  <a:cs typeface="Apple Chancery" panose="03020702040506060504" pitchFamily="66" charset="-79"/>
                </a:rPr>
                <a:t>2+</a:t>
              </a:r>
              <a:r>
                <a:rPr lang="en-GB" sz="2800" dirty="0">
                  <a:solidFill>
                    <a:schemeClr val="tx1"/>
                  </a:solidFill>
                  <a:cs typeface="Apple Chancery" panose="03020702040506060504" pitchFamily="66" charset="-79"/>
                </a:rPr>
                <a:t> Ion</a:t>
              </a:r>
              <a:endParaRPr lang="en-NL" sz="2800" dirty="0">
                <a:cs typeface="Apple Chancery" panose="03020702040506060504" pitchFamily="66" charset="-79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8EA4C9D-3998-BE26-0F2D-8A816AB0EA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6624"/>
            <a:stretch/>
          </p:blipFill>
          <p:spPr>
            <a:xfrm>
              <a:off x="285017" y="3563530"/>
              <a:ext cx="1799900" cy="1351624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DB8F999-8EE3-4F4F-F5C5-C1A5DC91B7B1}"/>
                </a:ext>
              </a:extLst>
            </p:cNvPr>
            <p:cNvSpPr/>
            <p:nvPr/>
          </p:nvSpPr>
          <p:spPr>
            <a:xfrm>
              <a:off x="252266" y="3190653"/>
              <a:ext cx="1863852" cy="1733918"/>
            </a:xfrm>
            <a:prstGeom prst="roundRect">
              <a:avLst>
                <a:gd name="adj" fmla="val 0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B602167-D687-AC74-48DA-02A0026CC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96" b="88199" l="8580" r="86391">
                        <a14:foregroundMark x1="43491" y1="39752" x2="43491" y2="39752"/>
                        <a14:foregroundMark x1="50000" y1="13665" x2="50000" y2="13665"/>
                        <a14:foregroundMark x1="45266" y1="10248" x2="45266" y2="10248"/>
                        <a14:foregroundMark x1="78698" y1="50000" x2="78698" y2="50000"/>
                        <a14:foregroundMark x1="81953" y1="48758" x2="76923" y2="55590"/>
                        <a14:foregroundMark x1="45266" y1="88199" x2="44083" y2="83230"/>
                        <a14:foregroundMark x1="83728" y1="50621" x2="86686" y2="50932"/>
                        <a14:foregroundMark x1="14201" y1="54348" x2="13609" y2="51863"/>
                        <a14:foregroundMark x1="8580" y1="48137" x2="8580" y2="48137"/>
                        <a14:foregroundMark x1="9172" y1="48758" x2="9172" y2="48758"/>
                        <a14:foregroundMark x1="45858" y1="9938" x2="47337" y2="8696"/>
                      </a14:backgroundRemoval>
                    </a14:imgEffect>
                  </a14:imgLayer>
                </a14:imgProps>
              </a:ext>
            </a:extLst>
          </a:blip>
          <a:srcRect l="5819" t="7918" r="11481" b="6916"/>
          <a:stretch/>
        </p:blipFill>
        <p:spPr>
          <a:xfrm>
            <a:off x="3073370" y="1518285"/>
            <a:ext cx="2098877" cy="24363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532A9EF-2CFB-AB21-199F-090A75E751CF}"/>
              </a:ext>
            </a:extLst>
          </p:cNvPr>
          <p:cNvSpPr/>
          <p:nvPr/>
        </p:nvSpPr>
        <p:spPr bwMode="auto">
          <a:xfrm>
            <a:off x="6010035" y="3164281"/>
            <a:ext cx="990600" cy="762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ECE532-7102-3B40-4A01-627EA59FB3F8}"/>
              </a:ext>
            </a:extLst>
          </p:cNvPr>
          <p:cNvSpPr/>
          <p:nvPr/>
        </p:nvSpPr>
        <p:spPr bwMode="auto">
          <a:xfrm>
            <a:off x="7962073" y="2423303"/>
            <a:ext cx="990600" cy="762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4570E5-1027-8EAD-6817-03E7712ED833}"/>
              </a:ext>
            </a:extLst>
          </p:cNvPr>
          <p:cNvSpPr/>
          <p:nvPr/>
        </p:nvSpPr>
        <p:spPr bwMode="auto">
          <a:xfrm>
            <a:off x="7962073" y="3632949"/>
            <a:ext cx="990600" cy="762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EBB8E7-748B-5F08-7CBB-6F37D29608B0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 bwMode="auto">
          <a:xfrm>
            <a:off x="7000635" y="3202381"/>
            <a:ext cx="961438" cy="46866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5268B04-4474-E873-9E47-69616DAFF74C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 bwMode="auto">
          <a:xfrm flipV="1">
            <a:off x="7000635" y="2461403"/>
            <a:ext cx="961438" cy="74097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CB66157-1F4D-6B18-5D33-F6D6BCBA31E4}"/>
              </a:ext>
            </a:extLst>
          </p:cNvPr>
          <p:cNvSpPr txBox="1"/>
          <p:nvPr/>
        </p:nvSpPr>
        <p:spPr>
          <a:xfrm>
            <a:off x="9168691" y="2193541"/>
            <a:ext cx="2687462" cy="584775"/>
          </a:xfrm>
          <a:prstGeom prst="rect">
            <a:avLst/>
          </a:prstGeom>
          <a:noFill/>
          <a:ln w="22225">
            <a:noFill/>
          </a:ln>
        </p:spPr>
        <p:txBody>
          <a:bodyPr wrap="square">
            <a:spAutoFit/>
          </a:bodyPr>
          <a:lstStyle/>
          <a:p>
            <a:r>
              <a:rPr lang="en-GB" sz="3200" dirty="0"/>
              <a:t>a</a:t>
            </a:r>
            <a:r>
              <a:rPr lang="en-NL" sz="3200" baseline="-25000" dirty="0"/>
              <a:t>1g</a:t>
            </a:r>
            <a:r>
              <a:rPr lang="en-NL" sz="3200" dirty="0"/>
              <a:t>:(d</a:t>
            </a:r>
            <a:r>
              <a:rPr lang="en-NL" sz="3200" baseline="-25000" dirty="0"/>
              <a:t>z</a:t>
            </a:r>
            <a:r>
              <a:rPr lang="en-NL" sz="3200" baseline="30000" dirty="0"/>
              <a:t>2</a:t>
            </a:r>
            <a:r>
              <a:rPr lang="en-NL" sz="3200" dirty="0"/>
              <a:t>)</a:t>
            </a:r>
            <a:endParaRPr lang="en-NL" sz="3200" baseline="-250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D1D0CA-3221-621E-F46D-4114F4BB72DE}"/>
              </a:ext>
            </a:extLst>
          </p:cNvPr>
          <p:cNvCxnSpPr/>
          <p:nvPr/>
        </p:nvCxnSpPr>
        <p:spPr bwMode="auto">
          <a:xfrm flipV="1">
            <a:off x="8434677" y="3396828"/>
            <a:ext cx="0" cy="511552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9E29109-2527-958A-19B5-82778134B707}"/>
              </a:ext>
            </a:extLst>
          </p:cNvPr>
          <p:cNvCxnSpPr/>
          <p:nvPr/>
        </p:nvCxnSpPr>
        <p:spPr bwMode="auto">
          <a:xfrm>
            <a:off x="8502870" y="3414729"/>
            <a:ext cx="0" cy="511552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C2FA06-6136-5795-F86D-2ACA677CED2C}"/>
              </a:ext>
            </a:extLst>
          </p:cNvPr>
          <p:cNvCxnSpPr/>
          <p:nvPr/>
        </p:nvCxnSpPr>
        <p:spPr bwMode="auto">
          <a:xfrm flipV="1">
            <a:off x="8350470" y="2187726"/>
            <a:ext cx="0" cy="511552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D58DB53-26D4-8707-ED1E-1A2D3F665457}"/>
              </a:ext>
            </a:extLst>
          </p:cNvPr>
          <p:cNvCxnSpPr/>
          <p:nvPr/>
        </p:nvCxnSpPr>
        <p:spPr bwMode="auto">
          <a:xfrm>
            <a:off x="8579070" y="2205627"/>
            <a:ext cx="0" cy="511552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9BB908A-CB9C-6015-5359-055D41E3A54C}"/>
              </a:ext>
            </a:extLst>
          </p:cNvPr>
          <p:cNvSpPr txBox="1"/>
          <p:nvPr/>
        </p:nvSpPr>
        <p:spPr>
          <a:xfrm>
            <a:off x="9178684" y="3329855"/>
            <a:ext cx="3308351" cy="584775"/>
          </a:xfrm>
          <a:prstGeom prst="rect">
            <a:avLst/>
          </a:prstGeom>
          <a:noFill/>
          <a:ln w="22225">
            <a:noFill/>
          </a:ln>
        </p:spPr>
        <p:txBody>
          <a:bodyPr wrap="square">
            <a:spAutoFit/>
          </a:bodyPr>
          <a:lstStyle/>
          <a:p>
            <a:r>
              <a:rPr lang="en-NL" sz="3200" dirty="0"/>
              <a:t>b</a:t>
            </a:r>
            <a:r>
              <a:rPr lang="en-NL" sz="3200" baseline="-25000" dirty="0"/>
              <a:t>2g</a:t>
            </a:r>
            <a:r>
              <a:rPr lang="en-NL" sz="3200" dirty="0"/>
              <a:t>:(d</a:t>
            </a:r>
            <a:r>
              <a:rPr lang="en-NL" sz="3200" baseline="-25000" dirty="0"/>
              <a:t>xy</a:t>
            </a:r>
            <a:r>
              <a:rPr lang="en-NL" sz="3200" dirty="0"/>
              <a:t>)</a:t>
            </a:r>
            <a:endParaRPr lang="en-NL" sz="3200" baseline="-25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DA9D2F-69C0-624F-992E-77B31F10B589}"/>
              </a:ext>
            </a:extLst>
          </p:cNvPr>
          <p:cNvSpPr txBox="1"/>
          <p:nvPr/>
        </p:nvSpPr>
        <p:spPr>
          <a:xfrm>
            <a:off x="6289880" y="2669140"/>
            <a:ext cx="7934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800" dirty="0"/>
              <a:t>d</a:t>
            </a:r>
            <a:r>
              <a:rPr lang="en-NL" sz="2800" baseline="30000" dirty="0"/>
              <a:t>9</a:t>
            </a:r>
            <a:endParaRPr lang="en-NL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CAE68B-9FA3-B5F5-26C3-9998320A1F0E}"/>
              </a:ext>
            </a:extLst>
          </p:cNvPr>
          <p:cNvSpPr/>
          <p:nvPr/>
        </p:nvSpPr>
        <p:spPr bwMode="auto">
          <a:xfrm>
            <a:off x="7962073" y="4171057"/>
            <a:ext cx="990600" cy="762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CB2E3A-2D20-B790-087D-31501EFC7753}"/>
              </a:ext>
            </a:extLst>
          </p:cNvPr>
          <p:cNvSpPr txBox="1"/>
          <p:nvPr/>
        </p:nvSpPr>
        <p:spPr>
          <a:xfrm>
            <a:off x="9110492" y="3901253"/>
            <a:ext cx="24098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3200" dirty="0"/>
              <a:t>e</a:t>
            </a:r>
            <a:r>
              <a:rPr lang="en-NL" sz="3200" baseline="-25000" dirty="0"/>
              <a:t>g</a:t>
            </a:r>
            <a:r>
              <a:rPr lang="en-NL" sz="3200" dirty="0"/>
              <a:t>:( d</a:t>
            </a:r>
            <a:r>
              <a:rPr lang="en-NL" sz="3200" baseline="-25000" dirty="0"/>
              <a:t>zy</a:t>
            </a:r>
            <a:r>
              <a:rPr lang="en-NL" sz="3200" dirty="0"/>
              <a:t>, d</a:t>
            </a:r>
            <a:r>
              <a:rPr lang="en-NL" sz="3200" baseline="-25000" dirty="0"/>
              <a:t>zx</a:t>
            </a:r>
            <a:r>
              <a:rPr lang="en-NL" sz="3200" dirty="0"/>
              <a:t>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77D5E17-4FF2-D7C8-C3D6-20E8397FF5C3}"/>
              </a:ext>
            </a:extLst>
          </p:cNvPr>
          <p:cNvSpPr/>
          <p:nvPr/>
        </p:nvSpPr>
        <p:spPr bwMode="auto">
          <a:xfrm>
            <a:off x="7962073" y="2039795"/>
            <a:ext cx="990600" cy="762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3486F9-DB67-AD7C-F7B1-7074FC3F1B69}"/>
              </a:ext>
            </a:extLst>
          </p:cNvPr>
          <p:cNvSpPr txBox="1"/>
          <p:nvPr/>
        </p:nvSpPr>
        <p:spPr>
          <a:xfrm>
            <a:off x="9188670" y="1668360"/>
            <a:ext cx="21651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b</a:t>
            </a:r>
            <a:r>
              <a:rPr lang="en-NL" sz="3200" baseline="-25000" dirty="0"/>
              <a:t>1g</a:t>
            </a:r>
            <a:r>
              <a:rPr lang="en-NL" sz="3200"/>
              <a:t>:(d</a:t>
            </a:r>
            <a:r>
              <a:rPr lang="en-NL" sz="3200" baseline="-25000"/>
              <a:t>x</a:t>
            </a:r>
            <a:r>
              <a:rPr lang="en-NL" sz="3200" baseline="30000"/>
              <a:t>2</a:t>
            </a:r>
            <a:r>
              <a:rPr lang="en-NL" sz="3200" baseline="-25000"/>
              <a:t>-</a:t>
            </a:r>
            <a:r>
              <a:rPr lang="en-US" sz="3200" baseline="-25000" dirty="0"/>
              <a:t> </a:t>
            </a:r>
            <a:r>
              <a:rPr lang="en-NL" sz="3200" baseline="-25000"/>
              <a:t>y</a:t>
            </a:r>
            <a:r>
              <a:rPr lang="en-NL" sz="3200" baseline="30000"/>
              <a:t>2</a:t>
            </a:r>
            <a:r>
              <a:rPr lang="en-NL" sz="3200"/>
              <a:t> </a:t>
            </a:r>
            <a:r>
              <a:rPr lang="en-NL" sz="3200" dirty="0"/>
              <a:t>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BE34F76-4AF3-E663-0D1C-46DA317B3AC7}"/>
              </a:ext>
            </a:extLst>
          </p:cNvPr>
          <p:cNvCxnSpPr/>
          <p:nvPr/>
        </p:nvCxnSpPr>
        <p:spPr bwMode="auto">
          <a:xfrm flipV="1">
            <a:off x="8274270" y="3958307"/>
            <a:ext cx="0" cy="511552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73E53FD-DFA4-C12E-40A6-9C014895A94E}"/>
              </a:ext>
            </a:extLst>
          </p:cNvPr>
          <p:cNvCxnSpPr/>
          <p:nvPr/>
        </p:nvCxnSpPr>
        <p:spPr bwMode="auto">
          <a:xfrm>
            <a:off x="8342463" y="3976208"/>
            <a:ext cx="0" cy="511552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5C8664C-1FA9-468C-5AE6-0873BADA7677}"/>
              </a:ext>
            </a:extLst>
          </p:cNvPr>
          <p:cNvCxnSpPr/>
          <p:nvPr/>
        </p:nvCxnSpPr>
        <p:spPr bwMode="auto">
          <a:xfrm flipV="1">
            <a:off x="8530131" y="3957763"/>
            <a:ext cx="0" cy="511552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E2F4075-FF22-1198-AB02-7C15BAC8E370}"/>
              </a:ext>
            </a:extLst>
          </p:cNvPr>
          <p:cNvCxnSpPr/>
          <p:nvPr/>
        </p:nvCxnSpPr>
        <p:spPr bwMode="auto">
          <a:xfrm>
            <a:off x="8598324" y="3975664"/>
            <a:ext cx="0" cy="511552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984AFBD-BB8D-F3DA-2C5B-1984BD9C0FCA}"/>
              </a:ext>
            </a:extLst>
          </p:cNvPr>
          <p:cNvCxnSpPr/>
          <p:nvPr/>
        </p:nvCxnSpPr>
        <p:spPr bwMode="auto">
          <a:xfrm flipV="1">
            <a:off x="8486861" y="1744560"/>
            <a:ext cx="0" cy="511552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7CBBFDB5-FEC2-6B42-53A0-72D0D4819425}"/>
                  </a:ext>
                </a:extLst>
              </p:cNvPr>
              <p:cNvSpPr/>
              <p:nvPr/>
            </p:nvSpPr>
            <p:spPr>
              <a:xfrm>
                <a:off x="2544282" y="4889305"/>
                <a:ext cx="6323664" cy="1034604"/>
              </a:xfrm>
              <a:prstGeom prst="roundRect">
                <a:avLst/>
              </a:prstGeom>
              <a:noFill/>
              <a:ln w="31750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L" sz="3200" b="1" dirty="0">
                    <a:solidFill>
                      <a:schemeClr val="tx1"/>
                    </a:solidFill>
                    <a:latin typeface="+mj-lt"/>
                  </a:rPr>
                  <a:t>HOLE: </a:t>
                </a:r>
                <a:r>
                  <a:rPr lang="en-NL" sz="3200" dirty="0">
                    <a:solidFill>
                      <a:schemeClr val="tx1"/>
                    </a:solidFill>
                    <a:latin typeface="+mj-lt"/>
                  </a:rPr>
                  <a:t>~</a:t>
                </a:r>
                <a:r>
                  <a:rPr lang="en-NL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NL" sz="3200" dirty="0">
                        <a:solidFill>
                          <a:schemeClr val="tx1"/>
                        </a:solidFill>
                      </a:rPr>
                      <m:t>d</m:t>
                    </m:r>
                    <m:r>
                      <m:rPr>
                        <m:nor/>
                      </m:rPr>
                      <a:rPr lang="en-NL" sz="3200" baseline="-25000" dirty="0">
                        <a:solidFill>
                          <a:schemeClr val="tx1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NL" sz="3200" baseline="30000" dirty="0">
                        <a:solidFill>
                          <a:schemeClr val="tx1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NL" sz="3200" baseline="-25000" dirty="0">
                        <a:solidFill>
                          <a:schemeClr val="tx1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sz="3200" b="0" i="0" baseline="-25000" dirty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NL" sz="3200" baseline="-25000" dirty="0">
                        <a:solidFill>
                          <a:schemeClr val="tx1"/>
                        </a:solidFill>
                      </a:rPr>
                      <m:t>y</m:t>
                    </m:r>
                    <m:r>
                      <m:rPr>
                        <m:nor/>
                      </m:rPr>
                      <a:rPr lang="en-NL" sz="3200" baseline="30000" dirty="0">
                        <a:solidFill>
                          <a:schemeClr val="tx1"/>
                        </a:solidFill>
                      </a:rPr>
                      <m:t>2</m:t>
                    </m:r>
                  </m:oMath>
                </a14:m>
                <a:endParaRPr lang="en-NL" sz="32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7CBBFDB5-FEC2-6B42-53A0-72D0D48194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282" y="4889305"/>
                <a:ext cx="6323664" cy="1034604"/>
              </a:xfrm>
              <a:prstGeom prst="roundRect">
                <a:avLst/>
              </a:prstGeom>
              <a:blipFill>
                <a:blip r:embed="rId5"/>
                <a:stretch>
                  <a:fillRect b="-1205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4E6926F-7950-7853-7B11-712D81247461}"/>
              </a:ext>
            </a:extLst>
          </p:cNvPr>
          <p:cNvSpPr/>
          <p:nvPr/>
        </p:nvSpPr>
        <p:spPr>
          <a:xfrm>
            <a:off x="3662941" y="4951622"/>
            <a:ext cx="4299132" cy="909970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69E72D-F86A-9CAF-6725-7504141C2DE4}"/>
              </a:ext>
            </a:extLst>
          </p:cNvPr>
          <p:cNvSpPr txBox="1"/>
          <p:nvPr/>
        </p:nvSpPr>
        <p:spPr>
          <a:xfrm>
            <a:off x="2988660" y="3803283"/>
            <a:ext cx="24294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Elongated Oh</a:t>
            </a:r>
            <a:endParaRPr lang="en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40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/>
      <p:bldP spid="20" grpId="0"/>
      <p:bldP spid="21" grpId="0"/>
      <p:bldP spid="22" grpId="0" animBg="1"/>
      <p:bldP spid="23" grpId="0"/>
      <p:bldP spid="24" grpId="0" animBg="1"/>
      <p:bldP spid="25" grpId="0"/>
      <p:bldP spid="31" grpId="0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7628B-6CC9-A411-F1DF-B8A70DB51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91754-DC26-69FA-F438-874AD32B8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X-ray Linear Dichroism in D</a:t>
            </a:r>
            <a:r>
              <a:rPr lang="en-GB" baseline="-25000" dirty="0"/>
              <a:t>4h</a:t>
            </a:r>
            <a:r>
              <a:rPr lang="en-GB" dirty="0"/>
              <a:t> Cu</a:t>
            </a:r>
            <a:r>
              <a:rPr lang="en-GB" baseline="30000" dirty="0"/>
              <a:t>2+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F1BC42-CF86-ACDC-1370-10E889B196CD}"/>
              </a:ext>
            </a:extLst>
          </p:cNvPr>
          <p:cNvGrpSpPr/>
          <p:nvPr/>
        </p:nvGrpSpPr>
        <p:grpSpPr>
          <a:xfrm>
            <a:off x="2046427" y="904597"/>
            <a:ext cx="8368553" cy="1493329"/>
            <a:chOff x="3505200" y="1751951"/>
            <a:chExt cx="8368553" cy="149332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4B0EFA5-B1A7-A26F-2D1A-834C7F3DD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080" y="2029578"/>
              <a:ext cx="456789" cy="605088"/>
            </a:xfrm>
            <a:prstGeom prst="ellipse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E6032DB-C3C0-ABCD-3765-53F891F66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7401" y="2054028"/>
              <a:ext cx="374091" cy="605203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5FEC9B6-338F-C389-2402-8B49A00CD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4767" y="2054043"/>
              <a:ext cx="595369" cy="605330"/>
            </a:xfrm>
            <a:prstGeom prst="ellipse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pic>
          <p:nvPicPr>
            <p:cNvPr id="9" name="Picture 7" descr="latex-image-1.pdf">
              <a:extLst>
                <a:ext uri="{FF2B5EF4-FFF2-40B4-BE49-F238E27FC236}">
                  <a16:creationId xmlns:a16="http://schemas.microsoft.com/office/drawing/2014/main" id="{F1F496EA-6AE7-DE64-D982-23C4C693A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751951"/>
              <a:ext cx="8368553" cy="1493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475BBC-393D-3178-3231-45C90B4270D9}"/>
              </a:ext>
            </a:extLst>
          </p:cNvPr>
          <p:cNvCxnSpPr/>
          <p:nvPr/>
        </p:nvCxnSpPr>
        <p:spPr bwMode="auto">
          <a:xfrm flipH="1">
            <a:off x="5763677" y="1871365"/>
            <a:ext cx="1" cy="497290"/>
          </a:xfrm>
          <a:prstGeom prst="straightConnector1">
            <a:avLst/>
          </a:prstGeom>
          <a:solidFill>
            <a:schemeClr val="accent1"/>
          </a:solidFill>
          <a:ln w="44450" cap="sq" cmpd="sng" algn="ctr">
            <a:solidFill>
              <a:srgbClr val="C2E97A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0B695E2-D5CB-82C8-B0B1-2FCC9D951609}"/>
              </a:ext>
            </a:extLst>
          </p:cNvPr>
          <p:cNvSpPr/>
          <p:nvPr/>
        </p:nvSpPr>
        <p:spPr>
          <a:xfrm>
            <a:off x="8040226" y="2968007"/>
            <a:ext cx="10190773" cy="869047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24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599FDD2-8A0F-946D-DCFB-422108FAABD9}"/>
              </a:ext>
            </a:extLst>
          </p:cNvPr>
          <p:cNvSpPr/>
          <p:nvPr/>
        </p:nvSpPr>
        <p:spPr>
          <a:xfrm>
            <a:off x="2677570" y="1931020"/>
            <a:ext cx="6112580" cy="1362575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3E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Dipole</a:t>
            </a:r>
          </a:p>
          <a:p>
            <a:pPr algn="ctr"/>
            <a:r>
              <a:rPr lang="en-US" sz="2000" b="1" dirty="0">
                <a:solidFill>
                  <a:srgbClr val="C3E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(think p orbitals)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3CC23E9-2E13-D5C7-C8AC-987259A207FE}"/>
              </a:ext>
            </a:extLst>
          </p:cNvPr>
          <p:cNvCxnSpPr/>
          <p:nvPr/>
        </p:nvCxnSpPr>
        <p:spPr bwMode="auto">
          <a:xfrm>
            <a:off x="6274752" y="1808434"/>
            <a:ext cx="979913" cy="490559"/>
          </a:xfrm>
          <a:prstGeom prst="straightConnector1">
            <a:avLst/>
          </a:prstGeom>
          <a:solidFill>
            <a:schemeClr val="accent1"/>
          </a:solidFill>
          <a:ln w="44450" cap="sq" cmpd="sng" algn="ctr">
            <a:solidFill>
              <a:srgbClr val="71A2E8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2595175-8D8D-6E34-5406-16334BB8C3E0}"/>
              </a:ext>
            </a:extLst>
          </p:cNvPr>
          <p:cNvCxnSpPr/>
          <p:nvPr/>
        </p:nvCxnSpPr>
        <p:spPr bwMode="auto">
          <a:xfrm flipH="1">
            <a:off x="3919591" y="1871365"/>
            <a:ext cx="1236091" cy="534034"/>
          </a:xfrm>
          <a:prstGeom prst="straightConnector1">
            <a:avLst/>
          </a:prstGeom>
          <a:solidFill>
            <a:schemeClr val="accent1"/>
          </a:solidFill>
          <a:ln w="4445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AA1F3F6-B6DE-A8CF-DC0F-25A8BB9F42E6}"/>
                  </a:ext>
                </a:extLst>
              </p:cNvPr>
              <p:cNvSpPr txBox="1"/>
              <p:nvPr/>
            </p:nvSpPr>
            <p:spPr>
              <a:xfrm>
                <a:off x="-44927" y="1116724"/>
                <a:ext cx="167962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𝝐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AA1F3F6-B6DE-A8CF-DC0F-25A8BB9F4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927" y="1116724"/>
                <a:ext cx="1679621" cy="584775"/>
              </a:xfrm>
              <a:prstGeom prst="rect">
                <a:avLst/>
              </a:prstGeom>
              <a:blipFill>
                <a:blip r:embed="rId3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900135EE-140C-3311-6464-A2AD21B07B7C}"/>
              </a:ext>
            </a:extLst>
          </p:cNvPr>
          <p:cNvSpPr/>
          <p:nvPr/>
        </p:nvSpPr>
        <p:spPr>
          <a:xfrm>
            <a:off x="58423" y="1107516"/>
            <a:ext cx="1361780" cy="611258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9A4BEA3-049D-5A92-DBC7-192F9C6B0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25E076F-8E59-6041-9C26-97231F9C7439}" type="slidenum">
              <a:rPr lang="en-FR" smtClean="0"/>
              <a:t>17</a:t>
            </a:fld>
            <a:endParaRPr lang="en-FR"/>
          </a:p>
        </p:txBody>
      </p:sp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18B7047E-55E0-1C18-FE64-680C32D38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267525"/>
              </p:ext>
            </p:extLst>
          </p:nvPr>
        </p:nvGraphicFramePr>
        <p:xfrm>
          <a:off x="1347004" y="3055661"/>
          <a:ext cx="8940537" cy="3733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0179">
                  <a:extLst>
                    <a:ext uri="{9D8B030D-6E8A-4147-A177-3AD203B41FA5}">
                      <a16:colId xmlns:a16="http://schemas.microsoft.com/office/drawing/2014/main" val="3140766523"/>
                    </a:ext>
                  </a:extLst>
                </a:gridCol>
                <a:gridCol w="2980179">
                  <a:extLst>
                    <a:ext uri="{9D8B030D-6E8A-4147-A177-3AD203B41FA5}">
                      <a16:colId xmlns:a16="http://schemas.microsoft.com/office/drawing/2014/main" val="3539024724"/>
                    </a:ext>
                  </a:extLst>
                </a:gridCol>
                <a:gridCol w="2980179">
                  <a:extLst>
                    <a:ext uri="{9D8B030D-6E8A-4147-A177-3AD203B41FA5}">
                      <a16:colId xmlns:a16="http://schemas.microsoft.com/office/drawing/2014/main" val="34020191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NL" sz="3200"/>
                        <a:t>&lt;f|</a:t>
                      </a:r>
                      <a:endParaRPr lang="en-NL" sz="3200" dirty="0"/>
                    </a:p>
                  </a:txBody>
                  <a:tcPr>
                    <a:solidFill>
                      <a:srgbClr val="FA8F8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NL" sz="3200" dirty="0"/>
                        <a:t>T</a:t>
                      </a:r>
                    </a:p>
                  </a:txBody>
                  <a:tcPr>
                    <a:solidFill>
                      <a:srgbClr val="C0E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L" sz="3200"/>
                        <a:t>|i&gt;</a:t>
                      </a:r>
                      <a:endParaRPr lang="en-NL" sz="3200" dirty="0"/>
                    </a:p>
                  </a:txBody>
                  <a:tcPr>
                    <a:solidFill>
                      <a:srgbClr val="81A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27418"/>
                  </a:ext>
                </a:extLst>
              </a:tr>
              <a:tr h="1051487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FA8F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C0E6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81A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25437"/>
                  </a:ext>
                </a:extLst>
              </a:tr>
              <a:tr h="1051487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FA8F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C0E6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81A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961328"/>
                  </a:ext>
                </a:extLst>
              </a:tr>
              <a:tr h="1051487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FA8F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C0E6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81A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79485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23BB5FD-F63D-0A75-4824-91254E04420C}"/>
                  </a:ext>
                </a:extLst>
              </p:cNvPr>
              <p:cNvSpPr txBox="1"/>
              <p:nvPr/>
            </p:nvSpPr>
            <p:spPr>
              <a:xfrm>
                <a:off x="4961270" y="3571639"/>
                <a:ext cx="178535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𝝐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NL" sz="4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23BB5FD-F63D-0A75-4824-91254E044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270" y="3571639"/>
                <a:ext cx="1785354" cy="707886"/>
              </a:xfrm>
              <a:prstGeom prst="rect">
                <a:avLst/>
              </a:prstGeom>
              <a:blipFill>
                <a:blip r:embed="rId4"/>
                <a:stretch>
                  <a:fillRect b="-1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2" descr="Shape of p-orbitals in 3D">
            <a:extLst>
              <a:ext uri="{FF2B5EF4-FFF2-40B4-BE49-F238E27FC236}">
                <a16:creationId xmlns:a16="http://schemas.microsoft.com/office/drawing/2014/main" id="{4F2A3061-AF9B-FD5E-119D-C906F035F5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6" t="-2752" r="-3794" b="19114"/>
          <a:stretch/>
        </p:blipFill>
        <p:spPr bwMode="auto">
          <a:xfrm>
            <a:off x="7801383" y="5144288"/>
            <a:ext cx="1714701" cy="16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3AB9D441-A528-2631-7A59-57A4307B26B0}"/>
              </a:ext>
            </a:extLst>
          </p:cNvPr>
          <p:cNvGrpSpPr/>
          <p:nvPr/>
        </p:nvGrpSpPr>
        <p:grpSpPr>
          <a:xfrm>
            <a:off x="10433011" y="5687428"/>
            <a:ext cx="1502875" cy="1065422"/>
            <a:chOff x="8010192" y="3765944"/>
            <a:chExt cx="2734284" cy="1938396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7CA616D-F077-C14E-1031-71768BFBFE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6911" y="4158315"/>
              <a:ext cx="1830961" cy="1288663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0AEC0DB-153A-6FCC-5C96-72267AF3B04D}"/>
                </a:ext>
              </a:extLst>
            </p:cNvPr>
            <p:cNvSpPr/>
            <p:nvPr/>
          </p:nvSpPr>
          <p:spPr>
            <a:xfrm rot="5400000">
              <a:off x="9847690" y="4344828"/>
              <a:ext cx="380176" cy="910007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F43C80C-0CEF-7751-55BD-C58E735C197F}"/>
                </a:ext>
              </a:extLst>
            </p:cNvPr>
            <p:cNvCxnSpPr>
              <a:cxnSpLocks/>
            </p:cNvCxnSpPr>
            <p:nvPr/>
          </p:nvCxnSpPr>
          <p:spPr>
            <a:xfrm>
              <a:off x="9571673" y="4086883"/>
              <a:ext cx="0" cy="1494163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400000"/>
              <a:head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53BB4ED-1816-D97D-6F35-A523A0B00A10}"/>
                </a:ext>
              </a:extLst>
            </p:cNvPr>
            <p:cNvSpPr/>
            <p:nvPr/>
          </p:nvSpPr>
          <p:spPr>
            <a:xfrm>
              <a:off x="9087912" y="3765944"/>
              <a:ext cx="1189418" cy="7279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z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26B0560-E96B-3400-6831-BDDCA0B557DD}"/>
                </a:ext>
              </a:extLst>
            </p:cNvPr>
            <p:cNvSpPr/>
            <p:nvPr/>
          </p:nvSpPr>
          <p:spPr>
            <a:xfrm>
              <a:off x="8168483" y="4976392"/>
              <a:ext cx="1189418" cy="7279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x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1BDFBA3-14B7-8D2B-819A-ED7CF249F62E}"/>
                </a:ext>
              </a:extLst>
            </p:cNvPr>
            <p:cNvCxnSpPr>
              <a:cxnSpLocks/>
            </p:cNvCxnSpPr>
            <p:nvPr/>
          </p:nvCxnSpPr>
          <p:spPr>
            <a:xfrm>
              <a:off x="8325218" y="4788359"/>
              <a:ext cx="2419258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  <a:head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5788CFD-6CF6-EE9B-807D-BEE8B1C0AA0F}"/>
                </a:ext>
              </a:extLst>
            </p:cNvPr>
            <p:cNvSpPr/>
            <p:nvPr/>
          </p:nvSpPr>
          <p:spPr>
            <a:xfrm>
              <a:off x="8010192" y="4287269"/>
              <a:ext cx="1189418" cy="7279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y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4D5A284-E5BE-9DC0-3CE0-43D089A9AD3A}"/>
                </a:ext>
              </a:extLst>
            </p:cNvPr>
            <p:cNvSpPr/>
            <p:nvPr/>
          </p:nvSpPr>
          <p:spPr>
            <a:xfrm rot="3430353">
              <a:off x="9669447" y="4056784"/>
              <a:ext cx="424232" cy="910007"/>
            </a:xfrm>
            <a:prstGeom prst="ellipse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9130752-036F-13A0-1592-791A78B518F2}"/>
                </a:ext>
              </a:extLst>
            </p:cNvPr>
            <p:cNvSpPr/>
            <p:nvPr/>
          </p:nvSpPr>
          <p:spPr>
            <a:xfrm rot="5400000">
              <a:off x="8889755" y="4241789"/>
              <a:ext cx="380176" cy="910007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39F1811-C504-3104-DF9A-4EE25ADF7606}"/>
                </a:ext>
              </a:extLst>
            </p:cNvPr>
            <p:cNvSpPr/>
            <p:nvPr/>
          </p:nvSpPr>
          <p:spPr>
            <a:xfrm rot="3430353">
              <a:off x="9007754" y="4542412"/>
              <a:ext cx="462298" cy="910007"/>
            </a:xfrm>
            <a:prstGeom prst="ellipse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78" name="Picture 77" descr="Shape of p-orbitals in 3D">
            <a:extLst>
              <a:ext uri="{FF2B5EF4-FFF2-40B4-BE49-F238E27FC236}">
                <a16:creationId xmlns:a16="http://schemas.microsoft.com/office/drawing/2014/main" id="{91CC4926-D72E-0579-292D-66A0BB4F0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00" b="16363"/>
          <a:stretch/>
        </p:blipFill>
        <p:spPr bwMode="auto">
          <a:xfrm>
            <a:off x="1876533" y="3548123"/>
            <a:ext cx="1148064" cy="122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Shape of p-orbitals in 3D">
            <a:extLst>
              <a:ext uri="{FF2B5EF4-FFF2-40B4-BE49-F238E27FC236}">
                <a16:creationId xmlns:a16="http://schemas.microsoft.com/office/drawing/2014/main" id="{9DA5DE49-AC1E-530C-0A6E-0F29E41F41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9" t="-2752" r="31761" b="19114"/>
          <a:stretch/>
        </p:blipFill>
        <p:spPr bwMode="auto">
          <a:xfrm>
            <a:off x="226114" y="4593318"/>
            <a:ext cx="1229938" cy="126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Shape of p-orbitals in 3D">
            <a:extLst>
              <a:ext uri="{FF2B5EF4-FFF2-40B4-BE49-F238E27FC236}">
                <a16:creationId xmlns:a16="http://schemas.microsoft.com/office/drawing/2014/main" id="{1F235B72-4EDF-B17F-5C21-23DBC1A47A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6" t="-2752" r="-3794" b="19114"/>
          <a:stretch/>
        </p:blipFill>
        <p:spPr bwMode="auto">
          <a:xfrm>
            <a:off x="186717" y="5597335"/>
            <a:ext cx="1343658" cy="126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 descr="Shape of p-orbitals in 3D">
            <a:extLst>
              <a:ext uri="{FF2B5EF4-FFF2-40B4-BE49-F238E27FC236}">
                <a16:creationId xmlns:a16="http://schemas.microsoft.com/office/drawing/2014/main" id="{D83E1A13-1219-5467-4C23-B9566B63DB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00" b="16363"/>
          <a:stretch/>
        </p:blipFill>
        <p:spPr bwMode="auto">
          <a:xfrm>
            <a:off x="4921180" y="4177453"/>
            <a:ext cx="2233540" cy="23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1" descr="Shape of p-orbitals in 3D">
            <a:extLst>
              <a:ext uri="{FF2B5EF4-FFF2-40B4-BE49-F238E27FC236}">
                <a16:creationId xmlns:a16="http://schemas.microsoft.com/office/drawing/2014/main" id="{667C8270-24B8-D630-C536-DB71EDA81A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00" b="16363"/>
          <a:stretch/>
        </p:blipFill>
        <p:spPr bwMode="auto">
          <a:xfrm>
            <a:off x="238730" y="3497821"/>
            <a:ext cx="1148064" cy="122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18DA6D67-642C-F790-2987-00A5D99F6F07}"/>
              </a:ext>
            </a:extLst>
          </p:cNvPr>
          <p:cNvGrpSpPr/>
          <p:nvPr/>
        </p:nvGrpSpPr>
        <p:grpSpPr>
          <a:xfrm>
            <a:off x="8090308" y="5753443"/>
            <a:ext cx="1502875" cy="1065422"/>
            <a:chOff x="8010192" y="3765944"/>
            <a:chExt cx="2734284" cy="1938396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2292122-9BFA-9BFD-E699-EA86F501AD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6911" y="4158315"/>
              <a:ext cx="1830961" cy="1288663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17AD5F5C-65F3-198B-5D80-16C780A49CE3}"/>
                </a:ext>
              </a:extLst>
            </p:cNvPr>
            <p:cNvSpPr/>
            <p:nvPr/>
          </p:nvSpPr>
          <p:spPr>
            <a:xfrm rot="5400000">
              <a:off x="9847690" y="4344828"/>
              <a:ext cx="380176" cy="910007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C8B801F-7FD0-80AF-F4BF-925B1561E225}"/>
                </a:ext>
              </a:extLst>
            </p:cNvPr>
            <p:cNvCxnSpPr>
              <a:cxnSpLocks/>
            </p:cNvCxnSpPr>
            <p:nvPr/>
          </p:nvCxnSpPr>
          <p:spPr>
            <a:xfrm>
              <a:off x="9571673" y="4086883"/>
              <a:ext cx="0" cy="1494163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400000"/>
              <a:head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2CEAA72-511F-14D8-F309-9B867991FD9A}"/>
                </a:ext>
              </a:extLst>
            </p:cNvPr>
            <p:cNvSpPr/>
            <p:nvPr/>
          </p:nvSpPr>
          <p:spPr>
            <a:xfrm>
              <a:off x="9087912" y="3765944"/>
              <a:ext cx="1189418" cy="7279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z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6E49428-41A0-2C88-1F11-0C0E1239D223}"/>
                </a:ext>
              </a:extLst>
            </p:cNvPr>
            <p:cNvSpPr/>
            <p:nvPr/>
          </p:nvSpPr>
          <p:spPr>
            <a:xfrm>
              <a:off x="8168483" y="4976392"/>
              <a:ext cx="1189418" cy="7279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x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3FF3AAC-5670-4F26-775A-7A5278AE08D2}"/>
                </a:ext>
              </a:extLst>
            </p:cNvPr>
            <p:cNvCxnSpPr>
              <a:cxnSpLocks/>
            </p:cNvCxnSpPr>
            <p:nvPr/>
          </p:nvCxnSpPr>
          <p:spPr>
            <a:xfrm>
              <a:off x="8325218" y="4788359"/>
              <a:ext cx="2419258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  <a:head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F5B36BCC-9606-4A3C-BA30-8F8A48A07461}"/>
                </a:ext>
              </a:extLst>
            </p:cNvPr>
            <p:cNvSpPr/>
            <p:nvPr/>
          </p:nvSpPr>
          <p:spPr>
            <a:xfrm>
              <a:off x="8010192" y="4287269"/>
              <a:ext cx="1189418" cy="7279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y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C3EC4BF-7DD0-F8F0-B1AB-B2BE47FBCD4C}"/>
                </a:ext>
              </a:extLst>
            </p:cNvPr>
            <p:cNvSpPr/>
            <p:nvPr/>
          </p:nvSpPr>
          <p:spPr>
            <a:xfrm rot="3430353">
              <a:off x="9669447" y="4056784"/>
              <a:ext cx="424232" cy="910007"/>
            </a:xfrm>
            <a:prstGeom prst="ellipse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1062175F-FA9D-B713-C861-210EB401435D}"/>
                </a:ext>
              </a:extLst>
            </p:cNvPr>
            <p:cNvSpPr/>
            <p:nvPr/>
          </p:nvSpPr>
          <p:spPr>
            <a:xfrm rot="5400000">
              <a:off x="8889755" y="4241789"/>
              <a:ext cx="380176" cy="910007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E54349E2-4CCB-D571-0295-5E1347F365FE}"/>
                </a:ext>
              </a:extLst>
            </p:cNvPr>
            <p:cNvSpPr/>
            <p:nvPr/>
          </p:nvSpPr>
          <p:spPr>
            <a:xfrm rot="3430353">
              <a:off x="9007754" y="4542412"/>
              <a:ext cx="462298" cy="910007"/>
            </a:xfrm>
            <a:prstGeom prst="ellipse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3C31C2D3-C0D0-E31C-3495-CC40C2E86EE4}"/>
              </a:ext>
            </a:extLst>
          </p:cNvPr>
          <p:cNvSpPr/>
          <p:nvPr/>
        </p:nvSpPr>
        <p:spPr>
          <a:xfrm>
            <a:off x="858546" y="2185734"/>
            <a:ext cx="4553097" cy="734477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2p electron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(think p orbitals)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CEC668F-13DE-3DB1-C881-37924C455C76}"/>
              </a:ext>
            </a:extLst>
          </p:cNvPr>
          <p:cNvSpPr txBox="1"/>
          <p:nvPr/>
        </p:nvSpPr>
        <p:spPr>
          <a:xfrm>
            <a:off x="6433061" y="2147283"/>
            <a:ext cx="37125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L" sz="2000" b="1">
                <a:solidFill>
                  <a:srgbClr val="5AA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electron</a:t>
            </a:r>
            <a:endParaRPr lang="en-US" sz="2000" b="1" dirty="0">
              <a:solidFill>
                <a:srgbClr val="5AAB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5AA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(think d orbitals)</a:t>
            </a:r>
            <a:endParaRPr lang="en-NL" sz="2000" b="1" dirty="0">
              <a:solidFill>
                <a:srgbClr val="5AAB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06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7DECC-AEA8-9E1B-21B1-F3C88814E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E08C6-69D5-AF1E-084F-AFF363B8C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X-ray Linear Dichroism in D</a:t>
            </a:r>
            <a:r>
              <a:rPr lang="en-GB" baseline="-25000" dirty="0"/>
              <a:t>4h</a:t>
            </a:r>
            <a:r>
              <a:rPr lang="en-GB" dirty="0"/>
              <a:t> Cu</a:t>
            </a:r>
            <a:r>
              <a:rPr lang="en-GB" baseline="30000" dirty="0"/>
              <a:t>2+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EB8A9-B637-B995-F41C-889CC5A4C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76F-8E59-6041-9C26-97231F9C7439}" type="slidenum">
              <a:rPr lang="en-FR" smtClean="0"/>
              <a:t>18</a:t>
            </a:fld>
            <a:endParaRPr lang="en-F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89B936-55AF-4C00-FBAA-BD343A01411D}"/>
              </a:ext>
            </a:extLst>
          </p:cNvPr>
          <p:cNvGrpSpPr/>
          <p:nvPr/>
        </p:nvGrpSpPr>
        <p:grpSpPr>
          <a:xfrm>
            <a:off x="2046427" y="904597"/>
            <a:ext cx="8368553" cy="1493329"/>
            <a:chOff x="3505200" y="1751951"/>
            <a:chExt cx="8368553" cy="149332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000986D-37D3-CC6C-F2A7-D34BB8350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080" y="2029578"/>
              <a:ext cx="456789" cy="605088"/>
            </a:xfrm>
            <a:prstGeom prst="ellipse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AEF19B0-808E-D08E-19F3-AAE290A03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7401" y="2054028"/>
              <a:ext cx="374091" cy="605203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F794D09-B0F1-6E65-CD2F-3469B9B6B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4767" y="2054043"/>
              <a:ext cx="595369" cy="605330"/>
            </a:xfrm>
            <a:prstGeom prst="ellipse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pic>
          <p:nvPicPr>
            <p:cNvPr id="9" name="Picture 7" descr="latex-image-1.pdf">
              <a:extLst>
                <a:ext uri="{FF2B5EF4-FFF2-40B4-BE49-F238E27FC236}">
                  <a16:creationId xmlns:a16="http://schemas.microsoft.com/office/drawing/2014/main" id="{C1AA5893-E58F-DE94-338C-77DC7A4FF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751951"/>
              <a:ext cx="8368553" cy="1493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CD9BED8-536A-71C4-9D08-3DAC9E90F4D5}"/>
              </a:ext>
            </a:extLst>
          </p:cNvPr>
          <p:cNvCxnSpPr/>
          <p:nvPr/>
        </p:nvCxnSpPr>
        <p:spPr bwMode="auto">
          <a:xfrm flipH="1">
            <a:off x="5763677" y="1871365"/>
            <a:ext cx="1" cy="497290"/>
          </a:xfrm>
          <a:prstGeom prst="straightConnector1">
            <a:avLst/>
          </a:prstGeom>
          <a:solidFill>
            <a:schemeClr val="accent1"/>
          </a:solidFill>
          <a:ln w="44450" cap="sq" cmpd="sng" algn="ctr">
            <a:solidFill>
              <a:srgbClr val="C2E97A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7525EA1-97B7-8099-822E-9408D9C5AC4C}"/>
              </a:ext>
            </a:extLst>
          </p:cNvPr>
          <p:cNvSpPr/>
          <p:nvPr/>
        </p:nvSpPr>
        <p:spPr>
          <a:xfrm>
            <a:off x="8040226" y="2968007"/>
            <a:ext cx="10190773" cy="869047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24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B447031-269B-ADA9-3885-FA33BC4EE444}"/>
              </a:ext>
            </a:extLst>
          </p:cNvPr>
          <p:cNvSpPr/>
          <p:nvPr/>
        </p:nvSpPr>
        <p:spPr>
          <a:xfrm>
            <a:off x="2677570" y="1931020"/>
            <a:ext cx="6112580" cy="1362575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3E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Dipole</a:t>
            </a:r>
          </a:p>
          <a:p>
            <a:pPr algn="ctr"/>
            <a:r>
              <a:rPr lang="en-US" sz="2000" b="1" dirty="0">
                <a:solidFill>
                  <a:srgbClr val="C3E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(think p orbitals)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ADC21D-5846-0F75-8484-CD1DE11F55E9}"/>
              </a:ext>
            </a:extLst>
          </p:cNvPr>
          <p:cNvCxnSpPr/>
          <p:nvPr/>
        </p:nvCxnSpPr>
        <p:spPr bwMode="auto">
          <a:xfrm>
            <a:off x="6274752" y="1808434"/>
            <a:ext cx="979913" cy="490559"/>
          </a:xfrm>
          <a:prstGeom prst="straightConnector1">
            <a:avLst/>
          </a:prstGeom>
          <a:solidFill>
            <a:schemeClr val="accent1"/>
          </a:solidFill>
          <a:ln w="44450" cap="sq" cmpd="sng" algn="ctr">
            <a:solidFill>
              <a:srgbClr val="71A2E8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E50B988-41B8-BF40-A968-32B485B8E478}"/>
              </a:ext>
            </a:extLst>
          </p:cNvPr>
          <p:cNvCxnSpPr/>
          <p:nvPr/>
        </p:nvCxnSpPr>
        <p:spPr bwMode="auto">
          <a:xfrm flipH="1">
            <a:off x="3919591" y="1871365"/>
            <a:ext cx="1236091" cy="534034"/>
          </a:xfrm>
          <a:prstGeom prst="straightConnector1">
            <a:avLst/>
          </a:prstGeom>
          <a:solidFill>
            <a:schemeClr val="accent1"/>
          </a:solidFill>
          <a:ln w="4445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E4E242D-31C0-811A-ABEA-7DDD25623190}"/>
                  </a:ext>
                </a:extLst>
              </p:cNvPr>
              <p:cNvSpPr txBox="1"/>
              <p:nvPr/>
            </p:nvSpPr>
            <p:spPr>
              <a:xfrm>
                <a:off x="-44927" y="1116724"/>
                <a:ext cx="167962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𝝐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E4E242D-31C0-811A-ABEA-7DDD25623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927" y="1116724"/>
                <a:ext cx="1679621" cy="584775"/>
              </a:xfrm>
              <a:prstGeom prst="rect">
                <a:avLst/>
              </a:prstGeom>
              <a:blipFill>
                <a:blip r:embed="rId3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789C1B4D-A28B-0500-8B53-5491BB93ED02}"/>
              </a:ext>
            </a:extLst>
          </p:cNvPr>
          <p:cNvSpPr/>
          <p:nvPr/>
        </p:nvSpPr>
        <p:spPr>
          <a:xfrm>
            <a:off x="58423" y="1107516"/>
            <a:ext cx="1361780" cy="611258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Slide Number Placeholder 3">
            <a:extLst>
              <a:ext uri="{FF2B5EF4-FFF2-40B4-BE49-F238E27FC236}">
                <a16:creationId xmlns:a16="http://schemas.microsoft.com/office/drawing/2014/main" id="{94C1453E-837A-09CF-A77C-1C71B801D48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5E076F-8E59-6041-9C26-97231F9C7439}" type="slidenum">
              <a:rPr lang="en-FR" smtClean="0"/>
              <a:pPr/>
              <a:t>18</a:t>
            </a:fld>
            <a:endParaRPr lang="en-FR"/>
          </a:p>
        </p:txBody>
      </p:sp>
      <p:pic>
        <p:nvPicPr>
          <p:cNvPr id="108" name="Picture 2" descr="Shape of p-orbitals in 3D">
            <a:extLst>
              <a:ext uri="{FF2B5EF4-FFF2-40B4-BE49-F238E27FC236}">
                <a16:creationId xmlns:a16="http://schemas.microsoft.com/office/drawing/2014/main" id="{3ED371DF-11B4-2923-CC74-17A9F42E9A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9" t="-2752" r="31761" b="19114"/>
          <a:stretch/>
        </p:blipFill>
        <p:spPr bwMode="auto">
          <a:xfrm>
            <a:off x="8156083" y="4213720"/>
            <a:ext cx="1573097" cy="16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Shape of p-orbitals in 3D">
            <a:extLst>
              <a:ext uri="{FF2B5EF4-FFF2-40B4-BE49-F238E27FC236}">
                <a16:creationId xmlns:a16="http://schemas.microsoft.com/office/drawing/2014/main" id="{B32E44B7-DC0E-F96F-11F8-B4A9B3A47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6" t="-2752" r="-3794" b="19114"/>
          <a:stretch/>
        </p:blipFill>
        <p:spPr bwMode="auto">
          <a:xfrm>
            <a:off x="7349290" y="5221252"/>
            <a:ext cx="1714701" cy="16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0" name="Table 3">
            <a:extLst>
              <a:ext uri="{FF2B5EF4-FFF2-40B4-BE49-F238E27FC236}">
                <a16:creationId xmlns:a16="http://schemas.microsoft.com/office/drawing/2014/main" id="{D75B1E6C-BFCF-3EA4-1E59-D16CE050F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757007"/>
              </p:ext>
            </p:extLst>
          </p:nvPr>
        </p:nvGraphicFramePr>
        <p:xfrm>
          <a:off x="1347004" y="3055661"/>
          <a:ext cx="8940537" cy="3733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0179">
                  <a:extLst>
                    <a:ext uri="{9D8B030D-6E8A-4147-A177-3AD203B41FA5}">
                      <a16:colId xmlns:a16="http://schemas.microsoft.com/office/drawing/2014/main" val="3140766523"/>
                    </a:ext>
                  </a:extLst>
                </a:gridCol>
                <a:gridCol w="2980179">
                  <a:extLst>
                    <a:ext uri="{9D8B030D-6E8A-4147-A177-3AD203B41FA5}">
                      <a16:colId xmlns:a16="http://schemas.microsoft.com/office/drawing/2014/main" val="3539024724"/>
                    </a:ext>
                  </a:extLst>
                </a:gridCol>
                <a:gridCol w="2980179">
                  <a:extLst>
                    <a:ext uri="{9D8B030D-6E8A-4147-A177-3AD203B41FA5}">
                      <a16:colId xmlns:a16="http://schemas.microsoft.com/office/drawing/2014/main" val="34020191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NL" sz="3200"/>
                        <a:t>&lt;f|</a:t>
                      </a:r>
                      <a:endParaRPr lang="en-NL" sz="3200" dirty="0"/>
                    </a:p>
                  </a:txBody>
                  <a:tcPr>
                    <a:solidFill>
                      <a:srgbClr val="FA8F8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NL" sz="3200" dirty="0"/>
                        <a:t>T</a:t>
                      </a:r>
                    </a:p>
                  </a:txBody>
                  <a:tcPr>
                    <a:solidFill>
                      <a:srgbClr val="C0E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L" sz="3200"/>
                        <a:t>|i&gt;</a:t>
                      </a:r>
                      <a:endParaRPr lang="en-NL" sz="3200" dirty="0"/>
                    </a:p>
                  </a:txBody>
                  <a:tcPr>
                    <a:solidFill>
                      <a:srgbClr val="81A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27418"/>
                  </a:ext>
                </a:extLst>
              </a:tr>
              <a:tr h="1051487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FA8F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C0E6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81A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25437"/>
                  </a:ext>
                </a:extLst>
              </a:tr>
              <a:tr h="1051487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FA8F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C0E6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81A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961328"/>
                  </a:ext>
                </a:extLst>
              </a:tr>
              <a:tr h="1051487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FA8F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C0E6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81A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79485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EF0836D-2B07-584C-8781-9374333271E1}"/>
                  </a:ext>
                </a:extLst>
              </p:cNvPr>
              <p:cNvSpPr txBox="1"/>
              <p:nvPr/>
            </p:nvSpPr>
            <p:spPr>
              <a:xfrm>
                <a:off x="4961270" y="3571639"/>
                <a:ext cx="178535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𝝐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NL" sz="40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EF0836D-2B07-584C-8781-937433327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270" y="3571639"/>
                <a:ext cx="1785354" cy="707886"/>
              </a:xfrm>
              <a:prstGeom prst="rect">
                <a:avLst/>
              </a:prstGeom>
              <a:blipFill>
                <a:blip r:embed="rId5"/>
                <a:stretch>
                  <a:fillRect b="-1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15A2D20-84F4-DB36-279E-78722E14034F}"/>
              </a:ext>
            </a:extLst>
          </p:cNvPr>
          <p:cNvGrpSpPr/>
          <p:nvPr/>
        </p:nvGrpSpPr>
        <p:grpSpPr>
          <a:xfrm>
            <a:off x="10411855" y="5710458"/>
            <a:ext cx="1502875" cy="1065422"/>
            <a:chOff x="8010192" y="3765944"/>
            <a:chExt cx="2734284" cy="1938396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3A96D20-7671-EC7E-18A6-D2F61274CA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6911" y="4158315"/>
              <a:ext cx="1830961" cy="1288663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2E53571C-EB9A-E34F-85CD-F7D32786DE34}"/>
                </a:ext>
              </a:extLst>
            </p:cNvPr>
            <p:cNvSpPr/>
            <p:nvPr/>
          </p:nvSpPr>
          <p:spPr>
            <a:xfrm rot="5400000">
              <a:off x="9847690" y="4344828"/>
              <a:ext cx="380176" cy="910007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C68A769-07DD-043B-86FE-86C8F8029617}"/>
                </a:ext>
              </a:extLst>
            </p:cNvPr>
            <p:cNvCxnSpPr>
              <a:cxnSpLocks/>
            </p:cNvCxnSpPr>
            <p:nvPr/>
          </p:nvCxnSpPr>
          <p:spPr>
            <a:xfrm>
              <a:off x="9571673" y="4086883"/>
              <a:ext cx="0" cy="1494163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400000"/>
              <a:head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83DBC3D8-EE17-3A32-52C3-06C092D21AB1}"/>
                </a:ext>
              </a:extLst>
            </p:cNvPr>
            <p:cNvSpPr/>
            <p:nvPr/>
          </p:nvSpPr>
          <p:spPr>
            <a:xfrm>
              <a:off x="9087912" y="3765944"/>
              <a:ext cx="1189418" cy="7279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z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1F3C249C-073C-A222-2CC5-C0214DDCC73F}"/>
                </a:ext>
              </a:extLst>
            </p:cNvPr>
            <p:cNvSpPr/>
            <p:nvPr/>
          </p:nvSpPr>
          <p:spPr>
            <a:xfrm>
              <a:off x="8168483" y="4976392"/>
              <a:ext cx="1189418" cy="7279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x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014D93C5-4DAE-4D7E-6D62-C5757984AFAA}"/>
                </a:ext>
              </a:extLst>
            </p:cNvPr>
            <p:cNvCxnSpPr>
              <a:cxnSpLocks/>
            </p:cNvCxnSpPr>
            <p:nvPr/>
          </p:nvCxnSpPr>
          <p:spPr>
            <a:xfrm>
              <a:off x="8325218" y="4788359"/>
              <a:ext cx="2419258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  <a:head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98D9638-4460-3EC2-92F9-01851B3620B4}"/>
                </a:ext>
              </a:extLst>
            </p:cNvPr>
            <p:cNvSpPr/>
            <p:nvPr/>
          </p:nvSpPr>
          <p:spPr>
            <a:xfrm>
              <a:off x="8010192" y="4287269"/>
              <a:ext cx="1189418" cy="7279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y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CDFD8131-B5D4-CACC-1530-06B377964359}"/>
                </a:ext>
              </a:extLst>
            </p:cNvPr>
            <p:cNvSpPr/>
            <p:nvPr/>
          </p:nvSpPr>
          <p:spPr>
            <a:xfrm rot="3430353">
              <a:off x="9669447" y="4056784"/>
              <a:ext cx="424232" cy="910007"/>
            </a:xfrm>
            <a:prstGeom prst="ellipse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989999C3-ECA3-C1DF-F431-E649E2F1A3BD}"/>
                </a:ext>
              </a:extLst>
            </p:cNvPr>
            <p:cNvSpPr/>
            <p:nvPr/>
          </p:nvSpPr>
          <p:spPr>
            <a:xfrm rot="5400000">
              <a:off x="8889755" y="4241789"/>
              <a:ext cx="380176" cy="910007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5B266680-21E9-5060-4FB1-855967E25CED}"/>
                </a:ext>
              </a:extLst>
            </p:cNvPr>
            <p:cNvSpPr/>
            <p:nvPr/>
          </p:nvSpPr>
          <p:spPr>
            <a:xfrm rot="3430353">
              <a:off x="9007754" y="4542412"/>
              <a:ext cx="462298" cy="910007"/>
            </a:xfrm>
            <a:prstGeom prst="ellipse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36" name="Picture 2" descr="Shape of p-orbitals in 3D">
            <a:extLst>
              <a:ext uri="{FF2B5EF4-FFF2-40B4-BE49-F238E27FC236}">
                <a16:creationId xmlns:a16="http://schemas.microsoft.com/office/drawing/2014/main" id="{AB0FEAC3-B631-A671-D7A3-C0AE84CD3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9" t="-2752" r="31761" b="19114"/>
          <a:stretch/>
        </p:blipFill>
        <p:spPr bwMode="auto">
          <a:xfrm>
            <a:off x="226114" y="4593318"/>
            <a:ext cx="1229938" cy="126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2" descr="Shape of p-orbitals in 3D">
            <a:extLst>
              <a:ext uri="{FF2B5EF4-FFF2-40B4-BE49-F238E27FC236}">
                <a16:creationId xmlns:a16="http://schemas.microsoft.com/office/drawing/2014/main" id="{D48E4017-A62C-58C4-7745-6B2251DA2F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6" t="-2752" r="-3794" b="19114"/>
          <a:stretch/>
        </p:blipFill>
        <p:spPr bwMode="auto">
          <a:xfrm>
            <a:off x="186717" y="5597335"/>
            <a:ext cx="1343658" cy="126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37" descr="Shape of p-orbitals in 3D">
            <a:extLst>
              <a:ext uri="{FF2B5EF4-FFF2-40B4-BE49-F238E27FC236}">
                <a16:creationId xmlns:a16="http://schemas.microsoft.com/office/drawing/2014/main" id="{47F74643-AAC6-8D4D-9CB1-CAB893D385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00" b="16363"/>
          <a:stretch/>
        </p:blipFill>
        <p:spPr bwMode="auto">
          <a:xfrm>
            <a:off x="238730" y="3497821"/>
            <a:ext cx="1148064" cy="122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138" descr="Shape of p-orbitals in 3D">
            <a:extLst>
              <a:ext uri="{FF2B5EF4-FFF2-40B4-BE49-F238E27FC236}">
                <a16:creationId xmlns:a16="http://schemas.microsoft.com/office/drawing/2014/main" id="{8A67C0CA-0955-AEDD-C52A-0A195CCDF3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9" t="-2752" r="31761" b="19114"/>
          <a:stretch/>
        </p:blipFill>
        <p:spPr bwMode="auto">
          <a:xfrm>
            <a:off x="4797502" y="4171367"/>
            <a:ext cx="2337397" cy="240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Shape of p-orbitals in 3D">
            <a:extLst>
              <a:ext uri="{FF2B5EF4-FFF2-40B4-BE49-F238E27FC236}">
                <a16:creationId xmlns:a16="http://schemas.microsoft.com/office/drawing/2014/main" id="{E1C08547-F30E-E47B-F60D-F7DF9ACD7D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9" t="-2752" r="31761" b="19114"/>
          <a:stretch/>
        </p:blipFill>
        <p:spPr bwMode="auto">
          <a:xfrm>
            <a:off x="2559063" y="4555929"/>
            <a:ext cx="1229938" cy="126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F1CE09C-E83E-2882-5D11-CBC7DD9EC706}"/>
              </a:ext>
            </a:extLst>
          </p:cNvPr>
          <p:cNvGrpSpPr/>
          <p:nvPr/>
        </p:nvGrpSpPr>
        <p:grpSpPr>
          <a:xfrm>
            <a:off x="8040279" y="5746923"/>
            <a:ext cx="1502875" cy="1065422"/>
            <a:chOff x="8010192" y="3765944"/>
            <a:chExt cx="2734284" cy="1938396"/>
          </a:xfrm>
        </p:grpSpPr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48D26686-13D0-A005-80EC-F8F3393AF3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6911" y="4158315"/>
              <a:ext cx="1830961" cy="1288663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E9C0247D-CC08-E082-5520-A8E81B92DB4B}"/>
                </a:ext>
              </a:extLst>
            </p:cNvPr>
            <p:cNvSpPr/>
            <p:nvPr/>
          </p:nvSpPr>
          <p:spPr>
            <a:xfrm rot="5400000">
              <a:off x="9847690" y="4344828"/>
              <a:ext cx="380176" cy="910007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5675F36D-389B-F885-8D1A-5EA9909FE35C}"/>
                </a:ext>
              </a:extLst>
            </p:cNvPr>
            <p:cNvCxnSpPr>
              <a:cxnSpLocks/>
            </p:cNvCxnSpPr>
            <p:nvPr/>
          </p:nvCxnSpPr>
          <p:spPr>
            <a:xfrm>
              <a:off x="9571673" y="4086883"/>
              <a:ext cx="0" cy="1494163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400000"/>
              <a:head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10703E02-5768-BFB9-FBBF-6F7FD4F0974C}"/>
                </a:ext>
              </a:extLst>
            </p:cNvPr>
            <p:cNvSpPr/>
            <p:nvPr/>
          </p:nvSpPr>
          <p:spPr>
            <a:xfrm>
              <a:off x="9087912" y="3765944"/>
              <a:ext cx="1189418" cy="7279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z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7E04AEFB-A6BE-1723-6774-7FDCC2922299}"/>
                </a:ext>
              </a:extLst>
            </p:cNvPr>
            <p:cNvSpPr/>
            <p:nvPr/>
          </p:nvSpPr>
          <p:spPr>
            <a:xfrm>
              <a:off x="8168483" y="4976392"/>
              <a:ext cx="1189418" cy="7279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x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071E9E77-E885-22E9-2266-61F1170ECA9B}"/>
                </a:ext>
              </a:extLst>
            </p:cNvPr>
            <p:cNvCxnSpPr>
              <a:cxnSpLocks/>
            </p:cNvCxnSpPr>
            <p:nvPr/>
          </p:nvCxnSpPr>
          <p:spPr>
            <a:xfrm>
              <a:off x="8325218" y="4788359"/>
              <a:ext cx="2419258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  <a:head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BFBD2B1-8CF5-8EB1-4300-C3407A66F7D2}"/>
                </a:ext>
              </a:extLst>
            </p:cNvPr>
            <p:cNvSpPr/>
            <p:nvPr/>
          </p:nvSpPr>
          <p:spPr>
            <a:xfrm>
              <a:off x="8010192" y="4287269"/>
              <a:ext cx="1189418" cy="7279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y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23395BE9-E213-C6AE-7D4A-9563D9E5E6CF}"/>
                </a:ext>
              </a:extLst>
            </p:cNvPr>
            <p:cNvSpPr/>
            <p:nvPr/>
          </p:nvSpPr>
          <p:spPr>
            <a:xfrm rot="3430353">
              <a:off x="9669447" y="4056784"/>
              <a:ext cx="424232" cy="910007"/>
            </a:xfrm>
            <a:prstGeom prst="ellipse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0CB3251F-A92F-99FD-FEEB-A7D7AAEF1991}"/>
                </a:ext>
              </a:extLst>
            </p:cNvPr>
            <p:cNvSpPr/>
            <p:nvPr/>
          </p:nvSpPr>
          <p:spPr>
            <a:xfrm rot="5400000">
              <a:off x="8889755" y="4241789"/>
              <a:ext cx="380176" cy="910007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BC35802E-7E07-3AB5-A0F1-E901CE6C1EEF}"/>
                </a:ext>
              </a:extLst>
            </p:cNvPr>
            <p:cNvSpPr/>
            <p:nvPr/>
          </p:nvSpPr>
          <p:spPr>
            <a:xfrm rot="3430353">
              <a:off x="9007754" y="4542412"/>
              <a:ext cx="462298" cy="910007"/>
            </a:xfrm>
            <a:prstGeom prst="ellipse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id="{D03065EB-397B-69AB-D603-575B43A2B374}"/>
              </a:ext>
            </a:extLst>
          </p:cNvPr>
          <p:cNvSpPr/>
          <p:nvPr/>
        </p:nvSpPr>
        <p:spPr>
          <a:xfrm>
            <a:off x="858546" y="2185734"/>
            <a:ext cx="4553097" cy="734477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2p electron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(think p orbitals)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32E6C713-960F-7708-C236-71220268037B}"/>
              </a:ext>
            </a:extLst>
          </p:cNvPr>
          <p:cNvSpPr txBox="1"/>
          <p:nvPr/>
        </p:nvSpPr>
        <p:spPr>
          <a:xfrm>
            <a:off x="6433061" y="2147283"/>
            <a:ext cx="37125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L" sz="2000" b="1">
                <a:solidFill>
                  <a:srgbClr val="5AA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electron</a:t>
            </a:r>
            <a:endParaRPr lang="en-US" sz="2000" b="1" dirty="0">
              <a:solidFill>
                <a:srgbClr val="5AAB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5AA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(think d orbitals)</a:t>
            </a:r>
            <a:endParaRPr lang="en-NL" sz="2000" b="1" dirty="0">
              <a:solidFill>
                <a:srgbClr val="5AAB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4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1EAEC-117B-AAD3-15A6-3EFE993FC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0951C-A365-1304-F61E-500C6BAFF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X-ray Linear Dichroism in D</a:t>
            </a:r>
            <a:r>
              <a:rPr lang="en-GB" baseline="-25000" dirty="0"/>
              <a:t>4h</a:t>
            </a:r>
            <a:r>
              <a:rPr lang="en-GB" dirty="0"/>
              <a:t> Cu</a:t>
            </a:r>
            <a:r>
              <a:rPr lang="en-GB" baseline="30000" dirty="0"/>
              <a:t>2+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14B2BCD-61B0-C221-E317-8711E7BB999C}"/>
              </a:ext>
            </a:extLst>
          </p:cNvPr>
          <p:cNvGrpSpPr/>
          <p:nvPr/>
        </p:nvGrpSpPr>
        <p:grpSpPr>
          <a:xfrm>
            <a:off x="2046427" y="904597"/>
            <a:ext cx="8368553" cy="1493329"/>
            <a:chOff x="3505200" y="1751951"/>
            <a:chExt cx="8368553" cy="149332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B56D624-C564-52F2-1E7B-BF27D8821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080" y="2029578"/>
              <a:ext cx="456789" cy="605088"/>
            </a:xfrm>
            <a:prstGeom prst="ellipse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EDA6681-429B-6F30-C0C9-0128C9990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7401" y="2054028"/>
              <a:ext cx="374091" cy="605203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31273B7-78DE-1D2F-1F94-C90F2FB3E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4767" y="2054043"/>
              <a:ext cx="595369" cy="605330"/>
            </a:xfrm>
            <a:prstGeom prst="ellipse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pic>
          <p:nvPicPr>
            <p:cNvPr id="9" name="Picture 7" descr="latex-image-1.pdf">
              <a:extLst>
                <a:ext uri="{FF2B5EF4-FFF2-40B4-BE49-F238E27FC236}">
                  <a16:creationId xmlns:a16="http://schemas.microsoft.com/office/drawing/2014/main" id="{90DEECC9-2787-FA2E-7184-63DB0A6F3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751951"/>
              <a:ext cx="8368553" cy="1493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50402D8-0732-A0F4-6625-D840F95D596B}"/>
              </a:ext>
            </a:extLst>
          </p:cNvPr>
          <p:cNvSpPr/>
          <p:nvPr/>
        </p:nvSpPr>
        <p:spPr>
          <a:xfrm>
            <a:off x="858546" y="2185734"/>
            <a:ext cx="4553097" cy="734477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2p electron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(think p orbitals)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17E70A-9078-3528-E50B-5D2751CA33C8}"/>
              </a:ext>
            </a:extLst>
          </p:cNvPr>
          <p:cNvSpPr txBox="1"/>
          <p:nvPr/>
        </p:nvSpPr>
        <p:spPr>
          <a:xfrm>
            <a:off x="6433061" y="2147283"/>
            <a:ext cx="37125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L" sz="2000" b="1">
                <a:solidFill>
                  <a:srgbClr val="5AA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electron</a:t>
            </a:r>
            <a:endParaRPr lang="en-US" sz="2000" b="1" dirty="0">
              <a:solidFill>
                <a:srgbClr val="5AAB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5AA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(think d orbitals)</a:t>
            </a:r>
            <a:endParaRPr lang="en-NL" sz="2000" b="1" dirty="0">
              <a:solidFill>
                <a:srgbClr val="5AAB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D501D7-7F84-3A43-9A77-B16BD0A655BF}"/>
              </a:ext>
            </a:extLst>
          </p:cNvPr>
          <p:cNvCxnSpPr/>
          <p:nvPr/>
        </p:nvCxnSpPr>
        <p:spPr bwMode="auto">
          <a:xfrm flipH="1">
            <a:off x="5763677" y="1871365"/>
            <a:ext cx="1" cy="497290"/>
          </a:xfrm>
          <a:prstGeom prst="straightConnector1">
            <a:avLst/>
          </a:prstGeom>
          <a:solidFill>
            <a:schemeClr val="accent1"/>
          </a:solidFill>
          <a:ln w="44450" cap="sq" cmpd="sng" algn="ctr">
            <a:solidFill>
              <a:srgbClr val="C2E97A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46E884B-DB1A-9132-F303-396A01EFF5B7}"/>
              </a:ext>
            </a:extLst>
          </p:cNvPr>
          <p:cNvSpPr/>
          <p:nvPr/>
        </p:nvSpPr>
        <p:spPr>
          <a:xfrm>
            <a:off x="8040226" y="2968007"/>
            <a:ext cx="10190773" cy="869047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24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4495973-D653-A3FB-280B-D6736DFF97E3}"/>
              </a:ext>
            </a:extLst>
          </p:cNvPr>
          <p:cNvSpPr/>
          <p:nvPr/>
        </p:nvSpPr>
        <p:spPr>
          <a:xfrm>
            <a:off x="2677570" y="1931020"/>
            <a:ext cx="6112580" cy="1362575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3E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Dipole</a:t>
            </a:r>
          </a:p>
          <a:p>
            <a:pPr algn="ctr"/>
            <a:r>
              <a:rPr lang="en-US" sz="2000" b="1" dirty="0">
                <a:solidFill>
                  <a:srgbClr val="C3E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(think p orbitals)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D90BCA6-FBE8-D35F-6622-FA5B3714D73C}"/>
              </a:ext>
            </a:extLst>
          </p:cNvPr>
          <p:cNvCxnSpPr/>
          <p:nvPr/>
        </p:nvCxnSpPr>
        <p:spPr bwMode="auto">
          <a:xfrm>
            <a:off x="6274752" y="1808434"/>
            <a:ext cx="979913" cy="490559"/>
          </a:xfrm>
          <a:prstGeom prst="straightConnector1">
            <a:avLst/>
          </a:prstGeom>
          <a:solidFill>
            <a:schemeClr val="accent1"/>
          </a:solidFill>
          <a:ln w="44450" cap="sq" cmpd="sng" algn="ctr">
            <a:solidFill>
              <a:srgbClr val="71A2E8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0967C0-ACE3-FD4A-FC92-4FC49A4715D3}"/>
              </a:ext>
            </a:extLst>
          </p:cNvPr>
          <p:cNvCxnSpPr/>
          <p:nvPr/>
        </p:nvCxnSpPr>
        <p:spPr bwMode="auto">
          <a:xfrm flipH="1">
            <a:off x="3919591" y="1871365"/>
            <a:ext cx="1236091" cy="534034"/>
          </a:xfrm>
          <a:prstGeom prst="straightConnector1">
            <a:avLst/>
          </a:prstGeom>
          <a:solidFill>
            <a:schemeClr val="accent1"/>
          </a:solidFill>
          <a:ln w="4445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0F55E6C-9E05-794A-10A6-B53E5DFEF25F}"/>
                  </a:ext>
                </a:extLst>
              </p:cNvPr>
              <p:cNvSpPr txBox="1"/>
              <p:nvPr/>
            </p:nvSpPr>
            <p:spPr>
              <a:xfrm>
                <a:off x="-44927" y="1116724"/>
                <a:ext cx="167962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𝝐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0F55E6C-9E05-794A-10A6-B53E5DFEF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927" y="1116724"/>
                <a:ext cx="1679621" cy="584775"/>
              </a:xfrm>
              <a:prstGeom prst="rect">
                <a:avLst/>
              </a:prstGeom>
              <a:blipFill>
                <a:blip r:embed="rId3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F2DB0B05-A108-2D8D-2351-F59D5060E3E8}"/>
              </a:ext>
            </a:extLst>
          </p:cNvPr>
          <p:cNvSpPr/>
          <p:nvPr/>
        </p:nvSpPr>
        <p:spPr>
          <a:xfrm>
            <a:off x="58423" y="1107516"/>
            <a:ext cx="1361780" cy="611258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EEC91B2-9352-6A4A-CD55-07D803AFD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25E076F-8E59-6041-9C26-97231F9C7439}" type="slidenum">
              <a:rPr lang="en-FR" smtClean="0"/>
              <a:t>19</a:t>
            </a:fld>
            <a:endParaRPr lang="en-FR"/>
          </a:p>
        </p:txBody>
      </p:sp>
      <p:pic>
        <p:nvPicPr>
          <p:cNvPr id="28" name="Picture 2" descr="Shape of p-orbitals in 3D">
            <a:extLst>
              <a:ext uri="{FF2B5EF4-FFF2-40B4-BE49-F238E27FC236}">
                <a16:creationId xmlns:a16="http://schemas.microsoft.com/office/drawing/2014/main" id="{9C513B1B-48AF-1114-0500-B79DBE0695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9" t="-2752" r="31761" b="19114"/>
          <a:stretch/>
        </p:blipFill>
        <p:spPr bwMode="auto">
          <a:xfrm>
            <a:off x="8156083" y="4213720"/>
            <a:ext cx="1573097" cy="16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Shape of p-orbitals in 3D">
            <a:extLst>
              <a:ext uri="{FF2B5EF4-FFF2-40B4-BE49-F238E27FC236}">
                <a16:creationId xmlns:a16="http://schemas.microsoft.com/office/drawing/2014/main" id="{79658342-050B-E581-415B-6291CC0038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6" t="-2752" r="-3794" b="19114"/>
          <a:stretch/>
        </p:blipFill>
        <p:spPr bwMode="auto">
          <a:xfrm>
            <a:off x="7349290" y="5221252"/>
            <a:ext cx="1714701" cy="16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Shape of p-orbitals in 3D">
            <a:extLst>
              <a:ext uri="{FF2B5EF4-FFF2-40B4-BE49-F238E27FC236}">
                <a16:creationId xmlns:a16="http://schemas.microsoft.com/office/drawing/2014/main" id="{D2456C9B-E38C-BEFD-6424-C45D8902C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9" t="-2752" r="31761" b="19114"/>
          <a:stretch/>
        </p:blipFill>
        <p:spPr bwMode="auto">
          <a:xfrm>
            <a:off x="8156083" y="4213720"/>
            <a:ext cx="1573097" cy="16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Shape of p-orbitals in 3D">
            <a:extLst>
              <a:ext uri="{FF2B5EF4-FFF2-40B4-BE49-F238E27FC236}">
                <a16:creationId xmlns:a16="http://schemas.microsoft.com/office/drawing/2014/main" id="{B7664184-127B-486E-F642-36E9CBF69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6" t="-2752" r="-3794" b="19114"/>
          <a:stretch/>
        </p:blipFill>
        <p:spPr bwMode="auto">
          <a:xfrm>
            <a:off x="7349290" y="5221252"/>
            <a:ext cx="1714701" cy="16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9" name="Table 3">
            <a:extLst>
              <a:ext uri="{FF2B5EF4-FFF2-40B4-BE49-F238E27FC236}">
                <a16:creationId xmlns:a16="http://schemas.microsoft.com/office/drawing/2014/main" id="{64A35123-5588-7199-D814-6876C7D04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24000"/>
              </p:ext>
            </p:extLst>
          </p:nvPr>
        </p:nvGraphicFramePr>
        <p:xfrm>
          <a:off x="1347004" y="3055661"/>
          <a:ext cx="8940537" cy="3733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0179">
                  <a:extLst>
                    <a:ext uri="{9D8B030D-6E8A-4147-A177-3AD203B41FA5}">
                      <a16:colId xmlns:a16="http://schemas.microsoft.com/office/drawing/2014/main" val="3140766523"/>
                    </a:ext>
                  </a:extLst>
                </a:gridCol>
                <a:gridCol w="2980179">
                  <a:extLst>
                    <a:ext uri="{9D8B030D-6E8A-4147-A177-3AD203B41FA5}">
                      <a16:colId xmlns:a16="http://schemas.microsoft.com/office/drawing/2014/main" val="3539024724"/>
                    </a:ext>
                  </a:extLst>
                </a:gridCol>
                <a:gridCol w="2980179">
                  <a:extLst>
                    <a:ext uri="{9D8B030D-6E8A-4147-A177-3AD203B41FA5}">
                      <a16:colId xmlns:a16="http://schemas.microsoft.com/office/drawing/2014/main" val="34020191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NL" sz="3200"/>
                        <a:t>&lt;f|</a:t>
                      </a:r>
                      <a:endParaRPr lang="en-NL" sz="3200" dirty="0"/>
                    </a:p>
                  </a:txBody>
                  <a:tcPr>
                    <a:solidFill>
                      <a:srgbClr val="FA8F8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NL" sz="3200" dirty="0"/>
                        <a:t>T</a:t>
                      </a:r>
                    </a:p>
                  </a:txBody>
                  <a:tcPr>
                    <a:solidFill>
                      <a:srgbClr val="C0E6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L" sz="3200"/>
                        <a:t>|i&gt;</a:t>
                      </a:r>
                      <a:endParaRPr lang="en-NL" sz="3200" dirty="0"/>
                    </a:p>
                  </a:txBody>
                  <a:tcPr>
                    <a:solidFill>
                      <a:srgbClr val="81A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27418"/>
                  </a:ext>
                </a:extLst>
              </a:tr>
              <a:tr h="1051487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FA8F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C0E6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81A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25437"/>
                  </a:ext>
                </a:extLst>
              </a:tr>
              <a:tr h="1051487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FA8F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C0E6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81A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961328"/>
                  </a:ext>
                </a:extLst>
              </a:tr>
              <a:tr h="1051487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FA8F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C0E6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>
                    <a:solidFill>
                      <a:srgbClr val="81A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79485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023C7B1-2010-B93B-1529-43755844B355}"/>
                  </a:ext>
                </a:extLst>
              </p:cNvPr>
              <p:cNvSpPr txBox="1"/>
              <p:nvPr/>
            </p:nvSpPr>
            <p:spPr>
              <a:xfrm>
                <a:off x="4961270" y="3571639"/>
                <a:ext cx="178535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𝝐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NL" sz="40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023C7B1-2010-B93B-1529-43755844B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270" y="3571639"/>
                <a:ext cx="1785354" cy="707886"/>
              </a:xfrm>
              <a:prstGeom prst="rect">
                <a:avLst/>
              </a:prstGeom>
              <a:blipFill>
                <a:blip r:embed="rId5"/>
                <a:stretch>
                  <a:fillRect b="-1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2" descr="Shape of p-orbitals in 3D">
            <a:extLst>
              <a:ext uri="{FF2B5EF4-FFF2-40B4-BE49-F238E27FC236}">
                <a16:creationId xmlns:a16="http://schemas.microsoft.com/office/drawing/2014/main" id="{4F5D1C66-A699-C74F-CDF3-96D61DD9E5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6" t="-2752" r="-3794" b="19114"/>
          <a:stretch/>
        </p:blipFill>
        <p:spPr bwMode="auto">
          <a:xfrm>
            <a:off x="7801383" y="5144288"/>
            <a:ext cx="1714701" cy="16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79C13D4B-9267-1C66-22E9-8CE0CFFD035D}"/>
              </a:ext>
            </a:extLst>
          </p:cNvPr>
          <p:cNvGrpSpPr/>
          <p:nvPr/>
        </p:nvGrpSpPr>
        <p:grpSpPr>
          <a:xfrm>
            <a:off x="10309937" y="5723212"/>
            <a:ext cx="1502875" cy="1065422"/>
            <a:chOff x="8010192" y="3765944"/>
            <a:chExt cx="2734284" cy="1938396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493DC1C-028E-4736-98FA-E8A1BC5B8D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6911" y="4158315"/>
              <a:ext cx="1830961" cy="1288663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85EC140-32E0-FFDD-C392-3CFE01084686}"/>
                </a:ext>
              </a:extLst>
            </p:cNvPr>
            <p:cNvSpPr/>
            <p:nvPr/>
          </p:nvSpPr>
          <p:spPr>
            <a:xfrm rot="5400000">
              <a:off x="9847690" y="4344828"/>
              <a:ext cx="380176" cy="910007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79EB49E-E53C-CB93-EF86-A5C75D04F1EE}"/>
                </a:ext>
              </a:extLst>
            </p:cNvPr>
            <p:cNvCxnSpPr>
              <a:cxnSpLocks/>
            </p:cNvCxnSpPr>
            <p:nvPr/>
          </p:nvCxnSpPr>
          <p:spPr>
            <a:xfrm>
              <a:off x="9571673" y="4086883"/>
              <a:ext cx="0" cy="1494163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400000"/>
              <a:head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5DA357F-C135-4124-20D0-40CE0E6009B7}"/>
                </a:ext>
              </a:extLst>
            </p:cNvPr>
            <p:cNvSpPr/>
            <p:nvPr/>
          </p:nvSpPr>
          <p:spPr>
            <a:xfrm>
              <a:off x="9087912" y="3765944"/>
              <a:ext cx="1189418" cy="7279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z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A79B07F-63D7-66AE-E9B8-1E6D8D48050A}"/>
                </a:ext>
              </a:extLst>
            </p:cNvPr>
            <p:cNvSpPr/>
            <p:nvPr/>
          </p:nvSpPr>
          <p:spPr>
            <a:xfrm>
              <a:off x="8168483" y="4976392"/>
              <a:ext cx="1189418" cy="7279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x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EA1DFB9-EB4C-F497-6F06-4B22FC6701BF}"/>
                </a:ext>
              </a:extLst>
            </p:cNvPr>
            <p:cNvCxnSpPr>
              <a:cxnSpLocks/>
            </p:cNvCxnSpPr>
            <p:nvPr/>
          </p:nvCxnSpPr>
          <p:spPr>
            <a:xfrm>
              <a:off x="8325218" y="4788359"/>
              <a:ext cx="2419258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  <a:head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9BE97F3-5AD1-6C7A-F63F-2BB229A6D2E9}"/>
                </a:ext>
              </a:extLst>
            </p:cNvPr>
            <p:cNvSpPr/>
            <p:nvPr/>
          </p:nvSpPr>
          <p:spPr>
            <a:xfrm>
              <a:off x="8010192" y="4287269"/>
              <a:ext cx="1189418" cy="7279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00480">
                <a:defRPr sz="3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b="0" i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y</a:t>
              </a:r>
              <a:endParaRPr lang="en-US" sz="20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8505E8C-7963-981B-A8AA-F0AD04AF0E12}"/>
                </a:ext>
              </a:extLst>
            </p:cNvPr>
            <p:cNvSpPr/>
            <p:nvPr/>
          </p:nvSpPr>
          <p:spPr>
            <a:xfrm rot="3430353">
              <a:off x="9669447" y="4056784"/>
              <a:ext cx="424232" cy="910007"/>
            </a:xfrm>
            <a:prstGeom prst="ellipse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157D333-AE08-7407-AED0-4C9FF8CEE3BB}"/>
                </a:ext>
              </a:extLst>
            </p:cNvPr>
            <p:cNvSpPr/>
            <p:nvPr/>
          </p:nvSpPr>
          <p:spPr>
            <a:xfrm rot="5400000">
              <a:off x="8889755" y="4241789"/>
              <a:ext cx="380176" cy="910007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DADF06E-C287-4E50-F982-E6871444D3F9}"/>
                </a:ext>
              </a:extLst>
            </p:cNvPr>
            <p:cNvSpPr/>
            <p:nvPr/>
          </p:nvSpPr>
          <p:spPr>
            <a:xfrm rot="3430353">
              <a:off x="9007754" y="4542412"/>
              <a:ext cx="462298" cy="910007"/>
            </a:xfrm>
            <a:prstGeom prst="ellipse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71" name="Picture 2" descr="Shape of p-orbitals in 3D">
            <a:extLst>
              <a:ext uri="{FF2B5EF4-FFF2-40B4-BE49-F238E27FC236}">
                <a16:creationId xmlns:a16="http://schemas.microsoft.com/office/drawing/2014/main" id="{38939931-466F-DD30-2A51-DDB6228DF7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9" t="-2752" r="31761" b="19114"/>
          <a:stretch/>
        </p:blipFill>
        <p:spPr bwMode="auto">
          <a:xfrm>
            <a:off x="226114" y="4593318"/>
            <a:ext cx="1229938" cy="126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Shape of p-orbitals in 3D">
            <a:extLst>
              <a:ext uri="{FF2B5EF4-FFF2-40B4-BE49-F238E27FC236}">
                <a16:creationId xmlns:a16="http://schemas.microsoft.com/office/drawing/2014/main" id="{708E9D2E-4DEE-0FE8-E3AA-CE8942D2B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6" t="-2752" r="-3794" b="19114"/>
          <a:stretch/>
        </p:blipFill>
        <p:spPr bwMode="auto">
          <a:xfrm>
            <a:off x="186717" y="5597335"/>
            <a:ext cx="1343658" cy="126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 descr="Shape of p-orbitals in 3D">
            <a:extLst>
              <a:ext uri="{FF2B5EF4-FFF2-40B4-BE49-F238E27FC236}">
                <a16:creationId xmlns:a16="http://schemas.microsoft.com/office/drawing/2014/main" id="{59225908-5BED-91CA-FA7E-71243A185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00" b="16363"/>
          <a:stretch/>
        </p:blipFill>
        <p:spPr bwMode="auto">
          <a:xfrm>
            <a:off x="238730" y="3497821"/>
            <a:ext cx="1148064" cy="122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3" descr="Shape of p-orbitals in 3D">
            <a:extLst>
              <a:ext uri="{FF2B5EF4-FFF2-40B4-BE49-F238E27FC236}">
                <a16:creationId xmlns:a16="http://schemas.microsoft.com/office/drawing/2014/main" id="{C2CF6B27-21A4-1E98-45BB-321D516F7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6" t="-2752" r="-3794" b="19114"/>
          <a:stretch/>
        </p:blipFill>
        <p:spPr bwMode="auto">
          <a:xfrm>
            <a:off x="4661526" y="4137606"/>
            <a:ext cx="2650906" cy="250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Shape of p-orbitals in 3D">
            <a:extLst>
              <a:ext uri="{FF2B5EF4-FFF2-40B4-BE49-F238E27FC236}">
                <a16:creationId xmlns:a16="http://schemas.microsoft.com/office/drawing/2014/main" id="{E90100C8-ADBD-5AA6-5689-7A89735AD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6" t="-2752" r="-3794" b="19114"/>
          <a:stretch/>
        </p:blipFill>
        <p:spPr bwMode="auto">
          <a:xfrm>
            <a:off x="2055004" y="5638388"/>
            <a:ext cx="1343658" cy="126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03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82375-2587-AA57-2569-B5801C971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74" y="172993"/>
            <a:ext cx="10077535" cy="673503"/>
          </a:xfrm>
        </p:spPr>
        <p:txBody>
          <a:bodyPr>
            <a:normAutofit fontScale="90000"/>
          </a:bodyPr>
          <a:lstStyle/>
          <a:p>
            <a:r>
              <a:rPr lang="en-FR" dirty="0">
                <a:latin typeface="Arial" panose="020B0604020202020204" pitchFamily="34" charset="0"/>
                <a:cs typeface="Arial" panose="020B0604020202020204" pitchFamily="34" charset="0"/>
              </a:rPr>
              <a:t>Dichroism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6DEB2-9D2A-24EF-1A27-CEBA64969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76F-8E59-6041-9C26-97231F9C7439}" type="slidenum">
              <a:rPr lang="en-FR" smtClean="0"/>
              <a:t>2</a:t>
            </a:fld>
            <a:endParaRPr lang="en-FR"/>
          </a:p>
        </p:txBody>
      </p:sp>
      <p:pic>
        <p:nvPicPr>
          <p:cNvPr id="8" name="Picture 2" descr="What Are Polarized Lenses For? - American Academy of Ophthalmology">
            <a:extLst>
              <a:ext uri="{FF2B5EF4-FFF2-40B4-BE49-F238E27FC236}">
                <a16:creationId xmlns:a16="http://schemas.microsoft.com/office/drawing/2014/main" id="{6FF4D537-409D-012D-1F3D-A6CC3684B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/>
          <a:stretch/>
        </p:blipFill>
        <p:spPr bwMode="auto">
          <a:xfrm>
            <a:off x="310934" y="1905000"/>
            <a:ext cx="6744794" cy="432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E938EF-278D-F4FB-A315-68836B4FBF7E}"/>
              </a:ext>
            </a:extLst>
          </p:cNvPr>
          <p:cNvSpPr txBox="1"/>
          <p:nvPr/>
        </p:nvSpPr>
        <p:spPr>
          <a:xfrm>
            <a:off x="7079791" y="2859822"/>
            <a:ext cx="4978533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2A4C6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Dichroism</a:t>
            </a:r>
            <a:r>
              <a:rPr lang="en-GB" sz="2800" dirty="0">
                <a:solidFill>
                  <a:srgbClr val="2A4C6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GB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Difference of the propagation of light measured with </a:t>
            </a:r>
          </a:p>
          <a:p>
            <a:pPr algn="ctr"/>
            <a:r>
              <a:rPr lang="en-GB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two orthogonal polarization </a:t>
            </a:r>
          </a:p>
          <a:p>
            <a:pPr algn="ctr"/>
            <a:r>
              <a:rPr lang="en-GB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states of the incoming light</a:t>
            </a:r>
            <a:endParaRPr lang="en-GB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1C78EA-0FD6-3D08-A9FB-A863A8C90780}"/>
              </a:ext>
            </a:extLst>
          </p:cNvPr>
          <p:cNvSpPr txBox="1"/>
          <p:nvPr/>
        </p:nvSpPr>
        <p:spPr>
          <a:xfrm>
            <a:off x="334997" y="2028825"/>
            <a:ext cx="3328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Avoid glare (LH light)</a:t>
            </a:r>
            <a:endParaRPr lang="en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10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E407E-BBC2-2A47-2F2E-9182AC356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X-ray Linear Dichroism in D</a:t>
            </a:r>
            <a:r>
              <a:rPr lang="en-GB" baseline="-25000" dirty="0"/>
              <a:t>4h</a:t>
            </a:r>
            <a:r>
              <a:rPr lang="en-GB" dirty="0"/>
              <a:t> symmetry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80101-8F17-B37C-F638-284C1CC9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76F-8E59-6041-9C26-97231F9C7439}" type="slidenum">
              <a:rPr lang="en-FR" smtClean="0"/>
              <a:t>20</a:t>
            </a:fld>
            <a:endParaRPr lang="en-FR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38050E1-1084-AC6C-01EF-953563C8AC4E}"/>
              </a:ext>
            </a:extLst>
          </p:cNvPr>
          <p:cNvSpPr/>
          <p:nvPr/>
        </p:nvSpPr>
        <p:spPr>
          <a:xfrm>
            <a:off x="148174" y="979780"/>
            <a:ext cx="5753651" cy="567915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Quanty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Calculation of L2,3 XAS of D</a:t>
            </a:r>
            <a:r>
              <a:rPr lang="en-US" sz="20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4h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</a:t>
            </a:r>
            <a:r>
              <a:rPr lang="en-US" sz="20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CC78D65-6BF8-DB84-9EAF-9DC2702A5C67}"/>
              </a:ext>
            </a:extLst>
          </p:cNvPr>
          <p:cNvSpPr/>
          <p:nvPr/>
        </p:nvSpPr>
        <p:spPr>
          <a:xfrm>
            <a:off x="6482917" y="980685"/>
            <a:ext cx="5560909" cy="567915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results of L2,3 XAS of D</a:t>
            </a:r>
            <a:r>
              <a:rPr lang="en-US" sz="20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4h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</a:t>
            </a:r>
            <a:r>
              <a:rPr lang="en-US" sz="20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D5C5AF1-24D3-EE44-B80E-9D0F4ED15B3F}"/>
              </a:ext>
            </a:extLst>
          </p:cNvPr>
          <p:cNvSpPr/>
          <p:nvPr/>
        </p:nvSpPr>
        <p:spPr>
          <a:xfrm>
            <a:off x="342347" y="4736527"/>
            <a:ext cx="6140570" cy="792040"/>
          </a:xfrm>
          <a:prstGeom prst="roundRect">
            <a:avLst/>
          </a:prstGeom>
          <a:solidFill>
            <a:srgbClr val="FFF4EA"/>
          </a:solidFill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Dipole transition in lower symmetries give rise to X-ray Linear Dichroism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2A3E4B-5752-77C4-FBE2-B6B909AC3F6B}"/>
              </a:ext>
            </a:extLst>
          </p:cNvPr>
          <p:cNvSpPr txBox="1"/>
          <p:nvPr/>
        </p:nvSpPr>
        <p:spPr>
          <a:xfrm>
            <a:off x="394949" y="5751811"/>
            <a:ext cx="68832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NL" sz="2800" dirty="0">
                <a:latin typeface="Arial" panose="020B0604020202020204" pitchFamily="34" charset="0"/>
                <a:cs typeface="Arial" panose="020B0604020202020204" pitchFamily="34" charset="0"/>
              </a:rPr>
              <a:t>XAS is proportional to the #holes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XLD tells us which holes are these</a:t>
            </a:r>
            <a:endParaRPr lang="en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9CBB01F-99E9-DE61-2DA1-E0DAC0FEA06C}"/>
              </a:ext>
            </a:extLst>
          </p:cNvPr>
          <p:cNvSpPr/>
          <p:nvPr/>
        </p:nvSpPr>
        <p:spPr>
          <a:xfrm>
            <a:off x="271203" y="5681667"/>
            <a:ext cx="6438535" cy="1039808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5954587-B458-627A-C7C3-0BAB5A457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677" y="1700795"/>
            <a:ext cx="3666350" cy="28195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5CFB92A-6C26-CEBD-227B-40D2CB782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974" y="1475719"/>
            <a:ext cx="3280532" cy="52457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FE5E5F2-6620-89B5-935B-6B395C4FAC88}"/>
              </a:ext>
            </a:extLst>
          </p:cNvPr>
          <p:cNvSpPr txBox="1"/>
          <p:nvPr/>
        </p:nvSpPr>
        <p:spPr>
          <a:xfrm>
            <a:off x="7815364" y="6581001"/>
            <a:ext cx="32555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Schofield</a:t>
            </a:r>
            <a:r>
              <a:rPr lang="en-NL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L" sz="1200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en-NL" sz="12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NL" sz="12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GB" sz="12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Miner. B </a:t>
            </a:r>
            <a:r>
              <a:rPr lang="en-GB" sz="12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en-GB" sz="12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65, 1998 </a:t>
            </a:r>
          </a:p>
        </p:txBody>
      </p:sp>
    </p:spTree>
    <p:extLst>
      <p:ext uri="{BB962C8B-B14F-4D97-AF65-F5344CB8AC3E}">
        <p14:creationId xmlns:p14="http://schemas.microsoft.com/office/powerpoint/2010/main" val="182183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1" grpId="0"/>
      <p:bldP spid="12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0E066-2E31-7968-51FE-D72293A0A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034E7E-0E39-218C-0BE8-82550FEDFE26}"/>
              </a:ext>
            </a:extLst>
          </p:cNvPr>
          <p:cNvSpPr/>
          <p:nvPr/>
        </p:nvSpPr>
        <p:spPr>
          <a:xfrm>
            <a:off x="0" y="-18480"/>
            <a:ext cx="12192000" cy="6876480"/>
          </a:xfrm>
          <a:prstGeom prst="rect">
            <a:avLst/>
          </a:prstGeom>
          <a:solidFill>
            <a:srgbClr val="826954">
              <a:alpha val="2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 sz="1200" b="1" i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5DA2C9-8240-2A31-F685-1144290A6CDB}"/>
              </a:ext>
            </a:extLst>
          </p:cNvPr>
          <p:cNvSpPr txBox="1"/>
          <p:nvPr/>
        </p:nvSpPr>
        <p:spPr>
          <a:xfrm>
            <a:off x="628650" y="2432560"/>
            <a:ext cx="104046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Arial" panose="020B0604020202020204" pitchFamily="34" charset="0"/>
                <a:cs typeface="Arial" panose="020B0604020202020204" pitchFamily="34" charset="0"/>
              </a:rPr>
              <a:t>X-ray Magnetic Circular Dichroism (XMCD)</a:t>
            </a:r>
          </a:p>
        </p:txBody>
      </p:sp>
    </p:spTree>
    <p:extLst>
      <p:ext uri="{BB962C8B-B14F-4D97-AF65-F5344CB8AC3E}">
        <p14:creationId xmlns:p14="http://schemas.microsoft.com/office/powerpoint/2010/main" val="126765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037E7-62DD-630E-B399-10298E369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X-ray Magnetic Circular Dichroism (XMCD)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963D3CD-E413-A0FF-8578-566CC9187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91240" y="1498455"/>
            <a:ext cx="6423585" cy="2068739"/>
          </a:xfrm>
          <a:solidFill>
            <a:srgbClr val="FF0000"/>
          </a:solidFill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ECE84-A943-4F1D-30A4-D5283A285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76F-8E59-6041-9C26-97231F9C7439}" type="slidenum">
              <a:rPr lang="en-FR" smtClean="0"/>
              <a:t>22</a:t>
            </a:fld>
            <a:endParaRPr lang="en-FR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A8D5F6A-F98A-C8A1-2F6A-31AAEC1B9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36" y="1038537"/>
            <a:ext cx="2873498" cy="5562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B395EF-A994-71F8-F80B-9FA380E183A6}"/>
              </a:ext>
            </a:extLst>
          </p:cNvPr>
          <p:cNvSpPr txBox="1"/>
          <p:nvPr/>
        </p:nvSpPr>
        <p:spPr>
          <a:xfrm>
            <a:off x="279336" y="6563984"/>
            <a:ext cx="28734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1200" dirty="0">
                <a:latin typeface="+mj-lt"/>
              </a:rPr>
              <a:t>Thole et. al., </a:t>
            </a:r>
            <a:r>
              <a:rPr lang="en-GB" sz="1200" dirty="0">
                <a:latin typeface="+mj-lt"/>
              </a:rPr>
              <a:t>Phys. Rev. </a:t>
            </a:r>
            <a:r>
              <a:rPr lang="en-GB" sz="1200" dirty="0" err="1">
                <a:latin typeface="+mj-lt"/>
              </a:rPr>
              <a:t>lett</a:t>
            </a:r>
            <a:r>
              <a:rPr lang="en-GB" sz="1200" dirty="0">
                <a:latin typeface="+mj-lt"/>
              </a:rPr>
              <a:t>. (1992). 68</a:t>
            </a:r>
            <a:endParaRPr lang="en-NL" sz="1200" dirty="0">
              <a:latin typeface="+mj-lt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82E9C5F-AA04-EE23-35B7-DDFFFD00A7CC}"/>
              </a:ext>
            </a:extLst>
          </p:cNvPr>
          <p:cNvCxnSpPr>
            <a:cxnSpLocks/>
          </p:cNvCxnSpPr>
          <p:nvPr/>
        </p:nvCxnSpPr>
        <p:spPr>
          <a:xfrm>
            <a:off x="6000779" y="2680742"/>
            <a:ext cx="129091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2E1F942-ED07-984A-844B-28F1FF41C7AA}"/>
              </a:ext>
            </a:extLst>
          </p:cNvPr>
          <p:cNvSpPr txBox="1"/>
          <p:nvPr/>
        </p:nvSpPr>
        <p:spPr>
          <a:xfrm>
            <a:off x="6994307" y="2348158"/>
            <a:ext cx="32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65A7CE-5502-55C7-CC45-23037C18A3DC}"/>
              </a:ext>
            </a:extLst>
          </p:cNvPr>
          <p:cNvCxnSpPr>
            <a:cxnSpLocks/>
          </p:cNvCxnSpPr>
          <p:nvPr/>
        </p:nvCxnSpPr>
        <p:spPr>
          <a:xfrm>
            <a:off x="9196630" y="2637170"/>
            <a:ext cx="129091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9350CD7-E262-89D9-42A1-B4FEFFE050CC}"/>
              </a:ext>
            </a:extLst>
          </p:cNvPr>
          <p:cNvSpPr txBox="1"/>
          <p:nvPr/>
        </p:nvSpPr>
        <p:spPr>
          <a:xfrm>
            <a:off x="10190158" y="2304586"/>
            <a:ext cx="32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207F95F-D277-EC58-98F3-D6D6CAAB249A}"/>
              </a:ext>
            </a:extLst>
          </p:cNvPr>
          <p:cNvSpPr/>
          <p:nvPr/>
        </p:nvSpPr>
        <p:spPr>
          <a:xfrm>
            <a:off x="3990650" y="806379"/>
            <a:ext cx="7172733" cy="904489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ferro/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ferri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-magnetic materials</a:t>
            </a:r>
            <a:endParaRPr lang="en-NL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5DCA88-C90A-035E-10F0-7980F66E78E2}"/>
              </a:ext>
            </a:extLst>
          </p:cNvPr>
          <p:cNvSpPr txBox="1"/>
          <p:nvPr/>
        </p:nvSpPr>
        <p:spPr>
          <a:xfrm>
            <a:off x="3197101" y="3424663"/>
            <a:ext cx="875983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 L3,2 edges: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Valence band has a spin-imbalance due to the magnetic ordering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Right- and left-circularly polarized photons carry opposite momentum (+1, -1)</a:t>
            </a:r>
          </a:p>
          <a:p>
            <a:endParaRPr lang="en-GB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Angular momentum of the photon interacts with the spin of the electron by means of the SOC </a:t>
            </a:r>
          </a:p>
        </p:txBody>
      </p:sp>
    </p:spTree>
    <p:extLst>
      <p:ext uri="{BB962C8B-B14F-4D97-AF65-F5344CB8AC3E}">
        <p14:creationId xmlns:p14="http://schemas.microsoft.com/office/powerpoint/2010/main" val="189876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CFAE3-3989-D195-2F25-93012E0AA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XMCD in CoFe</a:t>
            </a:r>
            <a:r>
              <a:rPr lang="en-GB" baseline="-25000" dirty="0"/>
              <a:t>2</a:t>
            </a:r>
            <a:r>
              <a:rPr lang="en-GB" dirty="0"/>
              <a:t>O</a:t>
            </a:r>
            <a:r>
              <a:rPr lang="en-GB" baseline="-25000" dirty="0"/>
              <a:t>4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B325794-8AEB-C13C-8283-6E837640E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38943"/>
            <a:ext cx="7666485" cy="469083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0FCED-C18F-0F0C-48C9-E6F9F7A5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76F-8E59-6041-9C26-97231F9C7439}" type="slidenum">
              <a:rPr lang="en-FR" smtClean="0"/>
              <a:t>23</a:t>
            </a:fld>
            <a:endParaRPr lang="en-FR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ECC8113-E8C5-0A70-5B33-862CB1DBFFA4}"/>
              </a:ext>
            </a:extLst>
          </p:cNvPr>
          <p:cNvSpPr/>
          <p:nvPr/>
        </p:nvSpPr>
        <p:spPr>
          <a:xfrm>
            <a:off x="7797572" y="2890158"/>
            <a:ext cx="4001475" cy="2374177"/>
          </a:xfrm>
          <a:prstGeom prst="roundRect">
            <a:avLst/>
          </a:prstGeom>
          <a:solidFill>
            <a:srgbClr val="FFF4EA"/>
          </a:solidFill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 rules:</a:t>
            </a:r>
          </a:p>
          <a:p>
            <a:pPr algn="ctr"/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 dichroism to the average ground state magnetic moment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B8CCA2A-E7AB-F994-D71A-282A0647C7CB}"/>
              </a:ext>
            </a:extLst>
          </p:cNvPr>
          <p:cNvSpPr/>
          <p:nvPr/>
        </p:nvSpPr>
        <p:spPr>
          <a:xfrm>
            <a:off x="735260" y="1005999"/>
            <a:ext cx="6302354" cy="567915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results of Fe L2,3 XMCD</a:t>
            </a:r>
            <a:endParaRPr lang="en-US" sz="20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85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>
            <a:extLst>
              <a:ext uri="{FF2B5EF4-FFF2-40B4-BE49-F238E27FC236}">
                <a16:creationId xmlns:a16="http://schemas.microsoft.com/office/drawing/2014/main" id="{31D4D5F3-B4D1-8AD7-341C-D367BD124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4" t="70589"/>
          <a:stretch>
            <a:fillRect/>
          </a:stretch>
        </p:blipFill>
        <p:spPr bwMode="auto">
          <a:xfrm>
            <a:off x="1365303" y="3260185"/>
            <a:ext cx="1781620" cy="134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3A1FDA33-2E9D-73E1-4FB5-2D56E56432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t="73981" r="64767"/>
          <a:stretch/>
        </p:blipFill>
        <p:spPr bwMode="auto">
          <a:xfrm>
            <a:off x="1211427" y="1387160"/>
            <a:ext cx="2119600" cy="14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>
            <a:extLst>
              <a:ext uri="{FF2B5EF4-FFF2-40B4-BE49-F238E27FC236}">
                <a16:creationId xmlns:a16="http://schemas.microsoft.com/office/drawing/2014/main" id="{21DB7E73-BA85-E83C-70DD-D9F1787C8AD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54715" y="1788620"/>
            <a:ext cx="6992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nl-NL" sz="2000" dirty="0">
                <a:ea typeface="ＭＳ Ｐゴシック" panose="020B0600070205080204" pitchFamily="34" charset="-128"/>
              </a:rPr>
              <a:t>XAS</a:t>
            </a: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760C16EE-495B-6436-3B72-DB95AB39F26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97924" y="3686033"/>
            <a:ext cx="9412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nl-NL" sz="2000" dirty="0">
                <a:ea typeface="ＭＳ Ｐゴシック" panose="020B0600070205080204" pitchFamily="34" charset="-128"/>
              </a:rPr>
              <a:t>XMCD</a:t>
            </a:r>
          </a:p>
        </p:txBody>
      </p:sp>
      <p:pic>
        <p:nvPicPr>
          <p:cNvPr id="8" name="Afbeelding 3">
            <a:extLst>
              <a:ext uri="{FF2B5EF4-FFF2-40B4-BE49-F238E27FC236}">
                <a16:creationId xmlns:a16="http://schemas.microsoft.com/office/drawing/2014/main" id="{27375DFF-F2C0-C5FA-9468-24A50132A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895" y="1634684"/>
            <a:ext cx="5229480" cy="1197692"/>
          </a:xfrm>
          <a:prstGeom prst="rect">
            <a:avLst/>
          </a:prstGeom>
        </p:spPr>
      </p:pic>
      <p:pic>
        <p:nvPicPr>
          <p:cNvPr id="9" name="Afbeelding 5">
            <a:extLst>
              <a:ext uri="{FF2B5EF4-FFF2-40B4-BE49-F238E27FC236}">
                <a16:creationId xmlns:a16="http://schemas.microsoft.com/office/drawing/2014/main" id="{54492335-4AEC-93D1-9B66-9C6E0DED1B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7711" y="3353012"/>
            <a:ext cx="4093422" cy="14149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7D5D3B2-D0C9-9FE0-DE00-3EE517383A4F}"/>
              </a:ext>
            </a:extLst>
          </p:cNvPr>
          <p:cNvSpPr/>
          <p:nvPr/>
        </p:nvSpPr>
        <p:spPr bwMode="auto">
          <a:xfrm>
            <a:off x="684377" y="1001515"/>
            <a:ext cx="11006879" cy="1890448"/>
          </a:xfrm>
          <a:prstGeom prst="rect">
            <a:avLst/>
          </a:prstGeom>
          <a:noFill/>
          <a:ln w="41275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864DE6-864E-38CD-E69D-834D08212070}"/>
              </a:ext>
            </a:extLst>
          </p:cNvPr>
          <p:cNvSpPr/>
          <p:nvPr/>
        </p:nvSpPr>
        <p:spPr bwMode="auto">
          <a:xfrm>
            <a:off x="665327" y="2946977"/>
            <a:ext cx="11006879" cy="1744766"/>
          </a:xfrm>
          <a:prstGeom prst="rect">
            <a:avLst/>
          </a:prstGeom>
          <a:noFill/>
          <a:ln w="41275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278EA607-DC65-3F7C-AA6F-15B91BB34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4" t="70589"/>
          <a:stretch>
            <a:fillRect/>
          </a:stretch>
        </p:blipFill>
        <p:spPr bwMode="auto">
          <a:xfrm>
            <a:off x="1211427" y="5147609"/>
            <a:ext cx="1781620" cy="134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16">
            <a:extLst>
              <a:ext uri="{FF2B5EF4-FFF2-40B4-BE49-F238E27FC236}">
                <a16:creationId xmlns:a16="http://schemas.microsoft.com/office/drawing/2014/main" id="{BE8801AD-3D3A-32A3-F736-4EB3C18CD2B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63035" y="5469378"/>
            <a:ext cx="9412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nl-NL" sz="2000" dirty="0">
                <a:ea typeface="ＭＳ Ｐゴシック" panose="020B0600070205080204" pitchFamily="34" charset="-128"/>
              </a:rPr>
              <a:t>XMCD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BF8F29-B9CB-43B5-7C0C-6C0598CEF3DA}"/>
              </a:ext>
            </a:extLst>
          </p:cNvPr>
          <p:cNvSpPr/>
          <p:nvPr/>
        </p:nvSpPr>
        <p:spPr bwMode="auto">
          <a:xfrm>
            <a:off x="684377" y="4771001"/>
            <a:ext cx="11006879" cy="1783295"/>
          </a:xfrm>
          <a:prstGeom prst="rect">
            <a:avLst/>
          </a:prstGeom>
          <a:noFill/>
          <a:ln w="41275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" name="Picture 19" descr="Haverkort x-ray spectroscopy 03A (dragged).pdf">
            <a:extLst>
              <a:ext uri="{FF2B5EF4-FFF2-40B4-BE49-F238E27FC236}">
                <a16:creationId xmlns:a16="http://schemas.microsoft.com/office/drawing/2014/main" id="{58E9269D-AA27-722F-8406-B1563A7436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727" t="48421" b="45427"/>
          <a:stretch/>
        </p:blipFill>
        <p:spPr>
          <a:xfrm>
            <a:off x="7734831" y="5662485"/>
            <a:ext cx="3119087" cy="63747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46D3FB9-ED00-146A-348E-1FB90CD7E803}"/>
              </a:ext>
            </a:extLst>
          </p:cNvPr>
          <p:cNvSpPr/>
          <p:nvPr/>
        </p:nvSpPr>
        <p:spPr>
          <a:xfrm>
            <a:off x="1365303" y="2846868"/>
            <a:ext cx="11442096" cy="807277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XMCD </a:t>
            </a:r>
            <a:r>
              <a:rPr lang="en-NL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∼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</a:t>
            </a:r>
            <a:r>
              <a:rPr lang="en-NL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orbital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 </a:t>
            </a:r>
            <a:r>
              <a:rPr lang="en-NL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</a:t>
            </a:r>
            <a:endParaRPr lang="en-NL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512A669-3A4B-C0C8-58D8-A5CC43A65056}"/>
              </a:ext>
            </a:extLst>
          </p:cNvPr>
          <p:cNvSpPr/>
          <p:nvPr/>
        </p:nvSpPr>
        <p:spPr>
          <a:xfrm>
            <a:off x="838955" y="991957"/>
            <a:ext cx="11442096" cy="904489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Isotropic ∼ number of holes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4B3D916-0FE0-75C1-215B-2CB6FDC8BEB7}"/>
              </a:ext>
            </a:extLst>
          </p:cNvPr>
          <p:cNvSpPr/>
          <p:nvPr/>
        </p:nvSpPr>
        <p:spPr>
          <a:xfrm>
            <a:off x="1222132" y="4620801"/>
            <a:ext cx="11442096" cy="878723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XMCD </a:t>
            </a:r>
            <a:r>
              <a:rPr lang="en-NL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∼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</a:t>
            </a:r>
            <a:r>
              <a:rPr lang="en-NL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 </a:t>
            </a:r>
            <a:r>
              <a:rPr lang="en-NL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</a:t>
            </a:r>
            <a:endParaRPr lang="en-NL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119D48-D9A6-6085-1745-060A350A09E0}"/>
              </a:ext>
            </a:extLst>
          </p:cNvPr>
          <p:cNvSpPr txBox="1"/>
          <p:nvPr/>
        </p:nvSpPr>
        <p:spPr>
          <a:xfrm>
            <a:off x="0" y="6581001"/>
            <a:ext cx="8318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1200" dirty="0">
                <a:latin typeface="+mj-lt"/>
              </a:rPr>
              <a:t>Thole et. al., </a:t>
            </a:r>
            <a:r>
              <a:rPr lang="en-GB" sz="1200" dirty="0">
                <a:latin typeface="+mj-lt"/>
              </a:rPr>
              <a:t>Phys. Rev. </a:t>
            </a:r>
            <a:r>
              <a:rPr lang="en-GB" sz="1200" dirty="0" err="1">
                <a:latin typeface="+mj-lt"/>
              </a:rPr>
              <a:t>lett</a:t>
            </a:r>
            <a:r>
              <a:rPr lang="en-GB" sz="1200" dirty="0">
                <a:latin typeface="+mj-lt"/>
              </a:rPr>
              <a:t>, 68, 1992 </a:t>
            </a:r>
            <a:endParaRPr lang="en-NL" sz="1200" dirty="0">
              <a:latin typeface="+mj-lt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60839D9-4109-D731-9376-CF4EA2487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74" y="152082"/>
            <a:ext cx="10077535" cy="673503"/>
          </a:xfrm>
        </p:spPr>
        <p:txBody>
          <a:bodyPr>
            <a:normAutofit fontScale="90000"/>
          </a:bodyPr>
          <a:lstStyle/>
          <a:p>
            <a:r>
              <a:rPr lang="en-GB" dirty="0"/>
              <a:t>Sum Rules for XMCD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D4F2E94-3878-9C33-26BF-3AC2C1A8515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671" t="11294" r="38715"/>
          <a:stretch/>
        </p:blipFill>
        <p:spPr>
          <a:xfrm>
            <a:off x="3150717" y="5687996"/>
            <a:ext cx="4555672" cy="63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8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3" grpId="0"/>
      <p:bldP spid="15" grpId="0" animBg="1"/>
      <p:bldP spid="23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F742-4DC7-1360-98EE-31A1F51BA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However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F0FE9-1902-C8E4-3B76-C47DEBD0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76F-8E59-6041-9C26-97231F9C7439}" type="slidenum">
              <a:rPr lang="en-FR" smtClean="0"/>
              <a:t>25</a:t>
            </a:fld>
            <a:endParaRPr lang="en-FR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64CF0337-F3FA-EE03-192A-97AD70D5F234}"/>
              </a:ext>
            </a:extLst>
          </p:cNvPr>
          <p:cNvSpPr/>
          <p:nvPr/>
        </p:nvSpPr>
        <p:spPr>
          <a:xfrm>
            <a:off x="470716" y="923320"/>
            <a:ext cx="4212033" cy="1180471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to consider: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B6B591E-7C0D-F04A-ECFE-C2F501E66524}"/>
              </a:ext>
            </a:extLst>
          </p:cNvPr>
          <p:cNvSpPr/>
          <p:nvPr/>
        </p:nvSpPr>
        <p:spPr>
          <a:xfrm>
            <a:off x="148174" y="2070903"/>
            <a:ext cx="6632583" cy="1997758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removal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(edge position, mixing of edges, detection mode “FY?”)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99104F-BF8B-28D4-9A49-C7FF8354BE40}"/>
              </a:ext>
            </a:extLst>
          </p:cNvPr>
          <p:cNvSpPr txBox="1"/>
          <p:nvPr/>
        </p:nvSpPr>
        <p:spPr>
          <a:xfrm>
            <a:off x="3172246" y="5790560"/>
            <a:ext cx="3911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calculated by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Quanty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09315F7-4B55-C436-3F82-4A89B3612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142" y="1453574"/>
            <a:ext cx="3787406" cy="470631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FF9022D-EA84-3D74-2ECA-8DAA5BF3FA58}"/>
              </a:ext>
            </a:extLst>
          </p:cNvPr>
          <p:cNvSpPr txBox="1"/>
          <p:nvPr/>
        </p:nvSpPr>
        <p:spPr>
          <a:xfrm>
            <a:off x="130519" y="4235082"/>
            <a:ext cx="61558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 dipole term</a:t>
            </a:r>
            <a:endParaRPr lang="en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7673EF3-7F7B-BC53-BDB3-29B5EA0AE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198" y="4691963"/>
            <a:ext cx="5838365" cy="9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0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EC4AA-0233-BE55-4066-7B6CC0D18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EE6D23-C4E4-7B06-8247-2C6ACD01CC74}"/>
              </a:ext>
            </a:extLst>
          </p:cNvPr>
          <p:cNvSpPr/>
          <p:nvPr/>
        </p:nvSpPr>
        <p:spPr>
          <a:xfrm>
            <a:off x="0" y="-18480"/>
            <a:ext cx="12192000" cy="6876480"/>
          </a:xfrm>
          <a:prstGeom prst="rect">
            <a:avLst/>
          </a:prstGeom>
          <a:solidFill>
            <a:srgbClr val="826954">
              <a:alpha val="2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 sz="1200" b="1" i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4815E8-B252-6BEA-C4CF-1C03D2A7A0C8}"/>
              </a:ext>
            </a:extLst>
          </p:cNvPr>
          <p:cNvSpPr txBox="1"/>
          <p:nvPr/>
        </p:nvSpPr>
        <p:spPr>
          <a:xfrm>
            <a:off x="1060037" y="1327660"/>
            <a:ext cx="97161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What other dichroism effects exist? </a:t>
            </a:r>
          </a:p>
          <a:p>
            <a:pPr algn="ctr"/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Can we describe them in a compact way?</a:t>
            </a:r>
          </a:p>
        </p:txBody>
      </p:sp>
    </p:spTree>
    <p:extLst>
      <p:ext uri="{BB962C8B-B14F-4D97-AF65-F5344CB8AC3E}">
        <p14:creationId xmlns:p14="http://schemas.microsoft.com/office/powerpoint/2010/main" val="2229590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C1005-C328-BCA4-E528-A2F338AE6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General expression of the XAS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67BDA-AE14-F576-2C22-82DCBDE12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76F-8E59-6041-9C26-97231F9C7439}" type="slidenum">
              <a:rPr lang="en-FR" smtClean="0"/>
              <a:t>27</a:t>
            </a:fld>
            <a:endParaRPr lang="en-FR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87E7A2-A2AB-8979-E58D-0E06DB065447}"/>
              </a:ext>
            </a:extLst>
          </p:cNvPr>
          <p:cNvGrpSpPr/>
          <p:nvPr/>
        </p:nvGrpSpPr>
        <p:grpSpPr>
          <a:xfrm>
            <a:off x="774197" y="1004972"/>
            <a:ext cx="9975475" cy="1501891"/>
            <a:chOff x="304801" y="3962399"/>
            <a:chExt cx="9975475" cy="1501891"/>
          </a:xfrm>
        </p:grpSpPr>
        <p:pic>
          <p:nvPicPr>
            <p:cNvPr id="8" name="Picture 7" descr="latex-image-1.pdf">
              <a:extLst>
                <a:ext uri="{FF2B5EF4-FFF2-40B4-BE49-F238E27FC236}">
                  <a16:creationId xmlns:a16="http://schemas.microsoft.com/office/drawing/2014/main" id="{E39BE167-F413-A58C-A632-44F4B04ACC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77"/>
            <a:stretch/>
          </p:blipFill>
          <p:spPr bwMode="auto">
            <a:xfrm>
              <a:off x="304801" y="3962400"/>
              <a:ext cx="4495800" cy="1493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latex-image-1.pdf">
              <a:extLst>
                <a:ext uri="{FF2B5EF4-FFF2-40B4-BE49-F238E27FC236}">
                  <a16:creationId xmlns:a16="http://schemas.microsoft.com/office/drawing/2014/main" id="{C805422D-E44C-1DDD-10E3-F435C57450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80" r="46277"/>
            <a:stretch/>
          </p:blipFill>
          <p:spPr bwMode="auto">
            <a:xfrm>
              <a:off x="4800601" y="3962400"/>
              <a:ext cx="1752599" cy="1493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latex-image-1.pdf">
              <a:extLst>
                <a:ext uri="{FF2B5EF4-FFF2-40B4-BE49-F238E27FC236}">
                  <a16:creationId xmlns:a16="http://schemas.microsoft.com/office/drawing/2014/main" id="{C9AD2080-FA9F-3BE6-69C5-EF2FAC727E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09"/>
            <a:stretch/>
          </p:blipFill>
          <p:spPr bwMode="auto">
            <a:xfrm>
              <a:off x="6916863" y="3962399"/>
              <a:ext cx="3363413" cy="1493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79EE4B-7BE4-BD71-63A1-871DC3A23B1F}"/>
                </a:ext>
              </a:extLst>
            </p:cNvPr>
            <p:cNvSpPr/>
            <p:nvPr/>
          </p:nvSpPr>
          <p:spPr bwMode="auto">
            <a:xfrm>
              <a:off x="4436939" y="4267200"/>
              <a:ext cx="135062" cy="533400"/>
            </a:xfrm>
            <a:prstGeom prst="rect">
              <a:avLst/>
            </a:prstGeom>
            <a:solidFill>
              <a:srgbClr val="FFFFFF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NL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45B057-B892-497A-5350-BCBF597AB6D8}"/>
                </a:ext>
              </a:extLst>
            </p:cNvPr>
            <p:cNvSpPr/>
            <p:nvPr/>
          </p:nvSpPr>
          <p:spPr bwMode="auto">
            <a:xfrm>
              <a:off x="3352800" y="4281754"/>
              <a:ext cx="381000" cy="595045"/>
            </a:xfrm>
            <a:prstGeom prst="rect">
              <a:avLst/>
            </a:prstGeom>
            <a:solidFill>
              <a:srgbClr val="FFFFFF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NL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7" descr="latex-image-1.pdf">
              <a:extLst>
                <a:ext uri="{FF2B5EF4-FFF2-40B4-BE49-F238E27FC236}">
                  <a16:creationId xmlns:a16="http://schemas.microsoft.com/office/drawing/2014/main" id="{17C10579-3324-969E-8252-28A0C4EA50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44" r="59809"/>
            <a:stretch/>
          </p:blipFill>
          <p:spPr bwMode="auto">
            <a:xfrm>
              <a:off x="4330927" y="3970961"/>
              <a:ext cx="347086" cy="1493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latex-image-1.pdf">
              <a:extLst>
                <a:ext uri="{FF2B5EF4-FFF2-40B4-BE49-F238E27FC236}">
                  <a16:creationId xmlns:a16="http://schemas.microsoft.com/office/drawing/2014/main" id="{395EB710-7B3D-161E-50FC-CC691267FF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53" r="48626" b="29589"/>
            <a:stretch/>
          </p:blipFill>
          <p:spPr bwMode="auto">
            <a:xfrm>
              <a:off x="3429001" y="3962400"/>
              <a:ext cx="152399" cy="1051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C1BEE9F-D5BB-0835-D685-2358A171FDF7}"/>
              </a:ext>
            </a:extLst>
          </p:cNvPr>
          <p:cNvSpPr/>
          <p:nvPr/>
        </p:nvSpPr>
        <p:spPr bwMode="auto">
          <a:xfrm>
            <a:off x="4203196" y="1278278"/>
            <a:ext cx="597127" cy="746665"/>
          </a:xfrm>
          <a:prstGeom prst="rect">
            <a:avLst/>
          </a:prstGeom>
          <a:solidFill>
            <a:srgbClr val="FFD6FE">
              <a:alpha val="47843"/>
            </a:srgb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2FFDD9-891E-1C4D-29C9-A8EA15A00BC4}"/>
              </a:ext>
            </a:extLst>
          </p:cNvPr>
          <p:cNvSpPr/>
          <p:nvPr/>
        </p:nvSpPr>
        <p:spPr bwMode="auto">
          <a:xfrm>
            <a:off x="5962034" y="1233572"/>
            <a:ext cx="597127" cy="746665"/>
          </a:xfrm>
          <a:prstGeom prst="rect">
            <a:avLst/>
          </a:prstGeom>
          <a:solidFill>
            <a:srgbClr val="FFD6FE">
              <a:alpha val="47863"/>
            </a:srgb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73DFD30-5E97-731B-B6A8-88E616687DB9}"/>
              </a:ext>
            </a:extLst>
          </p:cNvPr>
          <p:cNvSpPr/>
          <p:nvPr/>
        </p:nvSpPr>
        <p:spPr>
          <a:xfrm>
            <a:off x="155875" y="5716376"/>
            <a:ext cx="11698667" cy="980569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2400" b="1" dirty="0">
                <a:solidFill>
                  <a:schemeClr val="tx1"/>
                </a:solidFill>
                <a:latin typeface="Bradley Hand" pitchFamily="2" charset="77"/>
              </a:rPr>
              <a:t>Off-diagonal: </a:t>
            </a:r>
            <a:r>
              <a:rPr lang="en-NL" sz="2400" b="1">
                <a:solidFill>
                  <a:schemeClr val="tx1"/>
                </a:solidFill>
                <a:latin typeface="Bradley Hand" pitchFamily="2" charset="77"/>
              </a:rPr>
              <a:t>-&gt; </a:t>
            </a:r>
            <a:endParaRPr lang="en-US" sz="2400" b="1" dirty="0">
              <a:solidFill>
                <a:schemeClr val="tx1"/>
              </a:solidFill>
              <a:latin typeface="Bradley Hand" pitchFamily="2" charset="77"/>
            </a:endParaRPr>
          </a:p>
          <a:p>
            <a:pPr algn="ctr"/>
            <a:r>
              <a:rPr lang="en-NL" sz="2400" b="1">
                <a:solidFill>
                  <a:schemeClr val="tx1"/>
                </a:solidFill>
                <a:latin typeface="+mj-lt"/>
              </a:rPr>
              <a:t>y </a:t>
            </a:r>
            <a:r>
              <a:rPr lang="en-NL" sz="2400" b="1" dirty="0">
                <a:solidFill>
                  <a:schemeClr val="tx1"/>
                </a:solidFill>
                <a:latin typeface="+mj-lt"/>
              </a:rPr>
              <a:t>polarized light is changed by the system to an </a:t>
            </a:r>
            <a:r>
              <a:rPr lang="en-NL" sz="2400" b="1">
                <a:solidFill>
                  <a:schemeClr val="tx1"/>
                </a:solidFill>
                <a:latin typeface="+mj-lt"/>
              </a:rPr>
              <a:t>x polarized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+mj-lt"/>
              </a:rPr>
              <a:t>Low symmetry system or magnetic system</a:t>
            </a:r>
            <a:endParaRPr lang="en-NL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D9CBAC-497B-3626-2320-D23548C5F948}"/>
              </a:ext>
            </a:extLst>
          </p:cNvPr>
          <p:cNvSpPr/>
          <p:nvPr/>
        </p:nvSpPr>
        <p:spPr bwMode="auto">
          <a:xfrm>
            <a:off x="1767243" y="3460574"/>
            <a:ext cx="2960406" cy="674822"/>
          </a:xfrm>
          <a:prstGeom prst="rect">
            <a:avLst/>
          </a:prstGeom>
          <a:solidFill>
            <a:srgbClr val="FFD6FE">
              <a:alpha val="47843"/>
            </a:srgb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DFECE1-7F57-78D5-D742-F62E5235747B}"/>
              </a:ext>
            </a:extLst>
          </p:cNvPr>
          <p:cNvSpPr/>
          <p:nvPr/>
        </p:nvSpPr>
        <p:spPr bwMode="auto">
          <a:xfrm>
            <a:off x="4744646" y="4161703"/>
            <a:ext cx="2960406" cy="623397"/>
          </a:xfrm>
          <a:prstGeom prst="rect">
            <a:avLst/>
          </a:prstGeom>
          <a:solidFill>
            <a:srgbClr val="FFD6FE">
              <a:alpha val="47843"/>
            </a:srgb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8584C0-FB43-8176-24B5-858F5C196E6F}"/>
              </a:ext>
            </a:extLst>
          </p:cNvPr>
          <p:cNvSpPr/>
          <p:nvPr/>
        </p:nvSpPr>
        <p:spPr bwMode="auto">
          <a:xfrm>
            <a:off x="7690785" y="4822736"/>
            <a:ext cx="2960406" cy="623397"/>
          </a:xfrm>
          <a:prstGeom prst="rect">
            <a:avLst/>
          </a:prstGeom>
          <a:solidFill>
            <a:srgbClr val="FFD6FE">
              <a:alpha val="47843"/>
            </a:srgb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3BAA060-F33F-EA19-8BBB-7941372F93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920"/>
          <a:stretch/>
        </p:blipFill>
        <p:spPr>
          <a:xfrm>
            <a:off x="148174" y="4231391"/>
            <a:ext cx="1541331" cy="14849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3F60EB2-01F8-26B8-2BD6-77748E3A38CE}"/>
                  </a:ext>
                </a:extLst>
              </p:cNvPr>
              <p:cNvSpPr txBox="1"/>
              <p:nvPr/>
            </p:nvSpPr>
            <p:spPr>
              <a:xfrm>
                <a:off x="3304454" y="2438786"/>
                <a:ext cx="531515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Rank 1 tensor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     </m:t>
                    </m:r>
                    <m:nary>
                      <m:naryPr>
                        <m:chr m:val="⨂"/>
                        <m:subHide m:val="on"/>
                        <m:supHide m:val="on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      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Rank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1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tensor</m:t>
                        </m:r>
                      </m:e>
                    </m:nary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3F60EB2-01F8-26B8-2BD6-77748E3A3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454" y="2438786"/>
                <a:ext cx="5315159" cy="400110"/>
              </a:xfrm>
              <a:prstGeom prst="rect">
                <a:avLst/>
              </a:prstGeom>
              <a:blipFill>
                <a:blip r:embed="rId4"/>
                <a:stretch>
                  <a:fillRect l="-1193" t="-87500" b="-143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9CF2142-5ABF-FF3B-D488-71A57F36C37A}"/>
              </a:ext>
            </a:extLst>
          </p:cNvPr>
          <p:cNvCxnSpPr/>
          <p:nvPr/>
        </p:nvCxnSpPr>
        <p:spPr>
          <a:xfrm flipH="1">
            <a:off x="4372267" y="1829014"/>
            <a:ext cx="350264" cy="5374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E245313-7E83-5116-7B2A-7C2F4D905994}"/>
              </a:ext>
            </a:extLst>
          </p:cNvPr>
          <p:cNvCxnSpPr>
            <a:cxnSpLocks/>
          </p:cNvCxnSpPr>
          <p:nvPr/>
        </p:nvCxnSpPr>
        <p:spPr>
          <a:xfrm>
            <a:off x="6215620" y="1800489"/>
            <a:ext cx="380670" cy="5738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2A5B33B-E7CF-99DA-233A-3E0C73A6D8EA}"/>
              </a:ext>
            </a:extLst>
          </p:cNvPr>
          <p:cNvSpPr txBox="1"/>
          <p:nvPr/>
        </p:nvSpPr>
        <p:spPr>
          <a:xfrm>
            <a:off x="1689505" y="2989677"/>
            <a:ext cx="61558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 2 tensor: 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9600810-A282-C8BA-506F-2F5D411974E2}"/>
              </a:ext>
            </a:extLst>
          </p:cNvPr>
          <p:cNvSpPr/>
          <p:nvPr/>
        </p:nvSpPr>
        <p:spPr bwMode="auto">
          <a:xfrm>
            <a:off x="4735417" y="3460673"/>
            <a:ext cx="2960406" cy="674822"/>
          </a:xfrm>
          <a:prstGeom prst="rect">
            <a:avLst/>
          </a:prstGeom>
          <a:solidFill>
            <a:schemeClr val="tx2">
              <a:lumMod val="25000"/>
              <a:lumOff val="75000"/>
              <a:alpha val="47843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D98DE5B-012B-6268-66EA-51582F6E0FD0}"/>
              </a:ext>
            </a:extLst>
          </p:cNvPr>
          <p:cNvSpPr/>
          <p:nvPr/>
        </p:nvSpPr>
        <p:spPr bwMode="auto">
          <a:xfrm>
            <a:off x="1784240" y="4135990"/>
            <a:ext cx="2960406" cy="674822"/>
          </a:xfrm>
          <a:prstGeom prst="rect">
            <a:avLst/>
          </a:prstGeom>
          <a:solidFill>
            <a:schemeClr val="tx2">
              <a:lumMod val="25000"/>
              <a:lumOff val="75000"/>
              <a:alpha val="47843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B4110C2-FD12-C41B-2167-7788258F337E}"/>
              </a:ext>
            </a:extLst>
          </p:cNvPr>
          <p:cNvSpPr/>
          <p:nvPr/>
        </p:nvSpPr>
        <p:spPr bwMode="auto">
          <a:xfrm>
            <a:off x="4688372" y="4787270"/>
            <a:ext cx="2960406" cy="674822"/>
          </a:xfrm>
          <a:prstGeom prst="rect">
            <a:avLst/>
          </a:prstGeom>
          <a:solidFill>
            <a:schemeClr val="accent3">
              <a:lumMod val="40000"/>
              <a:lumOff val="60000"/>
              <a:alpha val="47843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75C986E-F1FF-1E56-04A3-414DADB340BF}"/>
              </a:ext>
            </a:extLst>
          </p:cNvPr>
          <p:cNvSpPr/>
          <p:nvPr/>
        </p:nvSpPr>
        <p:spPr bwMode="auto">
          <a:xfrm>
            <a:off x="7704054" y="4156927"/>
            <a:ext cx="2960406" cy="674822"/>
          </a:xfrm>
          <a:prstGeom prst="rect">
            <a:avLst/>
          </a:prstGeom>
          <a:solidFill>
            <a:schemeClr val="accent3">
              <a:lumMod val="40000"/>
              <a:lumOff val="60000"/>
              <a:alpha val="47843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1BB2C6A-FB6D-0FE5-B4D4-15754FDC9181}"/>
              </a:ext>
            </a:extLst>
          </p:cNvPr>
          <p:cNvSpPr/>
          <p:nvPr/>
        </p:nvSpPr>
        <p:spPr bwMode="auto">
          <a:xfrm>
            <a:off x="7665964" y="3461168"/>
            <a:ext cx="2960406" cy="674822"/>
          </a:xfrm>
          <a:prstGeom prst="rect">
            <a:avLst/>
          </a:prstGeom>
          <a:solidFill>
            <a:schemeClr val="accent2">
              <a:lumMod val="40000"/>
              <a:lumOff val="60000"/>
              <a:alpha val="47843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A2C5DA0-90D0-D894-F18A-66E4E3B18DBF}"/>
              </a:ext>
            </a:extLst>
          </p:cNvPr>
          <p:cNvSpPr/>
          <p:nvPr/>
        </p:nvSpPr>
        <p:spPr bwMode="auto">
          <a:xfrm>
            <a:off x="1761546" y="4788377"/>
            <a:ext cx="2960406" cy="674822"/>
          </a:xfrm>
          <a:prstGeom prst="rect">
            <a:avLst/>
          </a:prstGeom>
          <a:solidFill>
            <a:schemeClr val="accent2">
              <a:lumMod val="40000"/>
              <a:lumOff val="60000"/>
              <a:alpha val="47843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00DDAAF0-F2A1-6CC1-0EDF-B6FFFCC0C22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5174"/>
          <a:stretch/>
        </p:blipFill>
        <p:spPr>
          <a:xfrm>
            <a:off x="7021813" y="1113346"/>
            <a:ext cx="153183" cy="965200"/>
          </a:xfrm>
          <a:prstGeom prst="rect">
            <a:avLst/>
          </a:prstGeom>
        </p:spPr>
      </p:pic>
      <p:graphicFrame>
        <p:nvGraphicFramePr>
          <p:cNvPr id="28" name="Table 18">
            <a:extLst>
              <a:ext uri="{FF2B5EF4-FFF2-40B4-BE49-F238E27FC236}">
                <a16:creationId xmlns:a16="http://schemas.microsoft.com/office/drawing/2014/main" id="{D339D294-F651-527A-0422-B0F511000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875243"/>
              </p:ext>
            </p:extLst>
          </p:nvPr>
        </p:nvGraphicFramePr>
        <p:xfrm>
          <a:off x="1773519" y="3463035"/>
          <a:ext cx="8862804" cy="20207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4268">
                  <a:extLst>
                    <a:ext uri="{9D8B030D-6E8A-4147-A177-3AD203B41FA5}">
                      <a16:colId xmlns:a16="http://schemas.microsoft.com/office/drawing/2014/main" val="1969802959"/>
                    </a:ext>
                  </a:extLst>
                </a:gridCol>
                <a:gridCol w="2954268">
                  <a:extLst>
                    <a:ext uri="{9D8B030D-6E8A-4147-A177-3AD203B41FA5}">
                      <a16:colId xmlns:a16="http://schemas.microsoft.com/office/drawing/2014/main" val="1684372892"/>
                    </a:ext>
                  </a:extLst>
                </a:gridCol>
                <a:gridCol w="2954268">
                  <a:extLst>
                    <a:ext uri="{9D8B030D-6E8A-4147-A177-3AD203B41FA5}">
                      <a16:colId xmlns:a16="http://schemas.microsoft.com/office/drawing/2014/main" val="2977612625"/>
                    </a:ext>
                  </a:extLst>
                </a:gridCol>
              </a:tblGrid>
              <a:tr h="673578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GB" sz="3200" b="1" baseline="-25000" dirty="0">
                          <a:solidFill>
                            <a:srgbClr val="C00000"/>
                          </a:solidFill>
                        </a:rPr>
                        <a:t>X</a:t>
                      </a:r>
                      <a:r>
                        <a:rPr lang="en-GB" sz="3200" b="1" baseline="0" dirty="0">
                          <a:solidFill>
                            <a:srgbClr val="C00000"/>
                          </a:solidFill>
                        </a:rPr>
                        <a:t> - </a:t>
                      </a:r>
                      <a:r>
                        <a:rPr lang="en-GB" sz="3200" b="1" dirty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GB" sz="3200" b="1" baseline="-25000" dirty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en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GB" sz="3200" b="1" baseline="-25000" dirty="0">
                          <a:solidFill>
                            <a:srgbClr val="C00000"/>
                          </a:solidFill>
                        </a:rPr>
                        <a:t>X</a:t>
                      </a:r>
                      <a:r>
                        <a:rPr lang="en-GB" sz="3200" b="1" baseline="0" dirty="0">
                          <a:solidFill>
                            <a:srgbClr val="C00000"/>
                          </a:solidFill>
                        </a:rPr>
                        <a:t> - T</a:t>
                      </a:r>
                      <a:r>
                        <a:rPr lang="en-GB" sz="3200" b="1" baseline="-25000" dirty="0">
                          <a:solidFill>
                            <a:srgbClr val="C00000"/>
                          </a:solidFill>
                        </a:rPr>
                        <a:t>Y</a:t>
                      </a:r>
                      <a:endParaRPr lang="en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GB" sz="3200" b="1" baseline="-25000" dirty="0">
                          <a:solidFill>
                            <a:srgbClr val="C00000"/>
                          </a:solidFill>
                        </a:rPr>
                        <a:t>X</a:t>
                      </a:r>
                      <a:r>
                        <a:rPr lang="en-GB" sz="3200" b="1" baseline="0" dirty="0">
                          <a:solidFill>
                            <a:srgbClr val="C00000"/>
                          </a:solidFill>
                        </a:rPr>
                        <a:t> - </a:t>
                      </a:r>
                      <a:r>
                        <a:rPr lang="en-GB" sz="3200" b="1" dirty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GB" sz="3200" b="1" baseline="-25000" dirty="0">
                          <a:solidFill>
                            <a:srgbClr val="C00000"/>
                          </a:solidFill>
                        </a:rPr>
                        <a:t>Z</a:t>
                      </a:r>
                      <a:endParaRPr lang="en-N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07315"/>
                  </a:ext>
                </a:extLst>
              </a:tr>
              <a:tr h="6735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GB" sz="3200" b="1" baseline="-25000" dirty="0">
                          <a:solidFill>
                            <a:srgbClr val="C00000"/>
                          </a:solidFill>
                        </a:rPr>
                        <a:t>Y</a:t>
                      </a:r>
                      <a:r>
                        <a:rPr lang="en-GB" sz="3200" b="1" baseline="0" dirty="0">
                          <a:solidFill>
                            <a:srgbClr val="C00000"/>
                          </a:solidFill>
                        </a:rPr>
                        <a:t> - </a:t>
                      </a:r>
                      <a:r>
                        <a:rPr lang="en-GB" sz="3200" b="1" dirty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GB" sz="3200" b="1" baseline="-25000" dirty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en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GB" sz="3200" b="1" baseline="-25000" dirty="0">
                          <a:solidFill>
                            <a:srgbClr val="C00000"/>
                          </a:solidFill>
                        </a:rPr>
                        <a:t>Y</a:t>
                      </a:r>
                      <a:r>
                        <a:rPr lang="en-GB" sz="3200" b="1" baseline="0" dirty="0">
                          <a:solidFill>
                            <a:srgbClr val="C00000"/>
                          </a:solidFill>
                        </a:rPr>
                        <a:t> - </a:t>
                      </a:r>
                      <a:r>
                        <a:rPr lang="en-GB" sz="3200" b="1" dirty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GB" sz="3200" b="1" baseline="-25000" dirty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en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GB" sz="3200" b="1" baseline="-25000" dirty="0">
                          <a:solidFill>
                            <a:srgbClr val="C00000"/>
                          </a:solidFill>
                        </a:rPr>
                        <a:t>Y </a:t>
                      </a:r>
                      <a:r>
                        <a:rPr lang="en-GB" sz="3200" b="1" baseline="0" dirty="0">
                          <a:solidFill>
                            <a:srgbClr val="C00000"/>
                          </a:solidFill>
                        </a:rPr>
                        <a:t>- </a:t>
                      </a:r>
                      <a:r>
                        <a:rPr lang="en-GB" sz="3200" b="1" dirty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GB" sz="3200" b="1" baseline="-25000" dirty="0">
                          <a:solidFill>
                            <a:srgbClr val="C00000"/>
                          </a:solidFill>
                        </a:rPr>
                        <a:t>Z</a:t>
                      </a:r>
                      <a:endParaRPr lang="en-N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593610"/>
                  </a:ext>
                </a:extLst>
              </a:tr>
              <a:tr h="6735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GB" sz="3200" b="1" baseline="-25000" dirty="0">
                          <a:solidFill>
                            <a:srgbClr val="C00000"/>
                          </a:solidFill>
                        </a:rPr>
                        <a:t>Z</a:t>
                      </a:r>
                      <a:r>
                        <a:rPr lang="en-GB" sz="3200" b="1" baseline="0" dirty="0">
                          <a:solidFill>
                            <a:srgbClr val="C00000"/>
                          </a:solidFill>
                        </a:rPr>
                        <a:t> - T</a:t>
                      </a:r>
                      <a:r>
                        <a:rPr lang="en-GB" sz="3200" b="1" baseline="-25000" dirty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en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GB" sz="3200" b="1" baseline="-25000" dirty="0">
                          <a:solidFill>
                            <a:srgbClr val="C00000"/>
                          </a:solidFill>
                        </a:rPr>
                        <a:t>Z</a:t>
                      </a:r>
                      <a:r>
                        <a:rPr lang="en-GB" sz="3200" b="1" baseline="0" dirty="0">
                          <a:solidFill>
                            <a:srgbClr val="C00000"/>
                          </a:solidFill>
                        </a:rPr>
                        <a:t> - T</a:t>
                      </a:r>
                      <a:r>
                        <a:rPr lang="en-GB" sz="3200" b="1" baseline="-25000" dirty="0">
                          <a:solidFill>
                            <a:srgbClr val="C00000"/>
                          </a:solidFill>
                        </a:rPr>
                        <a:t>Y</a:t>
                      </a:r>
                      <a:endParaRPr lang="en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GB" sz="3200" b="1" baseline="-25000" dirty="0">
                          <a:solidFill>
                            <a:srgbClr val="C00000"/>
                          </a:solidFill>
                        </a:rPr>
                        <a:t>Z</a:t>
                      </a:r>
                      <a:r>
                        <a:rPr lang="en-GB" sz="3200" b="1" baseline="0" dirty="0">
                          <a:solidFill>
                            <a:srgbClr val="C00000"/>
                          </a:solidFill>
                        </a:rPr>
                        <a:t> - </a:t>
                      </a:r>
                      <a:r>
                        <a:rPr lang="en-GB" sz="3200" b="1" dirty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GB" sz="3200" b="1" baseline="-25000" dirty="0">
                          <a:solidFill>
                            <a:srgbClr val="C00000"/>
                          </a:solidFill>
                        </a:rPr>
                        <a:t>Z</a:t>
                      </a:r>
                      <a:endParaRPr lang="en-N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672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80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  <p:bldP spid="32" grpId="0" animBg="1"/>
      <p:bldP spid="34" grpId="0"/>
      <p:bldP spid="40" grpId="0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1D80A-7B82-BD50-06E2-83A68BD91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X-ray Linear Dichroism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54C8D-4D0C-AAF8-FC5A-3D01DC46D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76F-8E59-6041-9C26-97231F9C7439}" type="slidenum">
              <a:rPr lang="en-FR" smtClean="0"/>
              <a:t>28</a:t>
            </a:fld>
            <a:endParaRPr lang="en-FR"/>
          </a:p>
        </p:txBody>
      </p:sp>
      <p:pic>
        <p:nvPicPr>
          <p:cNvPr id="6" name="Picture 5" descr="Haverkort x-ray spectroscopy 03A mod (dragged).pdf">
            <a:extLst>
              <a:ext uri="{FF2B5EF4-FFF2-40B4-BE49-F238E27FC236}">
                <a16:creationId xmlns:a16="http://schemas.microsoft.com/office/drawing/2014/main" id="{7AA723FC-D2E3-AC95-D787-7702C7BAA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73" t="32683" r="8281"/>
          <a:stretch/>
        </p:blipFill>
        <p:spPr>
          <a:xfrm>
            <a:off x="3518807" y="1259227"/>
            <a:ext cx="8429625" cy="56362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A30BA3-A27C-0BF3-BDDB-56808E22082A}"/>
              </a:ext>
            </a:extLst>
          </p:cNvPr>
          <p:cNvSpPr txBox="1"/>
          <p:nvPr/>
        </p:nvSpPr>
        <p:spPr>
          <a:xfrm>
            <a:off x="83589" y="6505288"/>
            <a:ext cx="61493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Slide: </a:t>
            </a:r>
            <a:r>
              <a:rPr lang="en-NL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NL" dirty="0">
                <a:latin typeface="Arial" panose="020B0604020202020204" pitchFamily="34" charset="0"/>
                <a:cs typeface="Arial" panose="020B0604020202020204" pitchFamily="34" charset="0"/>
              </a:rPr>
              <a:t>. W. Haverkort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90AF58-3716-F553-78F2-F823F8559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96" b="88199" l="8580" r="86391">
                        <a14:foregroundMark x1="43491" y1="39752" x2="43491" y2="39752"/>
                        <a14:foregroundMark x1="50000" y1="13665" x2="50000" y2="13665"/>
                        <a14:foregroundMark x1="45266" y1="10248" x2="45266" y2="10248"/>
                        <a14:foregroundMark x1="78698" y1="50000" x2="78698" y2="50000"/>
                        <a14:foregroundMark x1="81953" y1="48758" x2="76923" y2="55590"/>
                        <a14:foregroundMark x1="45266" y1="88199" x2="44083" y2="83230"/>
                        <a14:foregroundMark x1="83728" y1="50621" x2="86686" y2="50932"/>
                        <a14:foregroundMark x1="14201" y1="54348" x2="13609" y2="51863"/>
                        <a14:foregroundMark x1="8580" y1="48137" x2="8580" y2="48137"/>
                        <a14:foregroundMark x1="9172" y1="48758" x2="9172" y2="48758"/>
                        <a14:foregroundMark x1="45858" y1="9938" x2="47337" y2="8696"/>
                      </a14:backgroundRemoval>
                    </a14:imgEffect>
                  </a14:imgLayer>
                </a14:imgProps>
              </a:ext>
            </a:extLst>
          </a:blip>
          <a:srcRect l="5819" t="7918" r="11481" b="6916"/>
          <a:stretch/>
        </p:blipFill>
        <p:spPr>
          <a:xfrm>
            <a:off x="820027" y="1259227"/>
            <a:ext cx="2098877" cy="24363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342877-3E3C-E762-04A1-0B3FE6A0A2BE}"/>
              </a:ext>
            </a:extLst>
          </p:cNvPr>
          <p:cNvSpPr txBox="1"/>
          <p:nvPr/>
        </p:nvSpPr>
        <p:spPr>
          <a:xfrm>
            <a:off x="1339474" y="3814223"/>
            <a:ext cx="24294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D4h</a:t>
            </a:r>
            <a:endParaRPr lang="en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604240-6080-BCF7-9B51-1F49285A363C}"/>
              </a:ext>
            </a:extLst>
          </p:cNvPr>
          <p:cNvSpPr/>
          <p:nvPr/>
        </p:nvSpPr>
        <p:spPr bwMode="auto">
          <a:xfrm>
            <a:off x="3659269" y="1325229"/>
            <a:ext cx="2694853" cy="1615533"/>
          </a:xfrm>
          <a:prstGeom prst="rect">
            <a:avLst/>
          </a:prstGeom>
          <a:solidFill>
            <a:srgbClr val="FFD6FE">
              <a:alpha val="47843"/>
            </a:srgb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3308D7-7CF7-5EAD-0E24-941616AAA8F3}"/>
              </a:ext>
            </a:extLst>
          </p:cNvPr>
          <p:cNvSpPr/>
          <p:nvPr/>
        </p:nvSpPr>
        <p:spPr bwMode="auto">
          <a:xfrm>
            <a:off x="6359565" y="2961577"/>
            <a:ext cx="2685099" cy="1655229"/>
          </a:xfrm>
          <a:prstGeom prst="rect">
            <a:avLst/>
          </a:prstGeom>
          <a:solidFill>
            <a:srgbClr val="FFD6FE">
              <a:alpha val="47843"/>
            </a:srgb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6CB0A0-2B28-7DCC-2952-DDFDD3D1619A}"/>
              </a:ext>
            </a:extLst>
          </p:cNvPr>
          <p:cNvSpPr/>
          <p:nvPr/>
        </p:nvSpPr>
        <p:spPr bwMode="auto">
          <a:xfrm>
            <a:off x="9044664" y="4616806"/>
            <a:ext cx="2743200" cy="1739544"/>
          </a:xfrm>
          <a:prstGeom prst="rect">
            <a:avLst/>
          </a:prstGeom>
          <a:solidFill>
            <a:srgbClr val="FFD6FE">
              <a:alpha val="47843"/>
            </a:srgb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57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6C212-2B79-9459-8251-5D09CBA9B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X-ray Magnetic Circular Dichroism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AAB60-C5A4-EC26-2531-D72F3DD3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76F-8E59-6041-9C26-97231F9C7439}" type="slidenum">
              <a:rPr lang="en-FR" smtClean="0"/>
              <a:t>29</a:t>
            </a:fld>
            <a:endParaRPr lang="en-FR"/>
          </a:p>
        </p:txBody>
      </p:sp>
      <p:pic>
        <p:nvPicPr>
          <p:cNvPr id="5" name="Picture 4" descr="Haverkort x-ray spectroscopy 03A mod (dragged).pdf">
            <a:extLst>
              <a:ext uri="{FF2B5EF4-FFF2-40B4-BE49-F238E27FC236}">
                <a16:creationId xmlns:a16="http://schemas.microsoft.com/office/drawing/2014/main" id="{E5E2A7BA-1534-CD16-510D-107A4F1B17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667" t="8573" r="3409" b="67523"/>
          <a:stretch/>
        </p:blipFill>
        <p:spPr>
          <a:xfrm>
            <a:off x="8520112" y="1149529"/>
            <a:ext cx="2048283" cy="1736545"/>
          </a:xfrm>
          <a:prstGeom prst="rect">
            <a:avLst/>
          </a:prstGeom>
        </p:spPr>
      </p:pic>
      <p:pic>
        <p:nvPicPr>
          <p:cNvPr id="6" name="Picture 5" descr="Haverkort x-ray spectroscopy 03A mod (dragged).pdf">
            <a:extLst>
              <a:ext uri="{FF2B5EF4-FFF2-40B4-BE49-F238E27FC236}">
                <a16:creationId xmlns:a16="http://schemas.microsoft.com/office/drawing/2014/main" id="{5171AF4D-A715-5E15-D6AF-D1F9A613C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98" t="33338" r="7636"/>
          <a:stretch/>
        </p:blipFill>
        <p:spPr>
          <a:xfrm>
            <a:off x="148174" y="1149529"/>
            <a:ext cx="7614488" cy="50050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F7EA061E-FCB6-49B2-82E2-B33F38F49F60}"/>
                  </a:ext>
                </a:extLst>
              </p:cNvPr>
              <p:cNvSpPr/>
              <p:nvPr/>
            </p:nvSpPr>
            <p:spPr>
              <a:xfrm>
                <a:off x="3786375" y="5807022"/>
                <a:ext cx="7270780" cy="1034604"/>
              </a:xfrm>
              <a:prstGeom prst="roundRect">
                <a:avLst/>
              </a:prstGeom>
              <a:noFill/>
              <a:ln w="31750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tx1"/>
                    </a:solidFill>
                  </a:rPr>
                  <a:t>XMCD= </a:t>
                </a:r>
                <a:r>
                  <a:rPr lang="en-US" sz="4000" dirty="0" err="1">
                    <a:solidFill>
                      <a:schemeClr val="tx1"/>
                    </a:solidFill>
                  </a:rPr>
                  <a:t>i</a:t>
                </a:r>
                <a:r>
                  <a:rPr lang="en-US" sz="4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4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𝑦𝑥</m:t>
                        </m:r>
                      </m:sub>
                    </m:sSub>
                    <m:r>
                      <a:rPr lang="en-US" sz="4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4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sz="4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L" sz="4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F7EA061E-FCB6-49B2-82E2-B33F38F49F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375" y="5807022"/>
                <a:ext cx="7270780" cy="1034604"/>
              </a:xfrm>
              <a:prstGeom prst="roundRect">
                <a:avLst/>
              </a:prstGeom>
              <a:blipFill>
                <a:blip r:embed="rId3"/>
                <a:stretch>
                  <a:fillRect b="-8537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D14BDF3-C4E5-9BE1-7979-FB5EE0BFA5FC}"/>
              </a:ext>
            </a:extLst>
          </p:cNvPr>
          <p:cNvSpPr/>
          <p:nvPr/>
        </p:nvSpPr>
        <p:spPr>
          <a:xfrm>
            <a:off x="4888894" y="5834124"/>
            <a:ext cx="5072062" cy="999455"/>
          </a:xfrm>
          <a:prstGeom prst="roundRect">
            <a:avLst>
              <a:gd name="adj" fmla="val 10406"/>
            </a:avLst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E9BA8841-054D-65E7-326F-760AA7449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5" t="18358" r="4462" b="4717"/>
          <a:stretch/>
        </p:blipFill>
        <p:spPr>
          <a:xfrm>
            <a:off x="137022" y="5865409"/>
            <a:ext cx="4429338" cy="6735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F19617E-C4D1-6B82-9AF4-3884754934AF}"/>
              </a:ext>
            </a:extLst>
          </p:cNvPr>
          <p:cNvSpPr txBox="1"/>
          <p:nvPr/>
        </p:nvSpPr>
        <p:spPr>
          <a:xfrm>
            <a:off x="83589" y="6505288"/>
            <a:ext cx="61493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Slide: </a:t>
            </a:r>
            <a:r>
              <a:rPr lang="en-NL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NL" dirty="0">
                <a:latin typeface="Arial" panose="020B0604020202020204" pitchFamily="34" charset="0"/>
                <a:cs typeface="Arial" panose="020B0604020202020204" pitchFamily="34" charset="0"/>
              </a:rPr>
              <a:t>. W. Haverkort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C38549-64F0-5963-D597-F08D938F5052}"/>
              </a:ext>
            </a:extLst>
          </p:cNvPr>
          <p:cNvSpPr/>
          <p:nvPr/>
        </p:nvSpPr>
        <p:spPr bwMode="auto">
          <a:xfrm>
            <a:off x="261475" y="1149529"/>
            <a:ext cx="2522198" cy="1512028"/>
          </a:xfrm>
          <a:prstGeom prst="rect">
            <a:avLst/>
          </a:prstGeom>
          <a:solidFill>
            <a:srgbClr val="FFD6FE">
              <a:alpha val="47843"/>
            </a:srgb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668D9D-D8E2-B0B0-5B06-624EFBC7FD88}"/>
              </a:ext>
            </a:extLst>
          </p:cNvPr>
          <p:cNvSpPr/>
          <p:nvPr/>
        </p:nvSpPr>
        <p:spPr bwMode="auto">
          <a:xfrm>
            <a:off x="2673872" y="2647263"/>
            <a:ext cx="2513069" cy="1549181"/>
          </a:xfrm>
          <a:prstGeom prst="rect">
            <a:avLst/>
          </a:prstGeom>
          <a:solidFill>
            <a:srgbClr val="FFD6FE">
              <a:alpha val="47843"/>
            </a:srgb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847779-216E-5B56-2CB2-BD886FF9EBB3}"/>
              </a:ext>
            </a:extLst>
          </p:cNvPr>
          <p:cNvSpPr/>
          <p:nvPr/>
        </p:nvSpPr>
        <p:spPr bwMode="auto">
          <a:xfrm>
            <a:off x="5206959" y="4080377"/>
            <a:ext cx="2392380" cy="1549181"/>
          </a:xfrm>
          <a:prstGeom prst="rect">
            <a:avLst/>
          </a:prstGeom>
          <a:solidFill>
            <a:srgbClr val="FFD6FE">
              <a:alpha val="47843"/>
            </a:srgb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E1876A-AD0B-720A-8856-989BEB9DBE8C}"/>
              </a:ext>
            </a:extLst>
          </p:cNvPr>
          <p:cNvSpPr/>
          <p:nvPr/>
        </p:nvSpPr>
        <p:spPr bwMode="auto">
          <a:xfrm>
            <a:off x="2717812" y="1176286"/>
            <a:ext cx="2461207" cy="1398345"/>
          </a:xfrm>
          <a:prstGeom prst="rect">
            <a:avLst/>
          </a:prstGeom>
          <a:solidFill>
            <a:schemeClr val="tx2">
              <a:lumMod val="25000"/>
              <a:lumOff val="75000"/>
              <a:alpha val="47843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91876B-004D-2673-A450-853E11889C28}"/>
              </a:ext>
            </a:extLst>
          </p:cNvPr>
          <p:cNvSpPr/>
          <p:nvPr/>
        </p:nvSpPr>
        <p:spPr bwMode="auto">
          <a:xfrm>
            <a:off x="291970" y="2653203"/>
            <a:ext cx="2461207" cy="1506087"/>
          </a:xfrm>
          <a:prstGeom prst="rect">
            <a:avLst/>
          </a:prstGeom>
          <a:solidFill>
            <a:schemeClr val="tx2">
              <a:lumMod val="25000"/>
              <a:lumOff val="75000"/>
              <a:alpha val="47843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B8809D-BC75-1452-6178-0C6E188C4170}"/>
              </a:ext>
            </a:extLst>
          </p:cNvPr>
          <p:cNvSpPr txBox="1"/>
          <p:nvPr/>
        </p:nvSpPr>
        <p:spPr>
          <a:xfrm>
            <a:off x="7906458" y="3151326"/>
            <a:ext cx="39935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Magnetism breaks time reversal symmetry.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results in the asymmetry of the off-diagonal elements</a:t>
            </a:r>
            <a:endParaRPr lang="en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4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28F8A82-5D27-6789-4FD7-EBC0AA9A3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Introduction to X-ray dichroism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586FDD3-56B7-3E88-7739-947F6003BB5F}"/>
              </a:ext>
            </a:extLst>
          </p:cNvPr>
          <p:cNvGrpSpPr/>
          <p:nvPr/>
        </p:nvGrpSpPr>
        <p:grpSpPr>
          <a:xfrm>
            <a:off x="3909276" y="959360"/>
            <a:ext cx="6095422" cy="1613338"/>
            <a:chOff x="5573159" y="959871"/>
            <a:chExt cx="8153400" cy="2363314"/>
          </a:xfrm>
        </p:grpSpPr>
        <p:pic>
          <p:nvPicPr>
            <p:cNvPr id="22" name="Picture 2" descr="Electromagnetic Spectrum - Introduction">
              <a:extLst>
                <a:ext uri="{FF2B5EF4-FFF2-40B4-BE49-F238E27FC236}">
                  <a16:creationId xmlns:a16="http://schemas.microsoft.com/office/drawing/2014/main" id="{3CFA5161-1113-2E54-7DA4-B5BF4BE42F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0" t="5526" r="6799" b="58541"/>
            <a:stretch/>
          </p:blipFill>
          <p:spPr bwMode="auto">
            <a:xfrm>
              <a:off x="5573159" y="959871"/>
              <a:ext cx="8153400" cy="1282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Electromagnetic Spectrum - Introduction">
              <a:extLst>
                <a:ext uri="{FF2B5EF4-FFF2-40B4-BE49-F238E27FC236}">
                  <a16:creationId xmlns:a16="http://schemas.microsoft.com/office/drawing/2014/main" id="{7C80B343-952A-6F20-A2FB-629965AF60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0" t="69217" r="6800"/>
            <a:stretch/>
          </p:blipFill>
          <p:spPr bwMode="auto">
            <a:xfrm>
              <a:off x="5573159" y="2224635"/>
              <a:ext cx="8153400" cy="1098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4A94EA3-EA3A-B474-32FC-CDAF6EBB6AED}"/>
              </a:ext>
            </a:extLst>
          </p:cNvPr>
          <p:cNvSpPr/>
          <p:nvPr/>
        </p:nvSpPr>
        <p:spPr>
          <a:xfrm>
            <a:off x="228600" y="2314223"/>
            <a:ext cx="4785115" cy="646497"/>
          </a:xfrm>
          <a:prstGeom prst="roundRect">
            <a:avLst/>
          </a:prstGeom>
          <a:solidFill>
            <a:srgbClr val="FFF4EA"/>
          </a:solidFill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Linear Dichroism (LD):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F4C112-C2C9-9F29-CD6F-EB73D5629A30}"/>
              </a:ext>
            </a:extLst>
          </p:cNvPr>
          <p:cNvSpPr txBox="1"/>
          <p:nvPr/>
        </p:nvSpPr>
        <p:spPr>
          <a:xfrm>
            <a:off x="5120839" y="2370961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Difference measured with </a:t>
            </a:r>
            <a:r>
              <a:rPr lang="en-GB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LH / LV</a:t>
            </a:r>
            <a:endParaRPr lang="en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5529545-8557-BAC0-F6C6-EB260F035D5D}"/>
              </a:ext>
            </a:extLst>
          </p:cNvPr>
          <p:cNvSpPr/>
          <p:nvPr/>
        </p:nvSpPr>
        <p:spPr>
          <a:xfrm>
            <a:off x="228600" y="3076223"/>
            <a:ext cx="4785115" cy="646497"/>
          </a:xfrm>
          <a:prstGeom prst="roundRect">
            <a:avLst/>
          </a:prstGeom>
          <a:solidFill>
            <a:srgbClr val="FFF4EA"/>
          </a:solidFill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Circular Dichroism (CD):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05E40A-8CAC-9699-C648-28183B128AB2}"/>
              </a:ext>
            </a:extLst>
          </p:cNvPr>
          <p:cNvSpPr txBox="1"/>
          <p:nvPr/>
        </p:nvSpPr>
        <p:spPr>
          <a:xfrm>
            <a:off x="5105401" y="3125957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Difference measured with </a:t>
            </a:r>
            <a:r>
              <a:rPr lang="en-GB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 / CL</a:t>
            </a:r>
            <a:endParaRPr lang="en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B23A83D-8FF7-7BC1-A653-85999B7C3C87}"/>
              </a:ext>
            </a:extLst>
          </p:cNvPr>
          <p:cNvSpPr/>
          <p:nvPr/>
        </p:nvSpPr>
        <p:spPr>
          <a:xfrm>
            <a:off x="228600" y="5070123"/>
            <a:ext cx="4705199" cy="646497"/>
          </a:xfrm>
          <a:prstGeom prst="roundRect">
            <a:avLst/>
          </a:prstGeom>
          <a:solidFill>
            <a:srgbClr val="FFF4EA"/>
          </a:solidFill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Natural Dichroism (ND):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10EAA3-1D9E-4468-D261-094801E3E9EF}"/>
              </a:ext>
            </a:extLst>
          </p:cNvPr>
          <p:cNvSpPr txBox="1"/>
          <p:nvPr/>
        </p:nvSpPr>
        <p:spPr>
          <a:xfrm>
            <a:off x="5089915" y="4344672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Difference in </a:t>
            </a:r>
            <a:r>
              <a:rPr lang="en-GB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magnetic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  <a:endParaRPr lang="en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04EAFD-952F-C2AE-D833-AF82ED4B9662}"/>
              </a:ext>
            </a:extLst>
          </p:cNvPr>
          <p:cNvSpPr txBox="1"/>
          <p:nvPr/>
        </p:nvSpPr>
        <p:spPr>
          <a:xfrm>
            <a:off x="228600" y="1769768"/>
            <a:ext cx="31681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Measurement:</a:t>
            </a:r>
            <a:endParaRPr lang="en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640C88-9649-744B-CCD7-8BAF08D21E2B}"/>
              </a:ext>
            </a:extLst>
          </p:cNvPr>
          <p:cNvSpPr txBox="1"/>
          <p:nvPr/>
        </p:nvSpPr>
        <p:spPr>
          <a:xfrm>
            <a:off x="228600" y="3756226"/>
            <a:ext cx="31681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Origin:</a:t>
            </a:r>
            <a:endParaRPr lang="en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0EC63DA-F185-D3BF-4360-016FFC27C2DF}"/>
              </a:ext>
            </a:extLst>
          </p:cNvPr>
          <p:cNvSpPr/>
          <p:nvPr/>
        </p:nvSpPr>
        <p:spPr>
          <a:xfrm>
            <a:off x="265915" y="4271226"/>
            <a:ext cx="4785115" cy="646497"/>
          </a:xfrm>
          <a:prstGeom prst="roundRect">
            <a:avLst/>
          </a:prstGeom>
          <a:solidFill>
            <a:srgbClr val="FFF4EA"/>
          </a:solidFill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Magnetic Dichroism (MD):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52E4C91-892A-EA72-49FB-93E88253C24B}"/>
              </a:ext>
            </a:extLst>
          </p:cNvPr>
          <p:cNvSpPr txBox="1"/>
          <p:nvPr/>
        </p:nvSpPr>
        <p:spPr>
          <a:xfrm>
            <a:off x="5041900" y="5154001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Difference in structurally </a:t>
            </a:r>
            <a:r>
              <a:rPr lang="en-GB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distorted 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D7F5CE0-1C7D-2170-B81D-E540C5BB3BB7}"/>
              </a:ext>
            </a:extLst>
          </p:cNvPr>
          <p:cNvSpPr/>
          <p:nvPr/>
        </p:nvSpPr>
        <p:spPr>
          <a:xfrm>
            <a:off x="228600" y="5832123"/>
            <a:ext cx="4705199" cy="646497"/>
          </a:xfrm>
          <a:prstGeom prst="roundRect">
            <a:avLst/>
          </a:prstGeom>
          <a:solidFill>
            <a:srgbClr val="FFF4EA"/>
          </a:solidFill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Magneto-chiral  Dichroism (M</a:t>
            </a:r>
            <a:r>
              <a:rPr lang="el-GR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D):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079D5A-6320-2195-C358-C92FD4F53986}"/>
              </a:ext>
            </a:extLst>
          </p:cNvPr>
          <p:cNvSpPr txBox="1"/>
          <p:nvPr/>
        </p:nvSpPr>
        <p:spPr>
          <a:xfrm>
            <a:off x="5041900" y="5918503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Difference in </a:t>
            </a:r>
            <a:r>
              <a:rPr lang="en-GB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magnetic + chiral 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753BAB0E-EFB7-D3AE-82FE-2D0DAC68EB85}"/>
              </a:ext>
            </a:extLst>
          </p:cNvPr>
          <p:cNvSpPr/>
          <p:nvPr/>
        </p:nvSpPr>
        <p:spPr bwMode="auto">
          <a:xfrm>
            <a:off x="8096797" y="6520277"/>
            <a:ext cx="3866603" cy="344103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C35F70D-54C2-FDE4-C343-F0203846E04F}"/>
              </a:ext>
            </a:extLst>
          </p:cNvPr>
          <p:cNvSpPr txBox="1"/>
          <p:nvPr/>
        </p:nvSpPr>
        <p:spPr>
          <a:xfrm>
            <a:off x="9144000" y="6215359"/>
            <a:ext cx="7206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And more …</a:t>
            </a:r>
            <a:endParaRPr lang="en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57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7" grpId="0" animBg="1"/>
      <p:bldP spid="28" grpId="0"/>
      <p:bldP spid="29" grpId="0" animBg="1"/>
      <p:bldP spid="30" grpId="0"/>
      <p:bldP spid="31" grpId="0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41679-DCC2-B9F3-F282-151C52675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full XAS Tensor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D50F-89A4-5B02-1784-7F974131B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76F-8E59-6041-9C26-97231F9C7439}" type="slidenum">
              <a:rPr lang="en-FR" smtClean="0"/>
              <a:t>30</a:t>
            </a:fld>
            <a:endParaRPr lang="en-FR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6254825-DB7E-742B-D615-2B6EF3F68779}"/>
              </a:ext>
            </a:extLst>
          </p:cNvPr>
          <p:cNvSpPr/>
          <p:nvPr/>
        </p:nvSpPr>
        <p:spPr>
          <a:xfrm>
            <a:off x="1760297" y="1195387"/>
            <a:ext cx="8658755" cy="942833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compute all possible dichroisms from the conductivity tensor!  </a:t>
            </a:r>
            <a:endParaRPr lang="en-N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Haverkort x-ray spectroscopy 03A mod (dragged).pdf">
            <a:extLst>
              <a:ext uri="{FF2B5EF4-FFF2-40B4-BE49-F238E27FC236}">
                <a16:creationId xmlns:a16="http://schemas.microsoft.com/office/drawing/2014/main" id="{F3AF8297-D25A-207A-4062-3BFB669FA9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67" t="33133" r="8333" b="5545"/>
          <a:stretch/>
        </p:blipFill>
        <p:spPr>
          <a:xfrm>
            <a:off x="3413529" y="2429101"/>
            <a:ext cx="5638801" cy="34906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96026D-BB5A-8655-59F7-E19B9C29A86A}"/>
              </a:ext>
            </a:extLst>
          </p:cNvPr>
          <p:cNvSpPr txBox="1"/>
          <p:nvPr/>
        </p:nvSpPr>
        <p:spPr>
          <a:xfrm>
            <a:off x="1279930" y="5982068"/>
            <a:ext cx="107019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Maximum of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nine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spectra required in the most general case</a:t>
            </a:r>
            <a:endParaRPr lang="en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A000C-E374-6B5C-8718-17F8A1B1C256}"/>
              </a:ext>
            </a:extLst>
          </p:cNvPr>
          <p:cNvSpPr txBox="1"/>
          <p:nvPr/>
        </p:nvSpPr>
        <p:spPr>
          <a:xfrm>
            <a:off x="83589" y="6505288"/>
            <a:ext cx="61493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Slide: </a:t>
            </a:r>
            <a:r>
              <a:rPr lang="en-NL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NL" dirty="0">
                <a:latin typeface="Arial" panose="020B0604020202020204" pitchFamily="34" charset="0"/>
                <a:cs typeface="Arial" panose="020B0604020202020204" pitchFamily="34" charset="0"/>
              </a:rPr>
              <a:t>. W. Haverkort</a:t>
            </a:r>
          </a:p>
        </p:txBody>
      </p:sp>
    </p:spTree>
    <p:extLst>
      <p:ext uri="{BB962C8B-B14F-4D97-AF65-F5344CB8AC3E}">
        <p14:creationId xmlns:p14="http://schemas.microsoft.com/office/powerpoint/2010/main" val="1393643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4D79E-EF3E-46FA-2747-C307B4F2B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531683-BED6-7D3C-F44B-903407512C1B}"/>
              </a:ext>
            </a:extLst>
          </p:cNvPr>
          <p:cNvSpPr/>
          <p:nvPr/>
        </p:nvSpPr>
        <p:spPr>
          <a:xfrm>
            <a:off x="0" y="-18480"/>
            <a:ext cx="12192000" cy="6876480"/>
          </a:xfrm>
          <a:prstGeom prst="rect">
            <a:avLst/>
          </a:prstGeom>
          <a:solidFill>
            <a:srgbClr val="826954">
              <a:alpha val="2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 sz="1200" b="1" i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E58C7-BDB7-F738-8BC6-593BB6D47CFE}"/>
              </a:ext>
            </a:extLst>
          </p:cNvPr>
          <p:cNvSpPr txBox="1"/>
          <p:nvPr/>
        </p:nvSpPr>
        <p:spPr>
          <a:xfrm>
            <a:off x="1031462" y="2456373"/>
            <a:ext cx="9716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Arial" panose="020B0604020202020204" pitchFamily="34" charset="0"/>
                <a:cs typeface="Arial" panose="020B0604020202020204" pitchFamily="34" charset="0"/>
              </a:rPr>
              <a:t>Can we measure the full XAS tensor?</a:t>
            </a:r>
          </a:p>
        </p:txBody>
      </p:sp>
    </p:spTree>
    <p:extLst>
      <p:ext uri="{BB962C8B-B14F-4D97-AF65-F5344CB8AC3E}">
        <p14:creationId xmlns:p14="http://schemas.microsoft.com/office/powerpoint/2010/main" val="2536391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EBBFECB-DDFE-9D09-DAF6-0FA3E690F91E}"/>
              </a:ext>
            </a:extLst>
          </p:cNvPr>
          <p:cNvSpPr txBox="1"/>
          <p:nvPr/>
        </p:nvSpPr>
        <p:spPr>
          <a:xfrm>
            <a:off x="491074" y="1211102"/>
            <a:ext cx="71316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Magnetite</a:t>
            </a:r>
            <a:r>
              <a:rPr lang="en-US" sz="3200" dirty="0"/>
              <a:t>: [</a:t>
            </a:r>
            <a:r>
              <a:rPr lang="en-US" sz="3200" dirty="0">
                <a:solidFill>
                  <a:srgbClr val="00B050"/>
                </a:solidFill>
              </a:rPr>
              <a:t>Fe</a:t>
            </a:r>
            <a:r>
              <a:rPr lang="en-US" sz="3200" baseline="30000" dirty="0">
                <a:solidFill>
                  <a:srgbClr val="00B050"/>
                </a:solidFill>
              </a:rPr>
              <a:t>3+</a:t>
            </a:r>
            <a:r>
              <a:rPr lang="en-US" sz="3200" dirty="0"/>
              <a:t>]</a:t>
            </a:r>
            <a:r>
              <a:rPr lang="en-US" sz="3200" baseline="-25000" dirty="0"/>
              <a:t>Td</a:t>
            </a:r>
            <a:r>
              <a:rPr lang="en-US" sz="3200" dirty="0"/>
              <a:t> [</a:t>
            </a:r>
            <a:r>
              <a:rPr lang="en-US" sz="3200" dirty="0">
                <a:solidFill>
                  <a:srgbClr val="0000FF"/>
                </a:solidFill>
              </a:rPr>
              <a:t>Fe</a:t>
            </a:r>
            <a:r>
              <a:rPr lang="en-US" sz="3200" baseline="30000" dirty="0">
                <a:solidFill>
                  <a:srgbClr val="0000FF"/>
                </a:solidFill>
              </a:rPr>
              <a:t>2+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B050"/>
                </a:solidFill>
              </a:rPr>
              <a:t>Fe</a:t>
            </a:r>
            <a:r>
              <a:rPr lang="en-US" sz="3200" baseline="30000" dirty="0">
                <a:solidFill>
                  <a:srgbClr val="00B050"/>
                </a:solidFill>
              </a:rPr>
              <a:t>3+</a:t>
            </a:r>
            <a:r>
              <a:rPr lang="en-US" sz="3200" dirty="0"/>
              <a:t>]</a:t>
            </a:r>
            <a:r>
              <a:rPr lang="en-US" sz="3200" baseline="-25000" dirty="0"/>
              <a:t>Oh</a:t>
            </a:r>
            <a:r>
              <a:rPr lang="en-US" sz="3200" dirty="0">
                <a:solidFill>
                  <a:srgbClr val="FF0000"/>
                </a:solidFill>
              </a:rPr>
              <a:t>O</a:t>
            </a:r>
            <a:r>
              <a:rPr lang="en-US" sz="3200" baseline="-25000" dirty="0">
                <a:solidFill>
                  <a:srgbClr val="FF0000"/>
                </a:solidFill>
              </a:rPr>
              <a:t>4</a:t>
            </a:r>
            <a:r>
              <a:rPr lang="en-US" sz="3200" baseline="-25000" dirty="0"/>
              <a:t> </a:t>
            </a:r>
            <a:endParaRPr lang="en-NL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992E55-605E-28F0-CAFF-2E0C6804F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1643062"/>
            <a:ext cx="4582576" cy="462663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B549E53-9430-64E0-C0A1-FF99FBCED22D}"/>
              </a:ext>
            </a:extLst>
          </p:cNvPr>
          <p:cNvSpPr txBox="1">
            <a:spLocks/>
          </p:cNvSpPr>
          <p:nvPr/>
        </p:nvSpPr>
        <p:spPr>
          <a:xfrm>
            <a:off x="148174" y="152082"/>
            <a:ext cx="10077535" cy="67350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Magnetite</a:t>
            </a:r>
            <a:r>
              <a:rPr lang="en-NL" sz="4400"/>
              <a:t>: Fe L</a:t>
            </a:r>
            <a:r>
              <a:rPr lang="en-NL" sz="4400" baseline="-25000"/>
              <a:t>3,2</a:t>
            </a:r>
            <a:r>
              <a:rPr lang="en-NL"/>
              <a:t>-</a:t>
            </a:r>
            <a:r>
              <a:rPr lang="en-NL" sz="4400"/>
              <a:t>edge XAS</a:t>
            </a:r>
            <a:endParaRPr lang="en-NL" sz="4400" baseline="-250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9DBB458-C2CE-69FF-89A8-1C4EA1DC6FDB}"/>
              </a:ext>
            </a:extLst>
          </p:cNvPr>
          <p:cNvSpPr/>
          <p:nvPr/>
        </p:nvSpPr>
        <p:spPr>
          <a:xfrm>
            <a:off x="332324" y="1912228"/>
            <a:ext cx="6368514" cy="4488572"/>
          </a:xfrm>
          <a:prstGeom prst="roundRect">
            <a:avLst>
              <a:gd name="adj" fmla="val 29827"/>
            </a:avLst>
          </a:prstGeom>
          <a:solidFill>
            <a:srgbClr val="FFF4EA"/>
          </a:solidFill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Ferrimagnetic system: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expect to measure XMCD and that the tensor has off-diagonal elements</a:t>
            </a:r>
          </a:p>
          <a:p>
            <a:pPr lvl="1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Fe</a:t>
            </a:r>
            <a:r>
              <a:rPr lang="en-US" sz="24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are distorted to D</a:t>
            </a:r>
            <a:r>
              <a:rPr lang="en-US" sz="24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expect to measure XLD and that the tensor has different components in various directions</a:t>
            </a:r>
          </a:p>
        </p:txBody>
      </p:sp>
    </p:spTree>
    <p:extLst>
      <p:ext uri="{BB962C8B-B14F-4D97-AF65-F5344CB8AC3E}">
        <p14:creationId xmlns:p14="http://schemas.microsoft.com/office/powerpoint/2010/main" val="329212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E6714F-6A81-B23C-0729-B3163C0645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6" b="67585"/>
          <a:stretch/>
        </p:blipFill>
        <p:spPr>
          <a:xfrm>
            <a:off x="6025093" y="3877584"/>
            <a:ext cx="5593749" cy="2806543"/>
          </a:xfrm>
          <a:prstGeom prst="rect">
            <a:avLst/>
          </a:prstGeom>
        </p:spPr>
      </p:pic>
      <p:pic>
        <p:nvPicPr>
          <p:cNvPr id="10" name="Picture 9" descr="Diagram&#10;&#10;Description automatically generated with low confidence">
            <a:extLst>
              <a:ext uri="{FF2B5EF4-FFF2-40B4-BE49-F238E27FC236}">
                <a16:creationId xmlns:a16="http://schemas.microsoft.com/office/drawing/2014/main" id="{2B256C1B-9D64-5C65-615E-47EAB88BE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953" y="6029897"/>
            <a:ext cx="2404506" cy="654230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469ABE1-76D3-75A7-A952-0966E38BAEB5}"/>
              </a:ext>
            </a:extLst>
          </p:cNvPr>
          <p:cNvSpPr/>
          <p:nvPr/>
        </p:nvSpPr>
        <p:spPr>
          <a:xfrm>
            <a:off x="265910" y="1022708"/>
            <a:ext cx="8556057" cy="2355278"/>
          </a:xfrm>
          <a:prstGeom prst="roundRect">
            <a:avLst>
              <a:gd name="adj" fmla="val 29827"/>
            </a:avLst>
          </a:prstGeom>
          <a:solidFill>
            <a:srgbClr val="FFF4EA"/>
          </a:solidFill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get all elements:</a:t>
            </a:r>
          </a:p>
          <a:p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independent measurements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polarization (diagonals + symmetric off diagonals)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 polarization (asymmetric off diagonals)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FA387B-B12A-ADE0-E1B9-C38BBF51C35A}"/>
              </a:ext>
            </a:extLst>
          </p:cNvPr>
          <p:cNvSpPr txBox="1"/>
          <p:nvPr/>
        </p:nvSpPr>
        <p:spPr>
          <a:xfrm>
            <a:off x="0" y="6581001"/>
            <a:ext cx="8318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1200" dirty="0">
                <a:latin typeface="+mj-lt"/>
              </a:rPr>
              <a:t>Elnaggar et. al., </a:t>
            </a:r>
            <a:r>
              <a:rPr lang="en-GB" sz="1200" dirty="0">
                <a:latin typeface="+mj-lt"/>
              </a:rPr>
              <a:t>J. Synchrotron Rad. (2021). 28, 247–258</a:t>
            </a:r>
            <a:endParaRPr lang="en-NL" sz="12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743B9F-D4FF-FC1C-A3BB-48C5A10665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6" r="40637" b="69658"/>
          <a:stretch/>
        </p:blipFill>
        <p:spPr>
          <a:xfrm>
            <a:off x="2050016" y="3828223"/>
            <a:ext cx="3929255" cy="282047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4AF635B-4C47-E5D4-FEF7-2C439329CC6B}"/>
              </a:ext>
            </a:extLst>
          </p:cNvPr>
          <p:cNvSpPr txBox="1">
            <a:spLocks/>
          </p:cNvSpPr>
          <p:nvPr/>
        </p:nvSpPr>
        <p:spPr>
          <a:xfrm>
            <a:off x="148174" y="152082"/>
            <a:ext cx="10077535" cy="67350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Magnetite</a:t>
            </a:r>
            <a:r>
              <a:rPr lang="en-NL" sz="4400"/>
              <a:t>: Fe L</a:t>
            </a:r>
            <a:r>
              <a:rPr lang="en-NL" sz="4400" baseline="-25000"/>
              <a:t>3,2</a:t>
            </a:r>
            <a:r>
              <a:rPr lang="en-NL"/>
              <a:t>-</a:t>
            </a:r>
            <a:r>
              <a:rPr lang="en-NL" sz="4400"/>
              <a:t>edge XAS</a:t>
            </a:r>
            <a:endParaRPr lang="en-NL" sz="4400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34754C-67F6-8E58-81F1-D6FB9E7D8885}"/>
              </a:ext>
            </a:extLst>
          </p:cNvPr>
          <p:cNvSpPr txBox="1"/>
          <p:nvPr/>
        </p:nvSpPr>
        <p:spPr>
          <a:xfrm>
            <a:off x="3133929" y="3575109"/>
            <a:ext cx="28453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Imaginary: measured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3CEC04-A754-45AA-35DB-04140E3184ED}"/>
              </a:ext>
            </a:extLst>
          </p:cNvPr>
          <p:cNvSpPr txBox="1"/>
          <p:nvPr/>
        </p:nvSpPr>
        <p:spPr>
          <a:xfrm>
            <a:off x="8821967" y="3575109"/>
            <a:ext cx="28453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Real: transformation</a:t>
            </a:r>
            <a:endParaRPr lang="en-GB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3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743B9F-D4FF-FC1C-A3BB-48C5A10665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8" t="31168"/>
          <a:stretch/>
        </p:blipFill>
        <p:spPr>
          <a:xfrm>
            <a:off x="533400" y="1447800"/>
            <a:ext cx="7620000" cy="5209959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18D8FCAB-0307-04F1-C33A-2742C3F1C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199" y="1005338"/>
            <a:ext cx="5291801" cy="20060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52ECC2-0B67-F297-281B-CEA268C0E073}"/>
              </a:ext>
            </a:extLst>
          </p:cNvPr>
          <p:cNvSpPr txBox="1"/>
          <p:nvPr/>
        </p:nvSpPr>
        <p:spPr>
          <a:xfrm>
            <a:off x="0" y="6581001"/>
            <a:ext cx="8318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1200" dirty="0">
                <a:latin typeface="+mj-lt"/>
              </a:rPr>
              <a:t>Elnaggar et. al., </a:t>
            </a:r>
            <a:r>
              <a:rPr lang="en-GB" sz="1200" dirty="0">
                <a:latin typeface="+mj-lt"/>
              </a:rPr>
              <a:t>J. Synchrotron Rad. (2021). 28, 247–258</a:t>
            </a:r>
            <a:endParaRPr lang="en-NL" sz="1200" dirty="0"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68379D0-BFE8-5B3D-1692-E84EEDD3279F}"/>
              </a:ext>
            </a:extLst>
          </p:cNvPr>
          <p:cNvSpPr txBox="1">
            <a:spLocks/>
          </p:cNvSpPr>
          <p:nvPr/>
        </p:nvSpPr>
        <p:spPr>
          <a:xfrm>
            <a:off x="148174" y="152082"/>
            <a:ext cx="10077535" cy="67350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Building the tensor</a:t>
            </a:r>
            <a:endParaRPr lang="en-NL" sz="4400" baseline="-25000" dirty="0"/>
          </a:p>
        </p:txBody>
      </p:sp>
    </p:spTree>
    <p:extLst>
      <p:ext uri="{BB962C8B-B14F-4D97-AF65-F5344CB8AC3E}">
        <p14:creationId xmlns:p14="http://schemas.microsoft.com/office/powerpoint/2010/main" val="623627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B4CE9C6-D11D-AB2F-C009-AC16EA57F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4"/>
          <a:stretch/>
        </p:blipFill>
        <p:spPr>
          <a:xfrm>
            <a:off x="2819400" y="1266692"/>
            <a:ext cx="5867400" cy="55913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73C8DE-1974-CA79-7B64-3D2D45CD34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7" r="34001" b="75256"/>
          <a:stretch/>
        </p:blipFill>
        <p:spPr>
          <a:xfrm>
            <a:off x="360398" y="1094625"/>
            <a:ext cx="2098605" cy="2230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98C57F-5497-2D2B-7CBC-135A05B44FB6}"/>
              </a:ext>
            </a:extLst>
          </p:cNvPr>
          <p:cNvSpPr txBox="1"/>
          <p:nvPr/>
        </p:nvSpPr>
        <p:spPr>
          <a:xfrm>
            <a:off x="0" y="6581001"/>
            <a:ext cx="8318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1200" dirty="0">
                <a:latin typeface="+mj-lt"/>
              </a:rPr>
              <a:t>Elnaggar et. al., </a:t>
            </a:r>
            <a:r>
              <a:rPr lang="en-GB" sz="1200" dirty="0">
                <a:latin typeface="+mj-lt"/>
              </a:rPr>
              <a:t>J. Synchrotron Rad. (2021). 28, 247–258</a:t>
            </a:r>
            <a:endParaRPr lang="en-NL" sz="1200" dirty="0">
              <a:latin typeface="+mj-lt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C304B99-6D88-FDC8-982C-D4D4426FDCB7}"/>
              </a:ext>
            </a:extLst>
          </p:cNvPr>
          <p:cNvSpPr/>
          <p:nvPr/>
        </p:nvSpPr>
        <p:spPr>
          <a:xfrm>
            <a:off x="145422" y="4648200"/>
            <a:ext cx="2673978" cy="1553734"/>
          </a:xfrm>
          <a:prstGeom prst="roundRect">
            <a:avLst>
              <a:gd name="adj" fmla="val 29827"/>
            </a:avLst>
          </a:prstGeom>
          <a:solidFill>
            <a:srgbClr val="FFF4EA"/>
          </a:solidFill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Nine linear independent measurements to construct the full tensor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873CDD3-A2CE-49FC-A2F2-EC9A0D8FED09}"/>
              </a:ext>
            </a:extLst>
          </p:cNvPr>
          <p:cNvSpPr txBox="1">
            <a:spLocks/>
          </p:cNvSpPr>
          <p:nvPr/>
        </p:nvSpPr>
        <p:spPr>
          <a:xfrm>
            <a:off x="148174" y="152082"/>
            <a:ext cx="10077535" cy="67350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Building the tensor</a:t>
            </a:r>
            <a:endParaRPr lang="en-NL" sz="4400" baseline="-25000" dirty="0"/>
          </a:p>
        </p:txBody>
      </p:sp>
    </p:spTree>
    <p:extLst>
      <p:ext uri="{BB962C8B-B14F-4D97-AF65-F5344CB8AC3E}">
        <p14:creationId xmlns:p14="http://schemas.microsoft.com/office/powerpoint/2010/main" val="36685313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B4CE9C6-D11D-AB2F-C009-AC16EA57F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24744" r="58442" b="52306"/>
          <a:stretch/>
        </p:blipFill>
        <p:spPr>
          <a:xfrm>
            <a:off x="-5326" y="1114266"/>
            <a:ext cx="3790266" cy="30767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73C8DE-1974-CA79-7B64-3D2D45CD34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7" r="34001" b="75256"/>
          <a:stretch/>
        </p:blipFill>
        <p:spPr>
          <a:xfrm>
            <a:off x="9647976" y="1117892"/>
            <a:ext cx="2098605" cy="2230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98C57F-5497-2D2B-7CBC-135A05B44FB6}"/>
              </a:ext>
            </a:extLst>
          </p:cNvPr>
          <p:cNvSpPr txBox="1"/>
          <p:nvPr/>
        </p:nvSpPr>
        <p:spPr>
          <a:xfrm>
            <a:off x="0" y="6581001"/>
            <a:ext cx="8318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1200" dirty="0">
                <a:latin typeface="+mj-lt"/>
              </a:rPr>
              <a:t>Elnaggar et. al., </a:t>
            </a:r>
            <a:r>
              <a:rPr lang="en-GB" sz="1200" dirty="0">
                <a:latin typeface="+mj-lt"/>
              </a:rPr>
              <a:t>J. Synchrotron Rad. (2021). 28, 247–258</a:t>
            </a:r>
            <a:endParaRPr lang="en-NL" sz="12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40DE0C-3794-29E7-DBE3-1F771C7207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47307" r="29870" b="29743"/>
          <a:stretch/>
        </p:blipFill>
        <p:spPr>
          <a:xfrm>
            <a:off x="3666649" y="1117892"/>
            <a:ext cx="3162404" cy="30767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7AA12C-4E8B-02A1-E40A-578B33BC59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31" t="69721" b="7331"/>
          <a:stretch/>
        </p:blipFill>
        <p:spPr>
          <a:xfrm>
            <a:off x="6714649" y="1110640"/>
            <a:ext cx="3299900" cy="30767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6D0249FC-24CA-1355-FA12-F913ABB30D64}"/>
                  </a:ext>
                </a:extLst>
              </p:cNvPr>
              <p:cNvSpPr/>
              <p:nvPr/>
            </p:nvSpPr>
            <p:spPr>
              <a:xfrm>
                <a:off x="1079008" y="4499679"/>
                <a:ext cx="3404070" cy="1515820"/>
              </a:xfrm>
              <a:prstGeom prst="roundRect">
                <a:avLst>
                  <a:gd name="adj" fmla="val 29827"/>
                </a:avLst>
              </a:prstGeom>
              <a:solidFill>
                <a:srgbClr val="FFF4EA"/>
              </a:solidFill>
              <a:ln w="31750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Diagonal Elements:</a:t>
                </a:r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xx</m:t>
                        </m:r>
                      </m:sub>
                    </m:sSub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yy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zz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different</a:t>
                </a: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6D0249FC-24CA-1355-FA12-F913ABB30D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008" y="4499679"/>
                <a:ext cx="3404070" cy="1515820"/>
              </a:xfrm>
              <a:prstGeom prst="roundRect">
                <a:avLst>
                  <a:gd name="adj" fmla="val 29827"/>
                </a:avLst>
              </a:prstGeom>
              <a:blipFill>
                <a:blip r:embed="rId6"/>
                <a:stretch>
                  <a:fillRect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>
            <a:extLst>
              <a:ext uri="{FF2B5EF4-FFF2-40B4-BE49-F238E27FC236}">
                <a16:creationId xmlns:a16="http://schemas.microsoft.com/office/drawing/2014/main" id="{E9C6841A-9096-6D8D-3FF7-99E2E58ADCB7}"/>
              </a:ext>
            </a:extLst>
          </p:cNvPr>
          <p:cNvSpPr/>
          <p:nvPr/>
        </p:nvSpPr>
        <p:spPr bwMode="auto">
          <a:xfrm>
            <a:off x="4223977" y="4994201"/>
            <a:ext cx="1139511" cy="584775"/>
          </a:xfrm>
          <a:prstGeom prst="rightArrow">
            <a:avLst/>
          </a:prstGeom>
          <a:solidFill>
            <a:srgbClr val="CCC5C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667A67-9ABC-F63B-81AF-A497E5DB7B87}"/>
              </a:ext>
            </a:extLst>
          </p:cNvPr>
          <p:cNvSpPr txBox="1"/>
          <p:nvPr/>
        </p:nvSpPr>
        <p:spPr>
          <a:xfrm>
            <a:off x="5278831" y="4780534"/>
            <a:ext cx="51258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XMLD in dipole cubic 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ymmetry due to magnetism!</a:t>
            </a:r>
            <a:endParaRPr lang="en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D9B832-1E32-0D31-3CF1-D369982E4F8A}"/>
              </a:ext>
            </a:extLst>
          </p:cNvPr>
          <p:cNvSpPr txBox="1">
            <a:spLocks/>
          </p:cNvSpPr>
          <p:nvPr/>
        </p:nvSpPr>
        <p:spPr>
          <a:xfrm>
            <a:off x="148174" y="152082"/>
            <a:ext cx="10077535" cy="67350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Analyzing the tensor: Diagonal XMLD</a:t>
            </a:r>
            <a:endParaRPr lang="en-NL" sz="4400" baseline="-25000" dirty="0"/>
          </a:p>
        </p:txBody>
      </p:sp>
    </p:spTree>
    <p:extLst>
      <p:ext uri="{BB962C8B-B14F-4D97-AF65-F5344CB8AC3E}">
        <p14:creationId xmlns:p14="http://schemas.microsoft.com/office/powerpoint/2010/main" val="192409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098C57F-5497-2D2B-7CBC-135A05B44FB6}"/>
              </a:ext>
            </a:extLst>
          </p:cNvPr>
          <p:cNvSpPr txBox="1"/>
          <p:nvPr/>
        </p:nvSpPr>
        <p:spPr>
          <a:xfrm>
            <a:off x="0" y="6581001"/>
            <a:ext cx="8318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1200" dirty="0">
                <a:latin typeface="+mj-lt"/>
              </a:rPr>
              <a:t>Elnaggar et. al., </a:t>
            </a:r>
            <a:r>
              <a:rPr lang="en-GB" sz="1200" dirty="0">
                <a:latin typeface="+mj-lt"/>
              </a:rPr>
              <a:t>J. Synchrotron Rad. (2021). 28, 247–258</a:t>
            </a:r>
            <a:endParaRPr lang="en-NL" sz="1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6D0249FC-24CA-1355-FA12-F913ABB30D64}"/>
                  </a:ext>
                </a:extLst>
              </p:cNvPr>
              <p:cNvSpPr/>
              <p:nvPr/>
            </p:nvSpPr>
            <p:spPr>
              <a:xfrm>
                <a:off x="688585" y="4489357"/>
                <a:ext cx="4720691" cy="1601004"/>
              </a:xfrm>
              <a:prstGeom prst="roundRect">
                <a:avLst>
                  <a:gd name="adj" fmla="val 29827"/>
                </a:avLst>
              </a:prstGeom>
              <a:solidFill>
                <a:srgbClr val="FFF4EA"/>
              </a:solidFill>
              <a:ln w="31750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Off-diagonal Elements:</a:t>
                </a:r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xy</m:t>
                        </m:r>
                      </m:sub>
                    </m:sSub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yx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gives XMCD</a:t>
                </a: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6D0249FC-24CA-1355-FA12-F913ABB30D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85" y="4489357"/>
                <a:ext cx="4720691" cy="1601004"/>
              </a:xfrm>
              <a:prstGeom prst="roundRect">
                <a:avLst>
                  <a:gd name="adj" fmla="val 29827"/>
                </a:avLst>
              </a:prstGeom>
              <a:blipFill>
                <a:blip r:embed="rId2"/>
                <a:stretch>
                  <a:fillRect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>
            <a:extLst>
              <a:ext uri="{FF2B5EF4-FFF2-40B4-BE49-F238E27FC236}">
                <a16:creationId xmlns:a16="http://schemas.microsoft.com/office/drawing/2014/main" id="{E9C6841A-9096-6D8D-3FF7-99E2E58ADCB7}"/>
              </a:ext>
            </a:extLst>
          </p:cNvPr>
          <p:cNvSpPr/>
          <p:nvPr/>
        </p:nvSpPr>
        <p:spPr bwMode="auto">
          <a:xfrm>
            <a:off x="5064631" y="5065579"/>
            <a:ext cx="1139511" cy="584775"/>
          </a:xfrm>
          <a:prstGeom prst="rightArrow">
            <a:avLst/>
          </a:prstGeom>
          <a:solidFill>
            <a:srgbClr val="CCC5C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NL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667A67-9ABC-F63B-81AF-A497E5DB7B87}"/>
              </a:ext>
            </a:extLst>
          </p:cNvPr>
          <p:cNvSpPr txBox="1"/>
          <p:nvPr/>
        </p:nvSpPr>
        <p:spPr>
          <a:xfrm>
            <a:off x="6204141" y="5004023"/>
            <a:ext cx="48561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XMCD in cubic symmetry</a:t>
            </a:r>
            <a:endParaRPr lang="en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D980B6-EF61-FF58-577B-C1835ABC3B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0" t="24744" r="29885" b="52082"/>
          <a:stretch/>
        </p:blipFill>
        <p:spPr>
          <a:xfrm>
            <a:off x="4367117" y="1035991"/>
            <a:ext cx="3184492" cy="31268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90337A-5EA8-C0B1-D553-BC0C62440F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t="47370" r="59391" b="30067"/>
          <a:stretch/>
        </p:blipFill>
        <p:spPr>
          <a:xfrm>
            <a:off x="617409" y="1046460"/>
            <a:ext cx="3749708" cy="305531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DD77BBE-345A-7ACF-52B7-AF4C576928DF}"/>
              </a:ext>
            </a:extLst>
          </p:cNvPr>
          <p:cNvGrpSpPr/>
          <p:nvPr/>
        </p:nvGrpSpPr>
        <p:grpSpPr>
          <a:xfrm>
            <a:off x="7920452" y="1129402"/>
            <a:ext cx="3980761" cy="3446032"/>
            <a:chOff x="7920452" y="3273468"/>
            <a:chExt cx="3980761" cy="3446032"/>
          </a:xfrm>
        </p:grpSpPr>
        <p:pic>
          <p:nvPicPr>
            <p:cNvPr id="17" name="Picture 16" descr="Diagram&#10;&#10;Description automatically generated">
              <a:extLst>
                <a:ext uri="{FF2B5EF4-FFF2-40B4-BE49-F238E27FC236}">
                  <a16:creationId xmlns:a16="http://schemas.microsoft.com/office/drawing/2014/main" id="{EC3D8C4C-E3A8-1F64-500F-3D31EFE90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452" y="3273468"/>
              <a:ext cx="3980761" cy="3446032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41AC6D-D22A-D751-FB4E-E6FA8EC2C1E0}"/>
                </a:ext>
              </a:extLst>
            </p:cNvPr>
            <p:cNvSpPr/>
            <p:nvPr/>
          </p:nvSpPr>
          <p:spPr bwMode="auto">
            <a:xfrm>
              <a:off x="8480797" y="3345375"/>
              <a:ext cx="587003" cy="412714"/>
            </a:xfrm>
            <a:prstGeom prst="rect">
              <a:avLst/>
            </a:prstGeom>
            <a:solidFill>
              <a:srgbClr val="FFFFFF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NL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1A2C39C8-2A48-F9BE-932E-D6545D5C3079}"/>
              </a:ext>
            </a:extLst>
          </p:cNvPr>
          <p:cNvSpPr txBox="1">
            <a:spLocks/>
          </p:cNvSpPr>
          <p:nvPr/>
        </p:nvSpPr>
        <p:spPr>
          <a:xfrm>
            <a:off x="148174" y="152082"/>
            <a:ext cx="10077535" cy="67350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Analyzing the tensor: XMCD</a:t>
            </a:r>
            <a:endParaRPr lang="en-NL" sz="4400" baseline="-25000" dirty="0"/>
          </a:p>
        </p:txBody>
      </p:sp>
    </p:spTree>
    <p:extLst>
      <p:ext uri="{BB962C8B-B14F-4D97-AF65-F5344CB8AC3E}">
        <p14:creationId xmlns:p14="http://schemas.microsoft.com/office/powerpoint/2010/main" val="271915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098C57F-5497-2D2B-7CBC-135A05B44FB6}"/>
              </a:ext>
            </a:extLst>
          </p:cNvPr>
          <p:cNvSpPr txBox="1"/>
          <p:nvPr/>
        </p:nvSpPr>
        <p:spPr>
          <a:xfrm>
            <a:off x="0" y="6581001"/>
            <a:ext cx="8318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1200" dirty="0">
                <a:latin typeface="+mj-lt"/>
              </a:rPr>
              <a:t>Elnaggar et. al., </a:t>
            </a:r>
            <a:r>
              <a:rPr lang="en-GB" sz="1200" dirty="0">
                <a:latin typeface="+mj-lt"/>
              </a:rPr>
              <a:t>J. Synchrotron Rad. (2021). 28, 247–258</a:t>
            </a:r>
            <a:endParaRPr lang="en-NL" sz="1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6D0249FC-24CA-1355-FA12-F913ABB30D64}"/>
                  </a:ext>
                </a:extLst>
              </p:cNvPr>
              <p:cNvSpPr/>
              <p:nvPr/>
            </p:nvSpPr>
            <p:spPr>
              <a:xfrm>
                <a:off x="882358" y="4587655"/>
                <a:ext cx="4720691" cy="1601004"/>
              </a:xfrm>
              <a:prstGeom prst="roundRect">
                <a:avLst>
                  <a:gd name="adj" fmla="val 29827"/>
                </a:avLst>
              </a:prstGeom>
              <a:solidFill>
                <a:srgbClr val="FFF4EA"/>
              </a:solidFill>
              <a:ln w="31750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Off-diagonal Elements:</a:t>
                </a:r>
                <a:endParaRPr lang="en-US" sz="2400" dirty="0">
                  <a:solidFill>
                    <a:schemeClr val="tx1"/>
                  </a:solidFill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xz</m:t>
                        </m:r>
                      </m:sub>
                    </m:sSub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zx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sz="2400" dirty="0">
                    <a:solidFill>
                      <a:schemeClr val="tx1"/>
                    </a:solidFill>
                  </a:rPr>
                  <a:t>10x less but not 0! </a:t>
                </a: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6D0249FC-24CA-1355-FA12-F913ABB30D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58" y="4587655"/>
                <a:ext cx="4720691" cy="1601004"/>
              </a:xfrm>
              <a:prstGeom prst="roundRect">
                <a:avLst>
                  <a:gd name="adj" fmla="val 29827"/>
                </a:avLst>
              </a:prstGeom>
              <a:blipFill>
                <a:blip r:embed="rId2"/>
                <a:stretch>
                  <a:fillRect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>
            <a:extLst>
              <a:ext uri="{FF2B5EF4-FFF2-40B4-BE49-F238E27FC236}">
                <a16:creationId xmlns:a16="http://schemas.microsoft.com/office/drawing/2014/main" id="{E9C6841A-9096-6D8D-3FF7-99E2E58ADCB7}"/>
              </a:ext>
            </a:extLst>
          </p:cNvPr>
          <p:cNvSpPr/>
          <p:nvPr/>
        </p:nvSpPr>
        <p:spPr bwMode="auto">
          <a:xfrm>
            <a:off x="5258404" y="5163877"/>
            <a:ext cx="1139511" cy="584775"/>
          </a:xfrm>
          <a:prstGeom prst="rightArrow">
            <a:avLst/>
          </a:prstGeom>
          <a:solidFill>
            <a:srgbClr val="CCC5C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NL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667A67-9ABC-F63B-81AF-A497E5DB7B87}"/>
              </a:ext>
            </a:extLst>
          </p:cNvPr>
          <p:cNvSpPr txBox="1"/>
          <p:nvPr/>
        </p:nvSpPr>
        <p:spPr>
          <a:xfrm>
            <a:off x="6588953" y="4736910"/>
            <a:ext cx="47206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XMLD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ignature of small non-cubic distortion leading to mixing of x-z direction </a:t>
            </a:r>
            <a:endParaRPr lang="en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3E7D14-46C8-44D1-568C-2381F8E8BC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8" t="22713" b="52891"/>
          <a:stretch/>
        </p:blipFill>
        <p:spPr>
          <a:xfrm>
            <a:off x="3897246" y="1078571"/>
            <a:ext cx="3640205" cy="34053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0A7CBB-8AB4-78AD-BE48-E7E10BE46F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70664" r="62500" b="3986"/>
          <a:stretch/>
        </p:blipFill>
        <p:spPr>
          <a:xfrm>
            <a:off x="69851" y="994545"/>
            <a:ext cx="3640204" cy="353864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9F73F70-F8AD-3309-75AD-F795EC5B5385}"/>
              </a:ext>
            </a:extLst>
          </p:cNvPr>
          <p:cNvSpPr txBox="1">
            <a:spLocks/>
          </p:cNvSpPr>
          <p:nvPr/>
        </p:nvSpPr>
        <p:spPr>
          <a:xfrm>
            <a:off x="148174" y="152082"/>
            <a:ext cx="10077535" cy="67350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Analyzing the tensor: small distortion</a:t>
            </a:r>
            <a:endParaRPr lang="en-NL" sz="4400" baseline="-25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10C412-0805-5B1B-DE01-5B1F0CBFEC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7" r="34001" b="75256"/>
          <a:stretch/>
        </p:blipFill>
        <p:spPr>
          <a:xfrm>
            <a:off x="8684591" y="1326715"/>
            <a:ext cx="2098605" cy="223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610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05236-28BC-8CCA-56B6-04946BE8F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44F7ABC-B2CC-CF8C-1F4E-B22885EFDA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4"/>
          <a:stretch/>
        </p:blipFill>
        <p:spPr>
          <a:xfrm>
            <a:off x="2999015" y="1295276"/>
            <a:ext cx="5148943" cy="49066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237098-3268-758E-7D51-5C48067ECB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7" r="34001" b="75256"/>
          <a:stretch/>
        </p:blipFill>
        <p:spPr>
          <a:xfrm>
            <a:off x="360398" y="1094625"/>
            <a:ext cx="2098605" cy="2230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D09CD2-451A-1597-E3B8-B365A4ECD055}"/>
              </a:ext>
            </a:extLst>
          </p:cNvPr>
          <p:cNvSpPr txBox="1"/>
          <p:nvPr/>
        </p:nvSpPr>
        <p:spPr>
          <a:xfrm>
            <a:off x="0" y="6581001"/>
            <a:ext cx="8318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1200" dirty="0">
                <a:latin typeface="+mj-lt"/>
              </a:rPr>
              <a:t>Elnaggar et. al., </a:t>
            </a:r>
            <a:r>
              <a:rPr lang="en-GB" sz="1200" dirty="0">
                <a:latin typeface="+mj-lt"/>
              </a:rPr>
              <a:t>J. Synchrotron Rad. (2021). 28, 247–258</a:t>
            </a:r>
            <a:endParaRPr lang="en-NL" sz="1200" dirty="0">
              <a:latin typeface="+mj-lt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6384421-15A6-4CAE-F20E-19CCB2EFE0AF}"/>
              </a:ext>
            </a:extLst>
          </p:cNvPr>
          <p:cNvSpPr/>
          <p:nvPr/>
        </p:nvSpPr>
        <p:spPr>
          <a:xfrm>
            <a:off x="145422" y="4648200"/>
            <a:ext cx="2673978" cy="1553734"/>
          </a:xfrm>
          <a:prstGeom prst="roundRect">
            <a:avLst>
              <a:gd name="adj" fmla="val 29827"/>
            </a:avLst>
          </a:prstGeom>
          <a:solidFill>
            <a:srgbClr val="FFF4EA"/>
          </a:solidFill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Nine linear independent measurements to construct the full tensor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58C19F-3D85-8B29-29B6-7FD50B45AB9B}"/>
              </a:ext>
            </a:extLst>
          </p:cNvPr>
          <p:cNvSpPr txBox="1">
            <a:spLocks/>
          </p:cNvSpPr>
          <p:nvPr/>
        </p:nvSpPr>
        <p:spPr>
          <a:xfrm>
            <a:off x="148174" y="152082"/>
            <a:ext cx="10077535" cy="67350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All dichroism effects in your system</a:t>
            </a:r>
            <a:endParaRPr lang="en-NL" sz="4400" baseline="-25000" dirty="0"/>
          </a:p>
        </p:txBody>
      </p:sp>
    </p:spTree>
    <p:extLst>
      <p:ext uri="{BB962C8B-B14F-4D97-AF65-F5344CB8AC3E}">
        <p14:creationId xmlns:p14="http://schemas.microsoft.com/office/powerpoint/2010/main" val="1299948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4525E-D79B-81EB-C63E-55F954663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R" dirty="0"/>
              <a:t>Why do we need X-ray dichroism?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205293-8BC4-9A5E-07D9-8B89792A2A34}"/>
              </a:ext>
            </a:extLst>
          </p:cNvPr>
          <p:cNvSpPr txBox="1"/>
          <p:nvPr/>
        </p:nvSpPr>
        <p:spPr>
          <a:xfrm>
            <a:off x="148795" y="1293291"/>
            <a:ext cx="116955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measurement of dichroism is often </a:t>
            </a:r>
            <a:r>
              <a:rPr lang="en-GB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challenging</a:t>
            </a:r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GB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en-GB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 polarization, orientation of sample, single crystals required, several measurements …</a:t>
            </a:r>
          </a:p>
          <a:p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 provides </a:t>
            </a:r>
            <a:r>
              <a:rPr lang="en-GB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GB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properties that can be lost in the average measurements</a:t>
            </a:r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81A36367-08C0-F0CD-DFA1-3677DE0EB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090" y="4653022"/>
            <a:ext cx="10239020" cy="220497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How can we calculate X-ray polarization dependence and dichroism?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X-ray Linear Dichroism (XLD)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X-ray Magnetic Circular Dichroism (XMCD)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Can we predict all X-ray dichroism effects?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D5E638B-FD88-25FF-A8BD-92236F69E0DD}"/>
              </a:ext>
            </a:extLst>
          </p:cNvPr>
          <p:cNvSpPr/>
          <p:nvPr/>
        </p:nvSpPr>
        <p:spPr>
          <a:xfrm>
            <a:off x="1158485" y="3771297"/>
            <a:ext cx="4785115" cy="646497"/>
          </a:xfrm>
          <a:prstGeom prst="roundRect">
            <a:avLst/>
          </a:prstGeom>
          <a:solidFill>
            <a:srgbClr val="FFF4EA"/>
          </a:solidFill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will discuss:</a:t>
            </a:r>
            <a:endParaRPr lang="en-GB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5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C47596-3CD6-2829-FF0A-7F604C449F84}"/>
              </a:ext>
            </a:extLst>
          </p:cNvPr>
          <p:cNvSpPr txBox="1"/>
          <p:nvPr/>
        </p:nvSpPr>
        <p:spPr>
          <a:xfrm>
            <a:off x="387096" y="1392936"/>
            <a:ext cx="10860024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Dichroism holds a lot of information about the system which is wasted when we only look on the average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3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 are many dichroism signals (e.g., magnetic, structural, chiral, linear, circular,…)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3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Analysing the symmetry of our system is a great tool to predict which dichroism signals to expect (e.g. cubic no dichroism for dipole transitions, …)</a:t>
            </a:r>
            <a:endParaRPr lang="en-GB" sz="23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3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XMCD + sum rules relate the spectra to ground state properties (e.g., spin and orbital moments) which is a powerful quantitative tool to study magnetism.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3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can describe all the dichroism effects in a system in a compact way using the tensor expression of the XAS cross-section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82094D-3133-8535-3441-558FE44400CD}"/>
              </a:ext>
            </a:extLst>
          </p:cNvPr>
          <p:cNvSpPr txBox="1">
            <a:spLocks/>
          </p:cNvSpPr>
          <p:nvPr/>
        </p:nvSpPr>
        <p:spPr>
          <a:xfrm>
            <a:off x="148174" y="152082"/>
            <a:ext cx="10077535" cy="67350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Concluding Remarks</a:t>
            </a:r>
            <a:endParaRPr lang="en-NL" sz="4400" baseline="-25000" dirty="0"/>
          </a:p>
        </p:txBody>
      </p:sp>
    </p:spTree>
    <p:extLst>
      <p:ext uri="{BB962C8B-B14F-4D97-AF65-F5344CB8AC3E}">
        <p14:creationId xmlns:p14="http://schemas.microsoft.com/office/powerpoint/2010/main" val="405062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7487F6-BA92-04F0-EF12-A1D65A4F3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76F-8E59-6041-9C26-97231F9C7439}" type="slidenum">
              <a:rPr lang="en-FR" smtClean="0"/>
              <a:t>41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7212781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7A0FB5-B50E-3747-0B9F-BD84586C23E9}"/>
              </a:ext>
            </a:extLst>
          </p:cNvPr>
          <p:cNvSpPr/>
          <p:nvPr/>
        </p:nvSpPr>
        <p:spPr>
          <a:xfrm>
            <a:off x="0" y="-18480"/>
            <a:ext cx="12192000" cy="6876480"/>
          </a:xfrm>
          <a:prstGeom prst="rect">
            <a:avLst/>
          </a:prstGeom>
          <a:solidFill>
            <a:srgbClr val="826954">
              <a:alpha val="2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 sz="1200" b="1" i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31614F-5909-8370-2C53-DE65E716394C}"/>
              </a:ext>
            </a:extLst>
          </p:cNvPr>
          <p:cNvSpPr txBox="1"/>
          <p:nvPr/>
        </p:nvSpPr>
        <p:spPr>
          <a:xfrm>
            <a:off x="1447800" y="20574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4000" dirty="0">
                <a:solidFill>
                  <a:schemeClr val="accent6">
                    <a:lumMod val="50000"/>
                  </a:schemeClr>
                </a:solidFill>
              </a:rPr>
              <a:t>Can we regroup the conductivity tensor to more transparent terms?</a:t>
            </a:r>
            <a:endParaRPr lang="en-NL" sz="4000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533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ADDFC1-733F-FA7C-C4FA-7B5DC596D76A}"/>
              </a:ext>
            </a:extLst>
          </p:cNvPr>
          <p:cNvSpPr/>
          <p:nvPr/>
        </p:nvSpPr>
        <p:spPr>
          <a:xfrm>
            <a:off x="0" y="-18480"/>
            <a:ext cx="12192000" cy="455131"/>
          </a:xfrm>
          <a:prstGeom prst="rect">
            <a:avLst/>
          </a:prstGeom>
          <a:solidFill>
            <a:srgbClr val="826954">
              <a:alpha val="2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 sz="1200" b="1" i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FB2834-2C5E-60FB-B930-70695424D41B}"/>
              </a:ext>
            </a:extLst>
          </p:cNvPr>
          <p:cNvSpPr txBox="1"/>
          <p:nvPr/>
        </p:nvSpPr>
        <p:spPr>
          <a:xfrm>
            <a:off x="145422" y="-14662"/>
            <a:ext cx="11132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800" dirty="0">
                <a:solidFill>
                  <a:schemeClr val="accent6">
                    <a:lumMod val="50000"/>
                  </a:schemeClr>
                </a:solidFill>
              </a:rPr>
              <a:t>Fe</a:t>
            </a:r>
            <a:r>
              <a:rPr lang="en-NL" sz="2800" baseline="-25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NL" sz="2800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NL" sz="2800" baseline="-25000" dirty="0">
                <a:solidFill>
                  <a:schemeClr val="accent6">
                    <a:lumMod val="50000"/>
                  </a:schemeClr>
                </a:solidFill>
              </a:rPr>
              <a:t>4 </a:t>
            </a:r>
            <a:r>
              <a:rPr lang="en-NL" sz="2800" dirty="0">
                <a:solidFill>
                  <a:schemeClr val="accent6">
                    <a:lumMod val="50000"/>
                  </a:schemeClr>
                </a:solidFill>
              </a:rPr>
              <a:t>: Creating a Spherical Tensor (rank 2)</a:t>
            </a:r>
            <a:endParaRPr lang="en-NL" sz="2800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F87558A-5E1D-9FDC-51F2-7D61E43B84F4}"/>
              </a:ext>
            </a:extLst>
          </p:cNvPr>
          <p:cNvSpPr/>
          <p:nvPr/>
        </p:nvSpPr>
        <p:spPr>
          <a:xfrm>
            <a:off x="725754" y="684077"/>
            <a:ext cx="11085246" cy="705562"/>
          </a:xfrm>
          <a:prstGeom prst="roundRect">
            <a:avLst>
              <a:gd name="adj" fmla="val 29827"/>
            </a:avLst>
          </a:prstGeom>
          <a:solidFill>
            <a:srgbClr val="FFF4EA"/>
          </a:solidFill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Create linear combination based on spherical symmetry</a:t>
            </a:r>
            <a:endParaRPr lang="en-US" sz="1800" dirty="0">
              <a:solidFill>
                <a:schemeClr val="tx1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2EE030-3AA5-9C91-D989-4881A65192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4"/>
          <a:stretch/>
        </p:blipFill>
        <p:spPr>
          <a:xfrm>
            <a:off x="13485" y="1637065"/>
            <a:ext cx="5554196" cy="5292842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9F865C10-6BE1-0D5E-561D-48E8A68E6262}"/>
              </a:ext>
            </a:extLst>
          </p:cNvPr>
          <p:cNvSpPr/>
          <p:nvPr/>
        </p:nvSpPr>
        <p:spPr>
          <a:xfrm>
            <a:off x="462281" y="1549918"/>
            <a:ext cx="1905000" cy="1726682"/>
          </a:xfrm>
          <a:prstGeom prst="frame">
            <a:avLst>
              <a:gd name="adj1" fmla="val 57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96268E2-CBAC-9E65-5F44-276D91DA21DF}"/>
              </a:ext>
            </a:extLst>
          </p:cNvPr>
          <p:cNvSpPr/>
          <p:nvPr/>
        </p:nvSpPr>
        <p:spPr>
          <a:xfrm>
            <a:off x="2062481" y="3105072"/>
            <a:ext cx="1905000" cy="1726682"/>
          </a:xfrm>
          <a:prstGeom prst="frame">
            <a:avLst>
              <a:gd name="adj1" fmla="val 57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0E34C22C-78A0-C40C-D6B1-35FF98785B06}"/>
              </a:ext>
            </a:extLst>
          </p:cNvPr>
          <p:cNvSpPr/>
          <p:nvPr/>
        </p:nvSpPr>
        <p:spPr>
          <a:xfrm>
            <a:off x="3733800" y="4673425"/>
            <a:ext cx="1905000" cy="1726682"/>
          </a:xfrm>
          <a:prstGeom prst="frame">
            <a:avLst>
              <a:gd name="adj1" fmla="val 57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0FD1A2-AF07-940B-E0E4-E28E84F2363D}"/>
                  </a:ext>
                </a:extLst>
              </p:cNvPr>
              <p:cNvSpPr txBox="1"/>
              <p:nvPr/>
            </p:nvSpPr>
            <p:spPr>
              <a:xfrm>
                <a:off x="5562600" y="3782359"/>
                <a:ext cx="7132320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XAS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iso</m:t>
                              </m:r>
                            </m:sub>
                          </m:sSub>
                          <m: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0FD1A2-AF07-940B-E0E4-E28E84F23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782359"/>
                <a:ext cx="7132320" cy="901785"/>
              </a:xfrm>
              <a:prstGeom prst="rect">
                <a:avLst/>
              </a:prstGeom>
              <a:blipFill>
                <a:blip r:embed="rId4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469B2A9-D5B9-8C9D-8D46-1CC9AF95B4F1}"/>
              </a:ext>
            </a:extLst>
          </p:cNvPr>
          <p:cNvSpPr/>
          <p:nvPr/>
        </p:nvSpPr>
        <p:spPr>
          <a:xfrm>
            <a:off x="7095689" y="2949239"/>
            <a:ext cx="4334996" cy="705562"/>
          </a:xfrm>
          <a:prstGeom prst="roundRect">
            <a:avLst>
              <a:gd name="adj" fmla="val 29827"/>
            </a:avLst>
          </a:prstGeom>
          <a:solidFill>
            <a:srgbClr val="FFF4EA"/>
          </a:solidFill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Rank 0 --&gt;  Isotropic</a:t>
            </a:r>
          </a:p>
        </p:txBody>
      </p:sp>
    </p:spTree>
    <p:extLst>
      <p:ext uri="{BB962C8B-B14F-4D97-AF65-F5344CB8AC3E}">
        <p14:creationId xmlns:p14="http://schemas.microsoft.com/office/powerpoint/2010/main" val="27748955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ADDFC1-733F-FA7C-C4FA-7B5DC596D76A}"/>
              </a:ext>
            </a:extLst>
          </p:cNvPr>
          <p:cNvSpPr/>
          <p:nvPr/>
        </p:nvSpPr>
        <p:spPr>
          <a:xfrm>
            <a:off x="0" y="-18480"/>
            <a:ext cx="12192000" cy="455131"/>
          </a:xfrm>
          <a:prstGeom prst="rect">
            <a:avLst/>
          </a:prstGeom>
          <a:solidFill>
            <a:srgbClr val="826954">
              <a:alpha val="2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 sz="1200" b="1" i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FB2834-2C5E-60FB-B930-70695424D41B}"/>
              </a:ext>
            </a:extLst>
          </p:cNvPr>
          <p:cNvSpPr txBox="1"/>
          <p:nvPr/>
        </p:nvSpPr>
        <p:spPr>
          <a:xfrm>
            <a:off x="145422" y="-14662"/>
            <a:ext cx="11132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800" dirty="0">
                <a:solidFill>
                  <a:schemeClr val="accent6">
                    <a:lumMod val="50000"/>
                  </a:schemeClr>
                </a:solidFill>
              </a:rPr>
              <a:t>Fe</a:t>
            </a:r>
            <a:r>
              <a:rPr lang="en-NL" sz="2800" baseline="-25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NL" sz="2800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NL" sz="2800" baseline="-25000" dirty="0">
                <a:solidFill>
                  <a:schemeClr val="accent6">
                    <a:lumMod val="50000"/>
                  </a:schemeClr>
                </a:solidFill>
              </a:rPr>
              <a:t>4 </a:t>
            </a:r>
            <a:r>
              <a:rPr lang="en-NL" sz="2800" dirty="0">
                <a:solidFill>
                  <a:schemeClr val="accent6">
                    <a:lumMod val="50000"/>
                  </a:schemeClr>
                </a:solidFill>
              </a:rPr>
              <a:t>: Creating a Spherical Tensor (rank 2)</a:t>
            </a:r>
            <a:endParaRPr lang="en-NL" sz="2800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F87558A-5E1D-9FDC-51F2-7D61E43B84F4}"/>
              </a:ext>
            </a:extLst>
          </p:cNvPr>
          <p:cNvSpPr/>
          <p:nvPr/>
        </p:nvSpPr>
        <p:spPr>
          <a:xfrm>
            <a:off x="725754" y="684077"/>
            <a:ext cx="11085246" cy="705562"/>
          </a:xfrm>
          <a:prstGeom prst="roundRect">
            <a:avLst>
              <a:gd name="adj" fmla="val 29827"/>
            </a:avLst>
          </a:prstGeom>
          <a:solidFill>
            <a:srgbClr val="FFF4EA"/>
          </a:solidFill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Create linear combination based on spherical symmetry</a:t>
            </a:r>
            <a:endParaRPr lang="en-US" sz="1800" dirty="0">
              <a:solidFill>
                <a:schemeClr val="tx1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2EE030-3AA5-9C91-D989-4881A65192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4"/>
          <a:stretch/>
        </p:blipFill>
        <p:spPr>
          <a:xfrm>
            <a:off x="0" y="1637065"/>
            <a:ext cx="5554196" cy="5292842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469B2A9-D5B9-8C9D-8D46-1CC9AF95B4F1}"/>
              </a:ext>
            </a:extLst>
          </p:cNvPr>
          <p:cNvSpPr/>
          <p:nvPr/>
        </p:nvSpPr>
        <p:spPr>
          <a:xfrm>
            <a:off x="5588243" y="1200744"/>
            <a:ext cx="6683338" cy="1285700"/>
          </a:xfrm>
          <a:prstGeom prst="roundRect">
            <a:avLst>
              <a:gd name="adj" fmla="val 29827"/>
            </a:avLst>
          </a:prstGeom>
          <a:noFill/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Rank 1 </a:t>
            </a:r>
            <a:r>
              <a:rPr lang="en-US" sz="2400" b="1" dirty="0">
                <a:solidFill>
                  <a:schemeClr val="tx1"/>
                </a:solidFill>
              </a:rPr>
              <a:t>--&gt;  circular dichroism, 3 terms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E1F2C27-4FA6-9F2C-37F5-A34901C58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62" y="3003111"/>
            <a:ext cx="6683338" cy="3099864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972F988-A433-EA8D-FC78-99D4C9C9D3B9}"/>
              </a:ext>
            </a:extLst>
          </p:cNvPr>
          <p:cNvSpPr/>
          <p:nvPr/>
        </p:nvSpPr>
        <p:spPr>
          <a:xfrm>
            <a:off x="7021403" y="3408684"/>
            <a:ext cx="1055797" cy="457199"/>
          </a:xfrm>
          <a:prstGeom prst="roundRect">
            <a:avLst>
              <a:gd name="adj" fmla="val 10406"/>
            </a:avLst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D15EE70-0907-499A-EA26-19E936FC52E4}"/>
              </a:ext>
            </a:extLst>
          </p:cNvPr>
          <p:cNvSpPr/>
          <p:nvPr/>
        </p:nvSpPr>
        <p:spPr>
          <a:xfrm>
            <a:off x="6900441" y="4338147"/>
            <a:ext cx="1905000" cy="457199"/>
          </a:xfrm>
          <a:prstGeom prst="roundRect">
            <a:avLst>
              <a:gd name="adj" fmla="val 10406"/>
            </a:avLst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D55D8AF-840D-6E49-75DE-1FC8F88AD8CC}"/>
              </a:ext>
            </a:extLst>
          </p:cNvPr>
          <p:cNvSpPr/>
          <p:nvPr/>
        </p:nvSpPr>
        <p:spPr>
          <a:xfrm>
            <a:off x="6900441" y="5507197"/>
            <a:ext cx="1905000" cy="457199"/>
          </a:xfrm>
          <a:prstGeom prst="roundRect">
            <a:avLst>
              <a:gd name="adj" fmla="val 10406"/>
            </a:avLst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133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ADDFC1-733F-FA7C-C4FA-7B5DC596D76A}"/>
              </a:ext>
            </a:extLst>
          </p:cNvPr>
          <p:cNvSpPr/>
          <p:nvPr/>
        </p:nvSpPr>
        <p:spPr>
          <a:xfrm>
            <a:off x="0" y="-18480"/>
            <a:ext cx="12192000" cy="455131"/>
          </a:xfrm>
          <a:prstGeom prst="rect">
            <a:avLst/>
          </a:prstGeom>
          <a:solidFill>
            <a:srgbClr val="826954">
              <a:alpha val="2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 sz="1200" b="1" i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FB2834-2C5E-60FB-B930-70695424D41B}"/>
              </a:ext>
            </a:extLst>
          </p:cNvPr>
          <p:cNvSpPr txBox="1"/>
          <p:nvPr/>
        </p:nvSpPr>
        <p:spPr>
          <a:xfrm>
            <a:off x="145422" y="-14662"/>
            <a:ext cx="11132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800" dirty="0">
                <a:solidFill>
                  <a:schemeClr val="accent6">
                    <a:lumMod val="50000"/>
                  </a:schemeClr>
                </a:solidFill>
              </a:rPr>
              <a:t>Fe</a:t>
            </a:r>
            <a:r>
              <a:rPr lang="en-NL" sz="2800" baseline="-25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NL" sz="2800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NL" sz="2800" baseline="-25000" dirty="0">
                <a:solidFill>
                  <a:schemeClr val="accent6">
                    <a:lumMod val="50000"/>
                  </a:schemeClr>
                </a:solidFill>
              </a:rPr>
              <a:t>4 </a:t>
            </a:r>
            <a:r>
              <a:rPr lang="en-NL" sz="2800" dirty="0">
                <a:solidFill>
                  <a:schemeClr val="accent6">
                    <a:lumMod val="50000"/>
                  </a:schemeClr>
                </a:solidFill>
              </a:rPr>
              <a:t>: Creating a Spherical Tensor (rank 2)</a:t>
            </a:r>
            <a:endParaRPr lang="en-NL" sz="2800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F87558A-5E1D-9FDC-51F2-7D61E43B84F4}"/>
              </a:ext>
            </a:extLst>
          </p:cNvPr>
          <p:cNvSpPr/>
          <p:nvPr/>
        </p:nvSpPr>
        <p:spPr>
          <a:xfrm>
            <a:off x="725754" y="684077"/>
            <a:ext cx="11085246" cy="705562"/>
          </a:xfrm>
          <a:prstGeom prst="roundRect">
            <a:avLst>
              <a:gd name="adj" fmla="val 29827"/>
            </a:avLst>
          </a:prstGeom>
          <a:solidFill>
            <a:srgbClr val="FFF4EA"/>
          </a:solidFill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Create linear combination based on spherical symmetry</a:t>
            </a:r>
            <a:endParaRPr lang="en-US" sz="1800" dirty="0">
              <a:solidFill>
                <a:schemeClr val="tx1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2EE030-3AA5-9C91-D989-4881A65192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4"/>
          <a:stretch/>
        </p:blipFill>
        <p:spPr>
          <a:xfrm>
            <a:off x="0" y="1637065"/>
            <a:ext cx="5554196" cy="5292842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469B2A9-D5B9-8C9D-8D46-1CC9AF95B4F1}"/>
              </a:ext>
            </a:extLst>
          </p:cNvPr>
          <p:cNvSpPr/>
          <p:nvPr/>
        </p:nvSpPr>
        <p:spPr>
          <a:xfrm>
            <a:off x="5554196" y="1456737"/>
            <a:ext cx="7500453" cy="719948"/>
          </a:xfrm>
          <a:prstGeom prst="roundRect">
            <a:avLst>
              <a:gd name="adj" fmla="val 29827"/>
            </a:avLst>
          </a:prstGeom>
          <a:noFill/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Rank 2 </a:t>
            </a:r>
            <a:r>
              <a:rPr lang="en-US" sz="2400" b="1" dirty="0">
                <a:solidFill>
                  <a:schemeClr val="tx1"/>
                </a:solidFill>
              </a:rPr>
              <a:t>--&gt;  Linear dichroism, 5 terms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C7ADA4B-BF8A-6E2A-219A-728EAA044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934" y="1970806"/>
            <a:ext cx="4869666" cy="4920818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2529389-ED43-6A36-30FE-01DEBFE673A5}"/>
              </a:ext>
            </a:extLst>
          </p:cNvPr>
          <p:cNvSpPr/>
          <p:nvPr/>
        </p:nvSpPr>
        <p:spPr>
          <a:xfrm>
            <a:off x="8314868" y="2465939"/>
            <a:ext cx="1362532" cy="353461"/>
          </a:xfrm>
          <a:prstGeom prst="roundRect">
            <a:avLst>
              <a:gd name="adj" fmla="val 10406"/>
            </a:avLst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F894688-2CF2-F6EF-CA65-F8D30D065191}"/>
              </a:ext>
            </a:extLst>
          </p:cNvPr>
          <p:cNvSpPr/>
          <p:nvPr/>
        </p:nvSpPr>
        <p:spPr>
          <a:xfrm>
            <a:off x="8314868" y="3439050"/>
            <a:ext cx="1667332" cy="353461"/>
          </a:xfrm>
          <a:prstGeom prst="roundRect">
            <a:avLst>
              <a:gd name="adj" fmla="val 10406"/>
            </a:avLst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5710BFA-5BE2-3BEF-EBC0-7502A7A7008E}"/>
              </a:ext>
            </a:extLst>
          </p:cNvPr>
          <p:cNvSpPr/>
          <p:nvPr/>
        </p:nvSpPr>
        <p:spPr>
          <a:xfrm>
            <a:off x="8314868" y="4504585"/>
            <a:ext cx="1667332" cy="353461"/>
          </a:xfrm>
          <a:prstGeom prst="roundRect">
            <a:avLst>
              <a:gd name="adj" fmla="val 10406"/>
            </a:avLst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B5DB963-DBAF-F2D1-354D-CD88B8DC5B36}"/>
              </a:ext>
            </a:extLst>
          </p:cNvPr>
          <p:cNvSpPr/>
          <p:nvPr/>
        </p:nvSpPr>
        <p:spPr>
          <a:xfrm>
            <a:off x="7848600" y="5570120"/>
            <a:ext cx="1066800" cy="353461"/>
          </a:xfrm>
          <a:prstGeom prst="roundRect">
            <a:avLst>
              <a:gd name="adj" fmla="val 10406"/>
            </a:avLst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297FE9E-75EF-5131-30E6-455BD518683E}"/>
              </a:ext>
            </a:extLst>
          </p:cNvPr>
          <p:cNvSpPr/>
          <p:nvPr/>
        </p:nvSpPr>
        <p:spPr>
          <a:xfrm>
            <a:off x="7847351" y="6437650"/>
            <a:ext cx="1066800" cy="353461"/>
          </a:xfrm>
          <a:prstGeom prst="roundRect">
            <a:avLst>
              <a:gd name="adj" fmla="val 10406"/>
            </a:avLst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470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7A0FB5-B50E-3747-0B9F-BD84586C23E9}"/>
              </a:ext>
            </a:extLst>
          </p:cNvPr>
          <p:cNvSpPr/>
          <p:nvPr/>
        </p:nvSpPr>
        <p:spPr>
          <a:xfrm>
            <a:off x="0" y="-18480"/>
            <a:ext cx="12192000" cy="6876480"/>
          </a:xfrm>
          <a:prstGeom prst="rect">
            <a:avLst/>
          </a:prstGeom>
          <a:solidFill>
            <a:srgbClr val="826954">
              <a:alpha val="2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 sz="1200" b="1" i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31614F-5909-8370-2C53-DE65E716394C}"/>
              </a:ext>
            </a:extLst>
          </p:cNvPr>
          <p:cNvSpPr txBox="1"/>
          <p:nvPr/>
        </p:nvSpPr>
        <p:spPr>
          <a:xfrm>
            <a:off x="1447800" y="20574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4000" dirty="0">
                <a:solidFill>
                  <a:schemeClr val="accent6">
                    <a:lumMod val="50000"/>
                  </a:schemeClr>
                </a:solidFill>
              </a:rPr>
              <a:t>How is all this helpful?</a:t>
            </a:r>
            <a:endParaRPr lang="en-NL" sz="4000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539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EC9415-4BF2-AED4-285D-8E9DD656674D}"/>
              </a:ext>
            </a:extLst>
          </p:cNvPr>
          <p:cNvSpPr/>
          <p:nvPr/>
        </p:nvSpPr>
        <p:spPr>
          <a:xfrm>
            <a:off x="0" y="-18480"/>
            <a:ext cx="12192000" cy="455131"/>
          </a:xfrm>
          <a:prstGeom prst="rect">
            <a:avLst/>
          </a:prstGeom>
          <a:solidFill>
            <a:srgbClr val="826954">
              <a:alpha val="2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 sz="1200" b="1" i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DC223B-3265-2B4D-90EA-6FB72E163C08}"/>
              </a:ext>
            </a:extLst>
          </p:cNvPr>
          <p:cNvSpPr txBox="1"/>
          <p:nvPr/>
        </p:nvSpPr>
        <p:spPr>
          <a:xfrm>
            <a:off x="145422" y="-14662"/>
            <a:ext cx="11132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800" dirty="0">
                <a:solidFill>
                  <a:schemeClr val="accent6">
                    <a:lumMod val="50000"/>
                  </a:schemeClr>
                </a:solidFill>
              </a:rPr>
              <a:t>Fe</a:t>
            </a:r>
            <a:r>
              <a:rPr lang="en-NL" sz="2800" baseline="-25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NL" sz="2800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NL" sz="2800" baseline="-25000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NL" sz="2800" dirty="0">
                <a:solidFill>
                  <a:schemeClr val="accent6">
                    <a:lumMod val="50000"/>
                  </a:schemeClr>
                </a:solidFill>
              </a:rPr>
              <a:t>: Quantifying Magnetic Moments from XMCD</a:t>
            </a:r>
            <a:endParaRPr lang="en-NL" sz="2800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73C8DE-1974-CA79-7B64-3D2D45CD34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7" r="34001" b="75256"/>
          <a:stretch/>
        </p:blipFill>
        <p:spPr>
          <a:xfrm>
            <a:off x="9636195" y="508558"/>
            <a:ext cx="2098605" cy="2230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98C57F-5497-2D2B-7CBC-135A05B44FB6}"/>
              </a:ext>
            </a:extLst>
          </p:cNvPr>
          <p:cNvSpPr txBox="1"/>
          <p:nvPr/>
        </p:nvSpPr>
        <p:spPr>
          <a:xfrm>
            <a:off x="0" y="6581001"/>
            <a:ext cx="8318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1200" dirty="0">
                <a:solidFill>
                  <a:srgbClr val="C00000"/>
                </a:solidFill>
                <a:latin typeface="+mj-lt"/>
              </a:rPr>
              <a:t>Elnaggar et. al., </a:t>
            </a:r>
            <a:r>
              <a:rPr lang="en-GB" sz="1200" dirty="0">
                <a:solidFill>
                  <a:srgbClr val="C00000"/>
                </a:solidFill>
                <a:latin typeface="+mj-lt"/>
              </a:rPr>
              <a:t>Phys. Rev. Mat. (2020). 4, 024415</a:t>
            </a:r>
            <a:endParaRPr lang="en-NL" sz="1200" dirty="0">
              <a:latin typeface="+mj-lt"/>
            </a:endParaRPr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AD3896EB-077B-29AD-9FCB-9505CBF19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3" y="1101040"/>
            <a:ext cx="6616248" cy="53776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462031-BE9A-2BEA-F34A-8468FA3D187E}"/>
              </a:ext>
            </a:extLst>
          </p:cNvPr>
          <p:cNvSpPr txBox="1"/>
          <p:nvPr/>
        </p:nvSpPr>
        <p:spPr>
          <a:xfrm>
            <a:off x="103833" y="358002"/>
            <a:ext cx="71316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Magnetite</a:t>
            </a:r>
            <a:r>
              <a:rPr lang="en-US" sz="3200" dirty="0"/>
              <a:t>: [</a:t>
            </a:r>
            <a:r>
              <a:rPr lang="en-US" sz="3200" dirty="0">
                <a:solidFill>
                  <a:srgbClr val="00B050"/>
                </a:solidFill>
              </a:rPr>
              <a:t>Fe</a:t>
            </a:r>
            <a:r>
              <a:rPr lang="en-US" sz="3200" baseline="30000" dirty="0">
                <a:solidFill>
                  <a:srgbClr val="00B050"/>
                </a:solidFill>
              </a:rPr>
              <a:t>3+</a:t>
            </a:r>
            <a:r>
              <a:rPr lang="en-US" sz="3200" dirty="0"/>
              <a:t>]</a:t>
            </a:r>
            <a:r>
              <a:rPr lang="en-US" sz="3200" baseline="-25000" dirty="0"/>
              <a:t>Td</a:t>
            </a:r>
            <a:r>
              <a:rPr lang="en-US" sz="3200" dirty="0"/>
              <a:t> [</a:t>
            </a:r>
            <a:r>
              <a:rPr lang="en-US" sz="3200" dirty="0">
                <a:solidFill>
                  <a:schemeClr val="accent6"/>
                </a:solidFill>
              </a:rPr>
              <a:t>Fe</a:t>
            </a:r>
            <a:r>
              <a:rPr lang="en-US" sz="3200" baseline="30000" dirty="0">
                <a:solidFill>
                  <a:schemeClr val="accent6"/>
                </a:solidFill>
              </a:rPr>
              <a:t>2+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B050"/>
                </a:solidFill>
              </a:rPr>
              <a:t>Fe</a:t>
            </a:r>
            <a:r>
              <a:rPr lang="en-US" sz="3200" baseline="30000" dirty="0">
                <a:solidFill>
                  <a:srgbClr val="00B050"/>
                </a:solidFill>
              </a:rPr>
              <a:t>3+</a:t>
            </a:r>
            <a:r>
              <a:rPr lang="en-US" sz="3200" dirty="0"/>
              <a:t>]</a:t>
            </a:r>
            <a:r>
              <a:rPr lang="en-US" sz="3200" baseline="-25000" dirty="0"/>
              <a:t>Oh</a:t>
            </a:r>
            <a:r>
              <a:rPr lang="en-US" sz="3200" dirty="0">
                <a:solidFill>
                  <a:srgbClr val="FF0000"/>
                </a:solidFill>
              </a:rPr>
              <a:t>O</a:t>
            </a:r>
            <a:r>
              <a:rPr lang="en-US" sz="3200" baseline="-25000" dirty="0">
                <a:solidFill>
                  <a:srgbClr val="FF0000"/>
                </a:solidFill>
              </a:rPr>
              <a:t>4</a:t>
            </a:r>
            <a:r>
              <a:rPr lang="en-US" sz="3200" baseline="-25000" dirty="0"/>
              <a:t> </a:t>
            </a:r>
            <a:endParaRPr lang="en-NL" sz="3200" dirty="0"/>
          </a:p>
        </p:txBody>
      </p:sp>
      <p:pic>
        <p:nvPicPr>
          <p:cNvPr id="20" name="Picture 19" descr="Table&#10;&#10;Description automatically generated">
            <a:extLst>
              <a:ext uri="{FF2B5EF4-FFF2-40B4-BE49-F238E27FC236}">
                <a16:creationId xmlns:a16="http://schemas.microsoft.com/office/drawing/2014/main" id="{F13410F1-D895-5BE6-9B27-1C298E5E33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24"/>
          <a:stretch/>
        </p:blipFill>
        <p:spPr>
          <a:xfrm>
            <a:off x="6792729" y="3759848"/>
            <a:ext cx="5222551" cy="1390453"/>
          </a:xfrm>
          <a:prstGeom prst="rect">
            <a:avLst/>
          </a:prstGeom>
        </p:spPr>
      </p:pic>
      <p:pic>
        <p:nvPicPr>
          <p:cNvPr id="21" name="Picture 20" descr="Table&#10;&#10;Description automatically generated">
            <a:extLst>
              <a:ext uri="{FF2B5EF4-FFF2-40B4-BE49-F238E27FC236}">
                <a16:creationId xmlns:a16="http://schemas.microsoft.com/office/drawing/2014/main" id="{DF4B981A-7FA2-4C56-52D3-060EF0EAD6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10"/>
          <a:stretch/>
        </p:blipFill>
        <p:spPr>
          <a:xfrm>
            <a:off x="6792729" y="5226501"/>
            <a:ext cx="5222551" cy="58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913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EC9415-4BF2-AED4-285D-8E9DD656674D}"/>
              </a:ext>
            </a:extLst>
          </p:cNvPr>
          <p:cNvSpPr/>
          <p:nvPr/>
        </p:nvSpPr>
        <p:spPr>
          <a:xfrm>
            <a:off x="0" y="-18480"/>
            <a:ext cx="12192000" cy="455131"/>
          </a:xfrm>
          <a:prstGeom prst="rect">
            <a:avLst/>
          </a:prstGeom>
          <a:solidFill>
            <a:srgbClr val="826954">
              <a:alpha val="2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 sz="1200" b="1" i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DC223B-3265-2B4D-90EA-6FB72E163C08}"/>
              </a:ext>
            </a:extLst>
          </p:cNvPr>
          <p:cNvSpPr txBox="1"/>
          <p:nvPr/>
        </p:nvSpPr>
        <p:spPr>
          <a:xfrm>
            <a:off x="145422" y="-14662"/>
            <a:ext cx="11132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800" dirty="0">
                <a:solidFill>
                  <a:schemeClr val="accent6">
                    <a:lumMod val="50000"/>
                  </a:schemeClr>
                </a:solidFill>
              </a:rPr>
              <a:t>Fe</a:t>
            </a:r>
            <a:r>
              <a:rPr lang="en-NL" sz="2800" baseline="-25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NL" sz="2800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NL" sz="2800" baseline="-25000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NL" sz="2800" dirty="0">
                <a:solidFill>
                  <a:schemeClr val="accent6">
                    <a:lumMod val="50000"/>
                  </a:schemeClr>
                </a:solidFill>
              </a:rPr>
              <a:t>: Quantifying Small Distortion from XMLD</a:t>
            </a:r>
            <a:endParaRPr lang="en-NL" sz="2800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BBFECB-DDFE-9D09-DAF6-0FA3E690F91E}"/>
              </a:ext>
            </a:extLst>
          </p:cNvPr>
          <p:cNvSpPr txBox="1"/>
          <p:nvPr/>
        </p:nvSpPr>
        <p:spPr>
          <a:xfrm>
            <a:off x="6781800" y="3200400"/>
            <a:ext cx="71316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Trigonal distortion</a:t>
            </a:r>
            <a:endParaRPr lang="en-NL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667A67-9ABC-F63B-81AF-A497E5DB7B87}"/>
              </a:ext>
            </a:extLst>
          </p:cNvPr>
          <p:cNvSpPr txBox="1"/>
          <p:nvPr/>
        </p:nvSpPr>
        <p:spPr>
          <a:xfrm>
            <a:off x="6992710" y="3733800"/>
            <a:ext cx="33549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l-GR" baseline="-25000" dirty="0">
                <a:solidFill>
                  <a:schemeClr val="tx1"/>
                </a:solidFill>
              </a:rPr>
              <a:t>σ</a:t>
            </a:r>
            <a:r>
              <a:rPr lang="el-GR" dirty="0">
                <a:solidFill>
                  <a:schemeClr val="tx1"/>
                </a:solidFill>
              </a:rPr>
              <a:t> = 0.1 </a:t>
            </a:r>
            <a:r>
              <a:rPr lang="en-US" dirty="0">
                <a:solidFill>
                  <a:schemeClr val="tx1"/>
                </a:solidFill>
              </a:rPr>
              <a:t>eV </a:t>
            </a:r>
            <a:endParaRPr lang="en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462031-BE9A-2BEA-F34A-8468FA3D187E}"/>
              </a:ext>
            </a:extLst>
          </p:cNvPr>
          <p:cNvSpPr txBox="1"/>
          <p:nvPr/>
        </p:nvSpPr>
        <p:spPr>
          <a:xfrm>
            <a:off x="103833" y="508558"/>
            <a:ext cx="71316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Magnetite</a:t>
            </a:r>
            <a:r>
              <a:rPr lang="en-US" sz="3200" dirty="0"/>
              <a:t>: [</a:t>
            </a:r>
            <a:r>
              <a:rPr lang="en-US" sz="3200" dirty="0">
                <a:solidFill>
                  <a:srgbClr val="00B050"/>
                </a:solidFill>
              </a:rPr>
              <a:t>Fe</a:t>
            </a:r>
            <a:r>
              <a:rPr lang="en-US" sz="3200" baseline="30000" dirty="0">
                <a:solidFill>
                  <a:srgbClr val="00B050"/>
                </a:solidFill>
              </a:rPr>
              <a:t>3+</a:t>
            </a:r>
            <a:r>
              <a:rPr lang="en-US" sz="3200" dirty="0"/>
              <a:t>]</a:t>
            </a:r>
            <a:r>
              <a:rPr lang="en-US" sz="3200" baseline="-25000" dirty="0"/>
              <a:t>Td</a:t>
            </a:r>
            <a:r>
              <a:rPr lang="en-US" sz="3200" dirty="0"/>
              <a:t> [</a:t>
            </a:r>
            <a:r>
              <a:rPr lang="en-US" sz="3200" dirty="0">
                <a:solidFill>
                  <a:schemeClr val="accent6"/>
                </a:solidFill>
              </a:rPr>
              <a:t>Fe</a:t>
            </a:r>
            <a:r>
              <a:rPr lang="en-US" sz="3200" baseline="30000" dirty="0">
                <a:solidFill>
                  <a:schemeClr val="accent6"/>
                </a:solidFill>
              </a:rPr>
              <a:t>2+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B050"/>
                </a:solidFill>
              </a:rPr>
              <a:t>Fe</a:t>
            </a:r>
            <a:r>
              <a:rPr lang="en-US" sz="3200" baseline="30000" dirty="0">
                <a:solidFill>
                  <a:srgbClr val="00B050"/>
                </a:solidFill>
              </a:rPr>
              <a:t>3+</a:t>
            </a:r>
            <a:r>
              <a:rPr lang="en-US" sz="3200" dirty="0"/>
              <a:t>]</a:t>
            </a:r>
            <a:r>
              <a:rPr lang="en-US" sz="3200" baseline="-25000" dirty="0"/>
              <a:t>Oh</a:t>
            </a:r>
            <a:r>
              <a:rPr lang="en-US" sz="3200" dirty="0">
                <a:solidFill>
                  <a:srgbClr val="FF0000"/>
                </a:solidFill>
              </a:rPr>
              <a:t>O</a:t>
            </a:r>
            <a:r>
              <a:rPr lang="en-US" sz="3200" baseline="-25000" dirty="0">
                <a:solidFill>
                  <a:srgbClr val="FF0000"/>
                </a:solidFill>
              </a:rPr>
              <a:t>4</a:t>
            </a:r>
            <a:r>
              <a:rPr lang="en-US" sz="3200" baseline="-25000" dirty="0"/>
              <a:t> </a:t>
            </a:r>
            <a:endParaRPr lang="en-NL" sz="3200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3E3962B-305E-F7F1-E055-5C0680B9A6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01"/>
          <a:stretch/>
        </p:blipFill>
        <p:spPr>
          <a:xfrm>
            <a:off x="914400" y="1165240"/>
            <a:ext cx="5181600" cy="53815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84EFC8-78CD-C65C-7A4C-4F857C78BD43}"/>
              </a:ext>
            </a:extLst>
          </p:cNvPr>
          <p:cNvSpPr txBox="1"/>
          <p:nvPr/>
        </p:nvSpPr>
        <p:spPr>
          <a:xfrm>
            <a:off x="0" y="6581001"/>
            <a:ext cx="8318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1200" dirty="0">
                <a:solidFill>
                  <a:srgbClr val="C00000"/>
                </a:solidFill>
                <a:latin typeface="+mj-lt"/>
              </a:rPr>
              <a:t>Elnaggar et. al., </a:t>
            </a:r>
            <a:r>
              <a:rPr lang="en-GB" sz="1200" dirty="0">
                <a:solidFill>
                  <a:srgbClr val="C00000"/>
                </a:solidFill>
                <a:latin typeface="+mj-lt"/>
              </a:rPr>
              <a:t>Phys. Rev. Mat. (2020). 4, 024415</a:t>
            </a:r>
            <a:endParaRPr lang="en-NL" sz="1200" dirty="0">
              <a:latin typeface="+mj-lt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A832EF98-D350-A68A-AD59-8588CED31F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4" b="67778"/>
          <a:stretch/>
        </p:blipFill>
        <p:spPr>
          <a:xfrm>
            <a:off x="8336346" y="500337"/>
            <a:ext cx="3511010" cy="22098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4FFF44C-1AF3-734F-C528-D98C76B14590}"/>
              </a:ext>
            </a:extLst>
          </p:cNvPr>
          <p:cNvSpPr/>
          <p:nvPr/>
        </p:nvSpPr>
        <p:spPr>
          <a:xfrm>
            <a:off x="6758354" y="4544595"/>
            <a:ext cx="4492091" cy="1601004"/>
          </a:xfrm>
          <a:prstGeom prst="roundRect">
            <a:avLst>
              <a:gd name="adj" fmla="val 29827"/>
            </a:avLst>
          </a:prstGeom>
          <a:solidFill>
            <a:srgbClr val="FFF4EA"/>
          </a:solidFill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XMLD has two effects: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Structure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Magnetic </a:t>
            </a:r>
          </a:p>
        </p:txBody>
      </p:sp>
    </p:spTree>
    <p:extLst>
      <p:ext uri="{BB962C8B-B14F-4D97-AF65-F5344CB8AC3E}">
        <p14:creationId xmlns:p14="http://schemas.microsoft.com/office/powerpoint/2010/main" val="4369601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EC9415-4BF2-AED4-285D-8E9DD656674D}"/>
              </a:ext>
            </a:extLst>
          </p:cNvPr>
          <p:cNvSpPr/>
          <p:nvPr/>
        </p:nvSpPr>
        <p:spPr>
          <a:xfrm>
            <a:off x="0" y="-18480"/>
            <a:ext cx="12192000" cy="455131"/>
          </a:xfrm>
          <a:prstGeom prst="rect">
            <a:avLst/>
          </a:prstGeom>
          <a:solidFill>
            <a:srgbClr val="826954">
              <a:alpha val="2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 sz="1200" b="1" i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DC223B-3265-2B4D-90EA-6FB72E163C08}"/>
              </a:ext>
            </a:extLst>
          </p:cNvPr>
          <p:cNvSpPr txBox="1"/>
          <p:nvPr/>
        </p:nvSpPr>
        <p:spPr>
          <a:xfrm>
            <a:off x="103833" y="11528"/>
            <a:ext cx="11132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800" dirty="0">
                <a:solidFill>
                  <a:schemeClr val="accent6">
                    <a:lumMod val="50000"/>
                  </a:schemeClr>
                </a:solidFill>
              </a:rPr>
              <a:t>Fe</a:t>
            </a:r>
            <a:r>
              <a:rPr lang="en-NL" sz="2800" baseline="-25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NL" sz="2800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NL" sz="2800" baseline="-25000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NL" sz="2800" dirty="0">
                <a:solidFill>
                  <a:schemeClr val="accent6">
                    <a:lumMod val="50000"/>
                  </a:schemeClr>
                </a:solidFill>
              </a:rPr>
              <a:t>: Quantifying Small Distortion from XMLD</a:t>
            </a:r>
            <a:endParaRPr lang="en-NL" sz="2800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462031-BE9A-2BEA-F34A-8468FA3D187E}"/>
              </a:ext>
            </a:extLst>
          </p:cNvPr>
          <p:cNvSpPr txBox="1"/>
          <p:nvPr/>
        </p:nvSpPr>
        <p:spPr>
          <a:xfrm>
            <a:off x="103833" y="422115"/>
            <a:ext cx="71316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Magnetite</a:t>
            </a:r>
            <a:r>
              <a:rPr lang="en-US" sz="3200" dirty="0"/>
              <a:t>: [</a:t>
            </a:r>
            <a:r>
              <a:rPr lang="en-US" sz="3200" dirty="0">
                <a:solidFill>
                  <a:srgbClr val="00B050"/>
                </a:solidFill>
              </a:rPr>
              <a:t>Fe</a:t>
            </a:r>
            <a:r>
              <a:rPr lang="en-US" sz="3200" baseline="30000" dirty="0">
                <a:solidFill>
                  <a:srgbClr val="00B050"/>
                </a:solidFill>
              </a:rPr>
              <a:t>3+</a:t>
            </a:r>
            <a:r>
              <a:rPr lang="en-US" sz="3200" dirty="0"/>
              <a:t>]</a:t>
            </a:r>
            <a:r>
              <a:rPr lang="en-US" sz="3200" baseline="-25000" dirty="0"/>
              <a:t>Td</a:t>
            </a:r>
            <a:r>
              <a:rPr lang="en-US" sz="3200" dirty="0"/>
              <a:t> [</a:t>
            </a:r>
            <a:r>
              <a:rPr lang="en-US" sz="3200" dirty="0">
                <a:solidFill>
                  <a:schemeClr val="accent6"/>
                </a:solidFill>
              </a:rPr>
              <a:t>Fe</a:t>
            </a:r>
            <a:r>
              <a:rPr lang="en-US" sz="3200" baseline="30000" dirty="0">
                <a:solidFill>
                  <a:schemeClr val="accent6"/>
                </a:solidFill>
              </a:rPr>
              <a:t>2+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B050"/>
                </a:solidFill>
              </a:rPr>
              <a:t>Fe</a:t>
            </a:r>
            <a:r>
              <a:rPr lang="en-US" sz="3200" baseline="30000" dirty="0">
                <a:solidFill>
                  <a:srgbClr val="00B050"/>
                </a:solidFill>
              </a:rPr>
              <a:t>3+</a:t>
            </a:r>
            <a:r>
              <a:rPr lang="en-US" sz="3200" dirty="0"/>
              <a:t>]</a:t>
            </a:r>
            <a:r>
              <a:rPr lang="en-US" sz="3200" baseline="-25000" dirty="0"/>
              <a:t>Oh</a:t>
            </a:r>
            <a:r>
              <a:rPr lang="en-US" sz="3200" dirty="0">
                <a:solidFill>
                  <a:srgbClr val="FF0000"/>
                </a:solidFill>
              </a:rPr>
              <a:t>O</a:t>
            </a:r>
            <a:r>
              <a:rPr lang="en-US" sz="3200" baseline="-25000" dirty="0">
                <a:solidFill>
                  <a:srgbClr val="FF0000"/>
                </a:solidFill>
              </a:rPr>
              <a:t>4</a:t>
            </a:r>
            <a:r>
              <a:rPr lang="en-US" sz="3200" baseline="-25000" dirty="0"/>
              <a:t> </a:t>
            </a:r>
            <a:endParaRPr lang="en-NL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4EFC8-78CD-C65C-7A4C-4F857C78BD43}"/>
              </a:ext>
            </a:extLst>
          </p:cNvPr>
          <p:cNvSpPr txBox="1"/>
          <p:nvPr/>
        </p:nvSpPr>
        <p:spPr>
          <a:xfrm>
            <a:off x="0" y="6581001"/>
            <a:ext cx="8318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1200" dirty="0">
                <a:solidFill>
                  <a:srgbClr val="C00000"/>
                </a:solidFill>
                <a:latin typeface="+mj-lt"/>
              </a:rPr>
              <a:t>Elnaggar et. al., </a:t>
            </a:r>
            <a:r>
              <a:rPr lang="en-GB" sz="1200" dirty="0">
                <a:solidFill>
                  <a:srgbClr val="C00000"/>
                </a:solidFill>
                <a:latin typeface="+mj-lt"/>
              </a:rPr>
              <a:t>Phys. Rev. Mat. (2020). 4, 024415</a:t>
            </a:r>
            <a:endParaRPr lang="en-NL" sz="12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B67348-6DE4-5FB7-EB2C-9D40B61334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00400" y="1683652"/>
            <a:ext cx="6353499" cy="48254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43A026-8E32-0D05-B7F6-7C97FC54A0BE}"/>
              </a:ext>
            </a:extLst>
          </p:cNvPr>
          <p:cNvSpPr txBox="1"/>
          <p:nvPr/>
        </p:nvSpPr>
        <p:spPr>
          <a:xfrm>
            <a:off x="8717922" y="1098877"/>
            <a:ext cx="71316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Tetragonal</a:t>
            </a:r>
            <a:endParaRPr lang="en-NL" sz="32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DEDF02C-C38D-A20B-A1B4-894A94F90920}"/>
              </a:ext>
            </a:extLst>
          </p:cNvPr>
          <p:cNvCxnSpPr/>
          <p:nvPr/>
        </p:nvCxnSpPr>
        <p:spPr bwMode="auto">
          <a:xfrm flipH="1">
            <a:off x="9210999" y="1683652"/>
            <a:ext cx="685800" cy="1066800"/>
          </a:xfrm>
          <a:prstGeom prst="straightConnector1">
            <a:avLst/>
          </a:prstGeom>
          <a:solidFill>
            <a:schemeClr val="accent1"/>
          </a:solidFill>
          <a:ln w="73025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8584842-0AC8-ED64-317A-D250FBAEC379}"/>
              </a:ext>
            </a:extLst>
          </p:cNvPr>
          <p:cNvCxnSpPr/>
          <p:nvPr/>
        </p:nvCxnSpPr>
        <p:spPr bwMode="auto">
          <a:xfrm>
            <a:off x="3733800" y="1683652"/>
            <a:ext cx="800091" cy="1078523"/>
          </a:xfrm>
          <a:prstGeom prst="straightConnector1">
            <a:avLst/>
          </a:prstGeom>
          <a:solidFill>
            <a:schemeClr val="accent1"/>
          </a:solidFill>
          <a:ln w="73025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CFBC1EC-0D61-CB61-F0FA-6D11906EED85}"/>
              </a:ext>
            </a:extLst>
          </p:cNvPr>
          <p:cNvSpPr txBox="1"/>
          <p:nvPr/>
        </p:nvSpPr>
        <p:spPr>
          <a:xfrm>
            <a:off x="2432485" y="1183187"/>
            <a:ext cx="23681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Trigonal </a:t>
            </a:r>
            <a:endParaRPr lang="en-NL" sz="3200" dirty="0"/>
          </a:p>
        </p:txBody>
      </p:sp>
    </p:spTree>
    <p:extLst>
      <p:ext uri="{BB962C8B-B14F-4D97-AF65-F5344CB8AC3E}">
        <p14:creationId xmlns:p14="http://schemas.microsoft.com/office/powerpoint/2010/main" val="8828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7A0FB5-B50E-3747-0B9F-BD84586C23E9}"/>
              </a:ext>
            </a:extLst>
          </p:cNvPr>
          <p:cNvSpPr/>
          <p:nvPr/>
        </p:nvSpPr>
        <p:spPr>
          <a:xfrm>
            <a:off x="0" y="-18480"/>
            <a:ext cx="12192000" cy="6876480"/>
          </a:xfrm>
          <a:prstGeom prst="rect">
            <a:avLst/>
          </a:prstGeom>
          <a:solidFill>
            <a:srgbClr val="826954">
              <a:alpha val="2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 sz="1200" b="1" i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31614F-5909-8370-2C53-DE65E716394C}"/>
              </a:ext>
            </a:extLst>
          </p:cNvPr>
          <p:cNvSpPr txBox="1"/>
          <p:nvPr/>
        </p:nvSpPr>
        <p:spPr>
          <a:xfrm>
            <a:off x="1512194" y="2443766"/>
            <a:ext cx="9434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How can we calculate XAS polarization dependence?</a:t>
            </a:r>
          </a:p>
        </p:txBody>
      </p:sp>
    </p:spTree>
    <p:extLst>
      <p:ext uri="{BB962C8B-B14F-4D97-AF65-F5344CB8AC3E}">
        <p14:creationId xmlns:p14="http://schemas.microsoft.com/office/powerpoint/2010/main" val="2792102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4CB3416-E7A6-5DFC-7B86-D38BCBE50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do we calculate XAS dichroism?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421F7E-E062-015B-29E5-D55F5163F8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82" r="65992"/>
          <a:stretch/>
        </p:blipFill>
        <p:spPr>
          <a:xfrm>
            <a:off x="-103662" y="973133"/>
            <a:ext cx="5124932" cy="456862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A7CA159-AFBB-074F-FED2-3F72CB4EB9DA}"/>
              </a:ext>
            </a:extLst>
          </p:cNvPr>
          <p:cNvGrpSpPr>
            <a:grpSpLocks/>
          </p:cNvGrpSpPr>
          <p:nvPr/>
        </p:nvGrpSpPr>
        <p:grpSpPr bwMode="auto">
          <a:xfrm>
            <a:off x="3644851" y="5022300"/>
            <a:ext cx="3037668" cy="1263632"/>
            <a:chOff x="-1567375" y="4736483"/>
            <a:chExt cx="3217297" cy="1421577"/>
          </a:xfrm>
        </p:grpSpPr>
        <p:cxnSp>
          <p:nvCxnSpPr>
            <p:cNvPr id="14" name="Curved Connector 13">
              <a:extLst>
                <a:ext uri="{FF2B5EF4-FFF2-40B4-BE49-F238E27FC236}">
                  <a16:creationId xmlns:a16="http://schemas.microsoft.com/office/drawing/2014/main" id="{1B469B8F-8942-2B29-33ED-D378791E679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7723" y="5010776"/>
              <a:ext cx="1064667" cy="714475"/>
            </a:xfrm>
            <a:prstGeom prst="curvedConnector3">
              <a:avLst>
                <a:gd name="adj1" fmla="val 56741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1F4E4A9-0814-D3D8-DEB8-DD091AA3B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122" y="5477340"/>
              <a:ext cx="483800" cy="680720"/>
            </a:xfrm>
            <a:prstGeom prst="ellipse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75914A55-50A8-9D6A-DC6B-C63BBF25B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67375" y="4736483"/>
              <a:ext cx="1991097" cy="511889"/>
            </a:xfrm>
            <a:prstGeom prst="roundRect">
              <a:avLst>
                <a:gd name="adj" fmla="val 27255"/>
              </a:avLst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Final state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9F0752-DBD6-35C1-6460-B197218A514C}"/>
              </a:ext>
            </a:extLst>
          </p:cNvPr>
          <p:cNvGrpSpPr>
            <a:grpSpLocks/>
          </p:cNvGrpSpPr>
          <p:nvPr/>
        </p:nvGrpSpPr>
        <p:grpSpPr bwMode="auto">
          <a:xfrm>
            <a:off x="7356051" y="4813733"/>
            <a:ext cx="2209432" cy="1496761"/>
            <a:chOff x="4041000" y="815833"/>
            <a:chExt cx="2340247" cy="1683527"/>
          </a:xfrm>
        </p:grpSpPr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4CCEB003-D270-756B-D5AE-CC5B92F9A5E1}"/>
                </a:ext>
              </a:extLst>
            </p:cNvPr>
            <p:cNvCxnSpPr>
              <a:cxnSpLocks noChangeShapeType="1"/>
              <a:stCxn id="24" idx="2"/>
              <a:endCxn id="23" idx="7"/>
            </p:cNvCxnSpPr>
            <p:nvPr/>
          </p:nvCxnSpPr>
          <p:spPr bwMode="auto">
            <a:xfrm rot="5400000">
              <a:off x="4592701" y="1114234"/>
              <a:ext cx="590606" cy="1017584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17C9935-B669-31DD-CD47-BF3DD1E40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000" y="1818640"/>
              <a:ext cx="396240" cy="68072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54EF7362-BF51-0914-6E09-B12AE6E44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2345" y="815833"/>
              <a:ext cx="1968902" cy="511889"/>
            </a:xfrm>
            <a:prstGeom prst="roundRect">
              <a:avLst>
                <a:gd name="adj" fmla="val 27255"/>
              </a:avLst>
            </a:prstGeom>
            <a:gradFill rotWithShape="1">
              <a:gsLst>
                <a:gs pos="0">
                  <a:srgbClr val="C6D9F1"/>
                </a:gs>
                <a:gs pos="100000">
                  <a:srgbClr val="558ED5"/>
                </a:gs>
              </a:gsLst>
              <a:lin ang="2700000"/>
            </a:gradFill>
            <a:ln>
              <a:noFill/>
            </a:ln>
            <a:effectLst>
              <a:outerShdw blurRad="40000" dist="63500" dir="2700000" rotWithShape="0">
                <a:schemeClr val="tx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Initial state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2ED7CC7-80EA-2290-EAFA-15B16A21DD98}"/>
              </a:ext>
            </a:extLst>
          </p:cNvPr>
          <p:cNvGrpSpPr>
            <a:grpSpLocks/>
          </p:cNvGrpSpPr>
          <p:nvPr/>
        </p:nvGrpSpPr>
        <p:grpSpPr bwMode="auto">
          <a:xfrm>
            <a:off x="5171619" y="4013992"/>
            <a:ext cx="2565064" cy="2296645"/>
            <a:chOff x="1905665" y="-83316"/>
            <a:chExt cx="2713920" cy="2582676"/>
          </a:xfrm>
        </p:grpSpPr>
        <p:cxnSp>
          <p:nvCxnSpPr>
            <p:cNvPr id="28" name="Curved Connector 27">
              <a:extLst>
                <a:ext uri="{FF2B5EF4-FFF2-40B4-BE49-F238E27FC236}">
                  <a16:creationId xmlns:a16="http://schemas.microsoft.com/office/drawing/2014/main" id="{5E1C49C6-779A-C72F-CFCB-A1A4E7D165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2898841" y="969198"/>
              <a:ext cx="1601910" cy="424320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9BBB59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B911A92-90F3-6293-3B30-C88C11580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1818640"/>
              <a:ext cx="629920" cy="680720"/>
            </a:xfrm>
            <a:prstGeom prst="ellipse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E74FDB2-40CF-6D42-9DD4-F299C99ED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665" y="-83316"/>
              <a:ext cx="2713920" cy="826849"/>
            </a:xfrm>
            <a:prstGeom prst="roundRect">
              <a:avLst>
                <a:gd name="adj" fmla="val 18653"/>
              </a:avLst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Transition operator</a:t>
              </a:r>
            </a:p>
          </p:txBody>
        </p:sp>
      </p:grpSp>
      <p:pic>
        <p:nvPicPr>
          <p:cNvPr id="33" name="Picture 7" descr="latex-image-1.pdf">
            <a:extLst>
              <a:ext uri="{FF2B5EF4-FFF2-40B4-BE49-F238E27FC236}">
                <a16:creationId xmlns:a16="http://schemas.microsoft.com/office/drawing/2014/main" id="{765C34D7-C63F-8FE3-37F3-8B16F5CBA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78" y="5364671"/>
            <a:ext cx="8368553" cy="149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6A9E713-4065-257A-1E0C-216412DACC8D}"/>
              </a:ext>
            </a:extLst>
          </p:cNvPr>
          <p:cNvSpPr/>
          <p:nvPr/>
        </p:nvSpPr>
        <p:spPr>
          <a:xfrm>
            <a:off x="5209346" y="3010790"/>
            <a:ext cx="4356137" cy="1003201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3200" b="1" dirty="0">
                <a:solidFill>
                  <a:schemeClr val="accent6">
                    <a:lumMod val="50000"/>
                  </a:schemeClr>
                </a:solidFill>
                <a:latin typeface="Bradley Hand" pitchFamily="2" charset="77"/>
              </a:rPr>
              <a:t>Fermi </a:t>
            </a:r>
            <a:r>
              <a:rPr lang="en-NL" sz="3200" b="1">
                <a:solidFill>
                  <a:schemeClr val="accent6">
                    <a:lumMod val="50000"/>
                  </a:schemeClr>
                </a:solidFill>
                <a:latin typeface="Bradley Hand" pitchFamily="2" charset="77"/>
              </a:rPr>
              <a:t>golden rule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Bradley Hand" pitchFamily="2" charset="77"/>
              </a:rPr>
              <a:t>!</a:t>
            </a:r>
            <a:endParaRPr lang="en-NL" sz="3200" b="1" dirty="0">
              <a:solidFill>
                <a:schemeClr val="accent6">
                  <a:lumMod val="50000"/>
                </a:schemeClr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9856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D41DF-1371-9C7B-C5E3-9831E2D70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do we calculate XAS dichroism?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1C3DB-8121-8EED-C465-91C672F4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76F-8E59-6041-9C26-97231F9C7439}" type="slidenum">
              <a:rPr lang="en-FR" smtClean="0"/>
              <a:t>7</a:t>
            </a:fld>
            <a:endParaRPr lang="en-FR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EC5CF8-6B91-D743-DEBA-F54F0AC2A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9546" y="2724954"/>
            <a:ext cx="710673" cy="843304"/>
          </a:xfrm>
          <a:prstGeom prst="ellipse">
            <a:avLst/>
          </a:prstGeom>
          <a:gradFill rotWithShape="1">
            <a:gsLst>
              <a:gs pos="0">
                <a:srgbClr val="DCFFA0"/>
              </a:gs>
              <a:gs pos="100000">
                <a:srgbClr val="A0CA4A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3EEEF7B-1DD5-ADA9-AD1D-E69C9D079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500" y="1237099"/>
            <a:ext cx="710673" cy="843304"/>
          </a:xfrm>
          <a:prstGeom prst="ellipse">
            <a:avLst/>
          </a:prstGeom>
          <a:gradFill rotWithShape="1">
            <a:gsLst>
              <a:gs pos="0">
                <a:srgbClr val="DCFFA0"/>
              </a:gs>
              <a:gs pos="100000">
                <a:srgbClr val="A0CA4A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DDEF90-4436-AE18-0850-894197C767B9}"/>
                  </a:ext>
                </a:extLst>
              </p:cNvPr>
              <p:cNvSpPr txBox="1"/>
              <p:nvPr/>
            </p:nvSpPr>
            <p:spPr>
              <a:xfrm>
                <a:off x="4038600" y="2740521"/>
                <a:ext cx="3746025" cy="702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𝝐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p>
                      </m:sSup>
                    </m:oMath>
                  </m:oMathPara>
                </a14:m>
                <a:endParaRPr lang="en-NL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DDEF90-4436-AE18-0850-894197C76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740521"/>
                <a:ext cx="3746025" cy="702693"/>
              </a:xfrm>
              <a:prstGeom prst="rect">
                <a:avLst/>
              </a:prstGeom>
              <a:blipFill>
                <a:blip r:embed="rId2"/>
                <a:stretch>
                  <a:fillRect l="-2712" t="-12500" b="-33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16FFCD-07F2-CFAC-AE6F-CED2CF5532F9}"/>
                  </a:ext>
                </a:extLst>
              </p:cNvPr>
              <p:cNvSpPr txBox="1"/>
              <p:nvPr/>
            </p:nvSpPr>
            <p:spPr>
              <a:xfrm>
                <a:off x="1027736" y="4946705"/>
                <a:ext cx="10478463" cy="11409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𝝐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p>
                      </m:sSup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𝝐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𝝐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NL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16FFCD-07F2-CFAC-AE6F-CED2CF553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736" y="4946705"/>
                <a:ext cx="10478463" cy="1140953"/>
              </a:xfrm>
              <a:prstGeom prst="rect">
                <a:avLst/>
              </a:prstGeom>
              <a:blipFill>
                <a:blip r:embed="rId3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53DB72B-E54C-A11C-A984-9501D337DB3F}"/>
              </a:ext>
            </a:extLst>
          </p:cNvPr>
          <p:cNvCxnSpPr/>
          <p:nvPr/>
        </p:nvCxnSpPr>
        <p:spPr bwMode="auto">
          <a:xfrm flipH="1">
            <a:off x="5029200" y="3465912"/>
            <a:ext cx="483682" cy="466927"/>
          </a:xfrm>
          <a:prstGeom prst="straightConnector1">
            <a:avLst/>
          </a:prstGeom>
          <a:solidFill>
            <a:schemeClr val="accent1"/>
          </a:solidFill>
          <a:ln w="4445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E541F98-19BA-6E65-5155-0EE547EF29AA}"/>
              </a:ext>
            </a:extLst>
          </p:cNvPr>
          <p:cNvSpPr txBox="1"/>
          <p:nvPr/>
        </p:nvSpPr>
        <p:spPr>
          <a:xfrm>
            <a:off x="3859871" y="3863736"/>
            <a:ext cx="2007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Polarization vector</a:t>
            </a:r>
            <a:endParaRPr lang="en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80C782-751E-5E4C-EE33-841ED64EEE80}"/>
              </a:ext>
            </a:extLst>
          </p:cNvPr>
          <p:cNvSpPr txBox="1"/>
          <p:nvPr/>
        </p:nvSpPr>
        <p:spPr>
          <a:xfrm>
            <a:off x="5903026" y="3910081"/>
            <a:ext cx="2007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Position vector</a:t>
            </a:r>
            <a:endParaRPr lang="en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37C849A-B28B-4B73-9B1E-B85A79D6B028}"/>
              </a:ext>
            </a:extLst>
          </p:cNvPr>
          <p:cNvCxnSpPr/>
          <p:nvPr/>
        </p:nvCxnSpPr>
        <p:spPr bwMode="auto">
          <a:xfrm>
            <a:off x="6020521" y="3489750"/>
            <a:ext cx="456479" cy="443089"/>
          </a:xfrm>
          <a:prstGeom prst="straightConnector1">
            <a:avLst/>
          </a:prstGeom>
          <a:solidFill>
            <a:schemeClr val="accent1"/>
          </a:solidFill>
          <a:ln w="4445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B0FC470-09C9-B245-E574-44DB3288ACC4}"/>
              </a:ext>
            </a:extLst>
          </p:cNvPr>
          <p:cNvSpPr txBox="1"/>
          <p:nvPr/>
        </p:nvSpPr>
        <p:spPr>
          <a:xfrm>
            <a:off x="7784625" y="3443213"/>
            <a:ext cx="2552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Wave vector</a:t>
            </a:r>
            <a:endParaRPr lang="en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E4ECC4-4EC6-CC6E-8CA5-5B6A80CD55F1}"/>
              </a:ext>
            </a:extLst>
          </p:cNvPr>
          <p:cNvCxnSpPr/>
          <p:nvPr/>
        </p:nvCxnSpPr>
        <p:spPr bwMode="auto">
          <a:xfrm>
            <a:off x="7292512" y="3221669"/>
            <a:ext cx="456479" cy="443089"/>
          </a:xfrm>
          <a:prstGeom prst="straightConnector1">
            <a:avLst/>
          </a:prstGeom>
          <a:solidFill>
            <a:schemeClr val="accent1"/>
          </a:solidFill>
          <a:ln w="4445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7" descr="latex-image-1.pdf">
            <a:extLst>
              <a:ext uri="{FF2B5EF4-FFF2-40B4-BE49-F238E27FC236}">
                <a16:creationId xmlns:a16="http://schemas.microsoft.com/office/drawing/2014/main" id="{9ACC1545-1335-4995-1821-D862894F7E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939" y="1023712"/>
            <a:ext cx="8368553" cy="149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E4C2529-D929-8773-4379-E6E7CB52E10F}"/>
              </a:ext>
            </a:extLst>
          </p:cNvPr>
          <p:cNvCxnSpPr>
            <a:cxnSpLocks/>
          </p:cNvCxnSpPr>
          <p:nvPr/>
        </p:nvCxnSpPr>
        <p:spPr bwMode="auto">
          <a:xfrm flipH="1">
            <a:off x="5477951" y="5947106"/>
            <a:ext cx="381000" cy="441096"/>
          </a:xfrm>
          <a:prstGeom prst="straightConnector1">
            <a:avLst/>
          </a:prstGeom>
          <a:solidFill>
            <a:schemeClr val="accent1"/>
          </a:solidFill>
          <a:ln w="4445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429E632-B834-7E36-8140-351F6365EB22}"/>
              </a:ext>
            </a:extLst>
          </p:cNvPr>
          <p:cNvSpPr/>
          <p:nvPr/>
        </p:nvSpPr>
        <p:spPr>
          <a:xfrm>
            <a:off x="148174" y="4490244"/>
            <a:ext cx="3283578" cy="646497"/>
          </a:xfrm>
          <a:prstGeom prst="roundRect">
            <a:avLst/>
          </a:prstGeom>
          <a:solidFill>
            <a:srgbClr val="FFF4EA"/>
          </a:solidFill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Taylor expansion: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E5A5E6-2C4D-0A43-5D89-CD2E70279179}"/>
              </a:ext>
            </a:extLst>
          </p:cNvPr>
          <p:cNvSpPr txBox="1"/>
          <p:nvPr/>
        </p:nvSpPr>
        <p:spPr>
          <a:xfrm>
            <a:off x="4240890" y="6342116"/>
            <a:ext cx="20078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Dipole</a:t>
            </a:r>
            <a:endParaRPr lang="en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D15ECF-D86B-3360-0E33-5CDBA393C325}"/>
              </a:ext>
            </a:extLst>
          </p:cNvPr>
          <p:cNvSpPr txBox="1"/>
          <p:nvPr/>
        </p:nvSpPr>
        <p:spPr>
          <a:xfrm>
            <a:off x="7784625" y="6293893"/>
            <a:ext cx="20078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Quadrupole</a:t>
            </a:r>
            <a:endParaRPr lang="en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6E09308-EFA4-A479-3D9B-B8A4EDD95DC4}"/>
              </a:ext>
            </a:extLst>
          </p:cNvPr>
          <p:cNvCxnSpPr/>
          <p:nvPr/>
        </p:nvCxnSpPr>
        <p:spPr bwMode="auto">
          <a:xfrm>
            <a:off x="8174434" y="5921061"/>
            <a:ext cx="397726" cy="387222"/>
          </a:xfrm>
          <a:prstGeom prst="straightConnector1">
            <a:avLst/>
          </a:prstGeom>
          <a:solidFill>
            <a:schemeClr val="accent1"/>
          </a:solidFill>
          <a:ln w="4445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2194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 animBg="1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99283-14D8-DCE0-CC2C-58F9D881D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Dipole transition operator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FE600-D741-18F2-E3B5-07D4A7A9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76F-8E59-6041-9C26-97231F9C7439}" type="slidenum">
              <a:rPr lang="en-FR" smtClean="0"/>
              <a:t>8</a:t>
            </a:fld>
            <a:endParaRPr lang="en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C9A191-1E93-E852-0EF0-EF68FBCA1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694" y="1730992"/>
            <a:ext cx="6284192" cy="9487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1626C1-42E1-C201-FEF4-01FDF83054F4}"/>
              </a:ext>
            </a:extLst>
          </p:cNvPr>
          <p:cNvSpPr txBox="1"/>
          <p:nvPr/>
        </p:nvSpPr>
        <p:spPr>
          <a:xfrm>
            <a:off x="2392450" y="1200138"/>
            <a:ext cx="11734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Expression in terms of l=1 spherical harmonics (p orbitals):</a:t>
            </a:r>
            <a:endParaRPr lang="en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Shape of p-orbitals in 3D">
            <a:extLst>
              <a:ext uri="{FF2B5EF4-FFF2-40B4-BE49-F238E27FC236}">
                <a16:creationId xmlns:a16="http://schemas.microsoft.com/office/drawing/2014/main" id="{44539498-110C-35EC-6256-9FE35EEFD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63"/>
          <a:stretch/>
        </p:blipFill>
        <p:spPr bwMode="auto">
          <a:xfrm>
            <a:off x="2896753" y="3497272"/>
            <a:ext cx="6284193" cy="203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40C87B0-C56F-30AC-415B-47A548136427}"/>
              </a:ext>
            </a:extLst>
          </p:cNvPr>
          <p:cNvSpPr/>
          <p:nvPr/>
        </p:nvSpPr>
        <p:spPr>
          <a:xfrm>
            <a:off x="391464" y="1140861"/>
            <a:ext cx="1759578" cy="646497"/>
          </a:xfrm>
          <a:prstGeom prst="roundRect">
            <a:avLst/>
          </a:prstGeom>
          <a:solidFill>
            <a:srgbClr val="FFF4EA"/>
          </a:solidFill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Dipole: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11A073-2E67-99C0-C587-A7053FBFB692}"/>
                  </a:ext>
                </a:extLst>
              </p:cNvPr>
              <p:cNvSpPr txBox="1"/>
              <p:nvPr/>
            </p:nvSpPr>
            <p:spPr>
              <a:xfrm>
                <a:off x="6888046" y="5559833"/>
                <a:ext cx="2795880" cy="374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N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11A073-2E67-99C0-C587-A7053FBFB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46" y="5559833"/>
                <a:ext cx="2795880" cy="3742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CA2EEB-0405-DB29-EA07-69DA0F32D219}"/>
                  </a:ext>
                </a:extLst>
              </p:cNvPr>
              <p:cNvSpPr txBox="1"/>
              <p:nvPr/>
            </p:nvSpPr>
            <p:spPr>
              <a:xfrm>
                <a:off x="4514147" y="5528456"/>
                <a:ext cx="3489434" cy="401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)/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N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CA2EEB-0405-DB29-EA07-69DA0F32D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147" y="5528456"/>
                <a:ext cx="3489434" cy="401970"/>
              </a:xfrm>
              <a:prstGeom prst="rect">
                <a:avLst/>
              </a:prstGeom>
              <a:blipFill>
                <a:blip r:embed="rId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84945E-DC8C-F1C1-690F-0A1B05C6938C}"/>
                  </a:ext>
                </a:extLst>
              </p:cNvPr>
              <p:cNvSpPr txBox="1"/>
              <p:nvPr/>
            </p:nvSpPr>
            <p:spPr>
              <a:xfrm>
                <a:off x="2698190" y="5527971"/>
                <a:ext cx="2352208" cy="3963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)/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N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84945E-DC8C-F1C1-690F-0A1B05C69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190" y="5527971"/>
                <a:ext cx="2352208" cy="396327"/>
              </a:xfrm>
              <a:prstGeom prst="rect">
                <a:avLst/>
              </a:prstGeom>
              <a:blipFill>
                <a:blip r:embed="rId7"/>
                <a:stretch>
                  <a:fillRect l="-1075" b="-15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1E07FAA-9FE6-4545-EF9F-D4ECB2EECC33}"/>
                  </a:ext>
                </a:extLst>
              </p:cNvPr>
              <p:cNvSpPr txBox="1"/>
              <p:nvPr/>
            </p:nvSpPr>
            <p:spPr>
              <a:xfrm>
                <a:off x="2934694" y="2798365"/>
                <a:ext cx="62462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2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1E07FAA-9FE6-4545-EF9F-D4ECB2EEC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694" y="2798365"/>
                <a:ext cx="6246252" cy="461665"/>
              </a:xfrm>
              <a:prstGeom prst="rect">
                <a:avLst/>
              </a:prstGeom>
              <a:blipFill>
                <a:blip r:embed="rId8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DF5BDAD-92D7-A8F7-0FEA-14C839C6C3C6}"/>
                  </a:ext>
                </a:extLst>
              </p:cNvPr>
              <p:cNvSpPr txBox="1"/>
              <p:nvPr/>
            </p:nvSpPr>
            <p:spPr>
              <a:xfrm>
                <a:off x="7468763" y="2801264"/>
                <a:ext cx="16127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DF5BDAD-92D7-A8F7-0FEA-14C839C6C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763" y="2801264"/>
                <a:ext cx="1612724" cy="461665"/>
              </a:xfrm>
              <a:prstGeom prst="rect">
                <a:avLst/>
              </a:prstGeom>
              <a:blipFill>
                <a:blip r:embed="rId9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027305C-4287-084D-5D36-670AE1B7A7EF}"/>
                  </a:ext>
                </a:extLst>
              </p:cNvPr>
              <p:cNvSpPr txBox="1"/>
              <p:nvPr/>
            </p:nvSpPr>
            <p:spPr>
              <a:xfrm>
                <a:off x="3128576" y="2819704"/>
                <a:ext cx="126856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027305C-4287-084D-5D36-670AE1B7A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576" y="2819704"/>
                <a:ext cx="1268568" cy="461665"/>
              </a:xfrm>
              <a:prstGeom prst="rect">
                <a:avLst/>
              </a:prstGeom>
              <a:blipFill>
                <a:blip r:embed="rId10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E8F03BC-CE0E-AE0A-618A-53FDD32F6ED2}"/>
              </a:ext>
            </a:extLst>
          </p:cNvPr>
          <p:cNvSpPr/>
          <p:nvPr/>
        </p:nvSpPr>
        <p:spPr>
          <a:xfrm>
            <a:off x="3265600" y="2824883"/>
            <a:ext cx="1028512" cy="461665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DCFE74A-9E63-6992-9D7A-FC69B5231E95}"/>
              </a:ext>
            </a:extLst>
          </p:cNvPr>
          <p:cNvSpPr/>
          <p:nvPr/>
        </p:nvSpPr>
        <p:spPr>
          <a:xfrm>
            <a:off x="5524593" y="2821253"/>
            <a:ext cx="1028512" cy="461665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DF79EAE-9104-244C-745B-B377FB3324C9}"/>
              </a:ext>
            </a:extLst>
          </p:cNvPr>
          <p:cNvSpPr/>
          <p:nvPr/>
        </p:nvSpPr>
        <p:spPr>
          <a:xfrm>
            <a:off x="7745594" y="2811705"/>
            <a:ext cx="1028512" cy="461665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93B39B-EFFF-5705-3BCB-C77E9B24071D}"/>
              </a:ext>
            </a:extLst>
          </p:cNvPr>
          <p:cNvSpPr txBox="1"/>
          <p:nvPr/>
        </p:nvSpPr>
        <p:spPr>
          <a:xfrm>
            <a:off x="838201" y="6259810"/>
            <a:ext cx="98733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Examples: transition operator used for L2,3 edges and K-edges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55AFC60-FFC2-AD7C-A6B9-222444FABECB}"/>
              </a:ext>
            </a:extLst>
          </p:cNvPr>
          <p:cNvGrpSpPr/>
          <p:nvPr/>
        </p:nvGrpSpPr>
        <p:grpSpPr>
          <a:xfrm>
            <a:off x="9081487" y="2772900"/>
            <a:ext cx="3185987" cy="646331"/>
            <a:chOff x="9081487" y="2772900"/>
            <a:chExt cx="3185987" cy="646331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9A78282-8B78-1578-48FF-BDD1798838E3}"/>
                </a:ext>
              </a:extLst>
            </p:cNvPr>
            <p:cNvCxnSpPr/>
            <p:nvPr/>
          </p:nvCxnSpPr>
          <p:spPr bwMode="auto">
            <a:xfrm>
              <a:off x="9081487" y="3070650"/>
              <a:ext cx="704129" cy="0"/>
            </a:xfrm>
            <a:prstGeom prst="straightConnector1">
              <a:avLst/>
            </a:prstGeom>
            <a:solidFill>
              <a:schemeClr val="accent1"/>
            </a:solidFill>
            <a:ln w="4445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BCC7011-EC24-2724-AC34-7B2D9528DE36}"/>
                </a:ext>
              </a:extLst>
            </p:cNvPr>
            <p:cNvSpPr txBox="1"/>
            <p:nvPr/>
          </p:nvSpPr>
          <p:spPr>
            <a:xfrm>
              <a:off x="9849118" y="2772900"/>
              <a:ext cx="241835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Defined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wrt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to the crystal axes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22780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0" grpId="0"/>
      <p:bldP spid="11" grpId="0"/>
      <p:bldP spid="13" grpId="0"/>
      <p:bldP spid="15" grpId="0"/>
      <p:bldP spid="17" grpId="0"/>
      <p:bldP spid="19" grpId="0" animBg="1"/>
      <p:bldP spid="21" grpId="0" animBg="1"/>
      <p:bldP spid="22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229B3-0F2A-6746-4047-06D3720D2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74" y="152082"/>
            <a:ext cx="10618564" cy="673503"/>
          </a:xfrm>
        </p:spPr>
        <p:txBody>
          <a:bodyPr>
            <a:normAutofit fontScale="90000"/>
          </a:bodyPr>
          <a:lstStyle/>
          <a:p>
            <a:r>
              <a:rPr lang="en-GB" dirty="0"/>
              <a:t>Quadrupole transition operator (e.g. K edge of TM)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2E7EA-DAD9-8B85-8725-3E3AB6D1D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076F-8E59-6041-9C26-97231F9C7439}" type="slidenum">
              <a:rPr lang="en-FR" smtClean="0"/>
              <a:t>9</a:t>
            </a:fld>
            <a:endParaRPr lang="en-FR"/>
          </a:p>
        </p:txBody>
      </p:sp>
      <p:pic>
        <p:nvPicPr>
          <p:cNvPr id="7" name="Picture 2" descr="1.-The five different d atomic orbitals. The figure is adapted from... |  Download Scientific Diagram">
            <a:extLst>
              <a:ext uri="{FF2B5EF4-FFF2-40B4-BE49-F238E27FC236}">
                <a16:creationId xmlns:a16="http://schemas.microsoft.com/office/drawing/2014/main" id="{ADFD7D9E-26E2-9BA8-9FB6-46E710800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567" y="2270616"/>
            <a:ext cx="6379615" cy="408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2513300-E6FF-133E-D42A-9F59A6B728FD}"/>
              </a:ext>
            </a:extLst>
          </p:cNvPr>
          <p:cNvSpPr/>
          <p:nvPr/>
        </p:nvSpPr>
        <p:spPr>
          <a:xfrm>
            <a:off x="148174" y="1097234"/>
            <a:ext cx="2319361" cy="646497"/>
          </a:xfrm>
          <a:prstGeom prst="roundRect">
            <a:avLst/>
          </a:prstGeom>
          <a:solidFill>
            <a:srgbClr val="FFF4EA"/>
          </a:solidFill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Quadrupole: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2FE8DD8-9D0C-3667-45F0-AD209FE4FAC4}"/>
                  </a:ext>
                </a:extLst>
              </p:cNvPr>
              <p:cNvSpPr txBox="1"/>
              <p:nvPr/>
            </p:nvSpPr>
            <p:spPr>
              <a:xfrm>
                <a:off x="2698029" y="1743731"/>
                <a:ext cx="2133600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NL" sz="280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2FE8DD8-9D0C-3667-45F0-AD209FE4F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029" y="1743731"/>
                <a:ext cx="2133600" cy="509178"/>
              </a:xfrm>
              <a:prstGeom prst="rect">
                <a:avLst/>
              </a:prstGeom>
              <a:blipFill>
                <a:blip r:embed="rId3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B947CAD-A574-B8A9-96A4-B13681522780}"/>
                  </a:ext>
                </a:extLst>
              </p:cNvPr>
              <p:cNvSpPr txBox="1"/>
              <p:nvPr/>
            </p:nvSpPr>
            <p:spPr>
              <a:xfrm>
                <a:off x="795316" y="4313483"/>
                <a:ext cx="6239814" cy="402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800">
                          <a:latin typeface="Cambria Math" panose="02040503050406030204" pitchFamily="18" charset="0"/>
                        </a:rPr>
                        <m:t>)/</m:t>
                      </m:r>
                      <m:rad>
                        <m:radPr>
                          <m:deg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B947CAD-A574-B8A9-96A4-B13681522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16" y="4313483"/>
                <a:ext cx="6239814" cy="402161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8816A84-7FEE-08F9-36BF-5D90F98A7CB8}"/>
              </a:ext>
            </a:extLst>
          </p:cNvPr>
          <p:cNvSpPr/>
          <p:nvPr/>
        </p:nvSpPr>
        <p:spPr>
          <a:xfrm>
            <a:off x="3078994" y="1783193"/>
            <a:ext cx="1467247" cy="461665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228D29-20F5-EB2D-D2FA-1205E5230B8F}"/>
              </a:ext>
            </a:extLst>
          </p:cNvPr>
          <p:cNvSpPr txBox="1"/>
          <p:nvPr/>
        </p:nvSpPr>
        <p:spPr>
          <a:xfrm>
            <a:off x="2576623" y="1206620"/>
            <a:ext cx="87062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Expression in l=2 spherical harmonics (d orbitals):</a:t>
            </a:r>
            <a:endParaRPr lang="en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D6A842-5CB2-B3C6-8A64-05160D0DE9EB}"/>
              </a:ext>
            </a:extLst>
          </p:cNvPr>
          <p:cNvSpPr txBox="1"/>
          <p:nvPr/>
        </p:nvSpPr>
        <p:spPr>
          <a:xfrm>
            <a:off x="6631186" y="1628988"/>
            <a:ext cx="39588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in a Mathematic Notebook!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D60637-9AA1-EFA2-8014-6D21983CEDB8}"/>
              </a:ext>
            </a:extLst>
          </p:cNvPr>
          <p:cNvSpPr txBox="1"/>
          <p:nvPr/>
        </p:nvSpPr>
        <p:spPr>
          <a:xfrm>
            <a:off x="2826818" y="6348657"/>
            <a:ext cx="79399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Examples:  transition operator used for K pre-edges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39572C1-B481-6494-7DE4-717697DDFC49}"/>
                  </a:ext>
                </a:extLst>
              </p:cNvPr>
              <p:cNvSpPr txBox="1"/>
              <p:nvPr/>
            </p:nvSpPr>
            <p:spPr>
              <a:xfrm>
                <a:off x="-615751" y="1784704"/>
                <a:ext cx="357949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𝝐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∗(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39572C1-B481-6494-7DE4-717697DDF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5751" y="1784704"/>
                <a:ext cx="3579498" cy="523220"/>
              </a:xfrm>
              <a:prstGeom prst="rect">
                <a:avLst/>
              </a:prstGeom>
              <a:blipFill>
                <a:blip r:embed="rId5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8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4" grpId="0"/>
      <p:bldP spid="15" grpId="0" animBg="1"/>
      <p:bldP spid="17" grpId="0"/>
      <p:bldP spid="19" grpId="0"/>
      <p:bldP spid="22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13093</TotalTime>
  <Words>2147</Words>
  <Application>Microsoft Macintosh PowerPoint</Application>
  <PresentationFormat>Widescreen</PresentationFormat>
  <Paragraphs>418</Paragraphs>
  <Slides>49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7" baseType="lpstr">
      <vt:lpstr>ＭＳ Ｐゴシック</vt:lpstr>
      <vt:lpstr>Aharoni</vt:lpstr>
      <vt:lpstr>Apple Chancery</vt:lpstr>
      <vt:lpstr>Aptos</vt:lpstr>
      <vt:lpstr>Aptos Display</vt:lpstr>
      <vt:lpstr>Arial</vt:lpstr>
      <vt:lpstr>Bradley Hand</vt:lpstr>
      <vt:lpstr>Cambria Math</vt:lpstr>
      <vt:lpstr>CMSS10</vt:lpstr>
      <vt:lpstr>CMSY10</vt:lpstr>
      <vt:lpstr>Helvetica</vt:lpstr>
      <vt:lpstr>Helvetica Neue</vt:lpstr>
      <vt:lpstr>MSAM7</vt:lpstr>
      <vt:lpstr>Times</vt:lpstr>
      <vt:lpstr>usual-1</vt:lpstr>
      <vt:lpstr>Wingdings</vt:lpstr>
      <vt:lpstr>Office Theme</vt:lpstr>
      <vt:lpstr>Custom Design</vt:lpstr>
      <vt:lpstr>Polarization and dichroism in X-ray Absorption Spectroscopy </vt:lpstr>
      <vt:lpstr>Dichroism</vt:lpstr>
      <vt:lpstr>Introduction to X-ray dichroism</vt:lpstr>
      <vt:lpstr>Why do we need X-ray dichroism?</vt:lpstr>
      <vt:lpstr>PowerPoint Presentation</vt:lpstr>
      <vt:lpstr>How do we calculate XAS dichroism?</vt:lpstr>
      <vt:lpstr>How do we calculate XAS dichroism?</vt:lpstr>
      <vt:lpstr>Dipole transition operator</vt:lpstr>
      <vt:lpstr>Quadrupole transition operator (e.g. K edge of TM)</vt:lpstr>
      <vt:lpstr>PowerPoint Presentation</vt:lpstr>
      <vt:lpstr>X-ray Linear Dichroism in Oh Cu2+</vt:lpstr>
      <vt:lpstr>X-ray Linear Dichroism in Oh Cu2+</vt:lpstr>
      <vt:lpstr>X-ray Linear Dichroism in Oh Cu2+</vt:lpstr>
      <vt:lpstr>X-ray Linear Dichroism in Oh Cu2+</vt:lpstr>
      <vt:lpstr>X-ray Linear Dichroism in Oh symmetry</vt:lpstr>
      <vt:lpstr>Dipole XLD in reduced symmetry</vt:lpstr>
      <vt:lpstr>X-ray Linear Dichroism in D4h Cu2+</vt:lpstr>
      <vt:lpstr>X-ray Linear Dichroism in D4h Cu2+</vt:lpstr>
      <vt:lpstr>X-ray Linear Dichroism in D4h Cu2+</vt:lpstr>
      <vt:lpstr>X-ray Linear Dichroism in D4h symmetry</vt:lpstr>
      <vt:lpstr>PowerPoint Presentation</vt:lpstr>
      <vt:lpstr>X-ray Magnetic Circular Dichroism (XMCD)</vt:lpstr>
      <vt:lpstr>XMCD in CoFe2O4</vt:lpstr>
      <vt:lpstr>Sum Rules for XMCD</vt:lpstr>
      <vt:lpstr>However …</vt:lpstr>
      <vt:lpstr>PowerPoint Presentation</vt:lpstr>
      <vt:lpstr>General expression of the XAS</vt:lpstr>
      <vt:lpstr>X-ray Linear Dichroism </vt:lpstr>
      <vt:lpstr>X-ray Magnetic Circular Dichroism </vt:lpstr>
      <vt:lpstr>The full XAS Tensor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Elnaggar, H.M.E.A. (Hebatalla)</dc:creator>
  <cp:lastModifiedBy>Elnaggar, H.M.E.A. (Hebatalla)</cp:lastModifiedBy>
  <cp:revision>840</cp:revision>
  <dcterms:created xsi:type="dcterms:W3CDTF">2024-05-15T09:31:32Z</dcterms:created>
  <dcterms:modified xsi:type="dcterms:W3CDTF">2024-09-26T11:27:07Z</dcterms:modified>
</cp:coreProperties>
</file>