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1442" r:id="rId2"/>
    <p:sldId id="1443" r:id="rId3"/>
    <p:sldId id="1428" r:id="rId4"/>
    <p:sldId id="1431" r:id="rId5"/>
    <p:sldId id="1432" r:id="rId6"/>
    <p:sldId id="1433" r:id="rId7"/>
    <p:sldId id="816" r:id="rId8"/>
    <p:sldId id="1350" r:id="rId9"/>
    <p:sldId id="1351" r:id="rId10"/>
    <p:sldId id="1434" r:id="rId11"/>
    <p:sldId id="1352" r:id="rId12"/>
    <p:sldId id="1353" r:id="rId13"/>
    <p:sldId id="1435" r:id="rId14"/>
    <p:sldId id="1354" r:id="rId15"/>
    <p:sldId id="1436" r:id="rId16"/>
    <p:sldId id="1437" r:id="rId17"/>
    <p:sldId id="1438" r:id="rId18"/>
    <p:sldId id="1439" r:id="rId19"/>
    <p:sldId id="1440" r:id="rId20"/>
    <p:sldId id="1441" r:id="rId21"/>
    <p:sldId id="869" r:id="rId22"/>
    <p:sldId id="973" r:id="rId23"/>
    <p:sldId id="1216" r:id="rId24"/>
    <p:sldId id="1217" r:id="rId25"/>
    <p:sldId id="1176" r:id="rId26"/>
    <p:sldId id="1218" r:id="rId27"/>
    <p:sldId id="1219" r:id="rId28"/>
    <p:sldId id="975" r:id="rId29"/>
    <p:sldId id="1188" r:id="rId30"/>
    <p:sldId id="977" r:id="rId31"/>
    <p:sldId id="976" r:id="rId32"/>
    <p:sldId id="981" r:id="rId33"/>
    <p:sldId id="1187" r:id="rId34"/>
    <p:sldId id="1178" r:id="rId35"/>
    <p:sldId id="1179" r:id="rId36"/>
    <p:sldId id="1180" r:id="rId37"/>
    <p:sldId id="1181" r:id="rId38"/>
    <p:sldId id="1182" r:id="rId39"/>
    <p:sldId id="1149" r:id="rId40"/>
    <p:sldId id="1098" r:id="rId41"/>
    <p:sldId id="1101" r:id="rId42"/>
    <p:sldId id="1102" r:id="rId43"/>
    <p:sldId id="1103" r:id="rId44"/>
    <p:sldId id="1104" r:id="rId45"/>
    <p:sldId id="1150" r:id="rId46"/>
    <p:sldId id="820" r:id="rId47"/>
    <p:sldId id="1019" r:id="rId48"/>
    <p:sldId id="1138" r:id="rId49"/>
    <p:sldId id="1146" r:id="rId50"/>
    <p:sldId id="1147" r:id="rId51"/>
    <p:sldId id="1148" r:id="rId52"/>
  </p:sldIdLst>
  <p:sldSz cx="9144000" cy="6858000" type="screen4x3"/>
  <p:notesSz cx="7315200" cy="9601200"/>
  <p:custDataLst>
    <p:tags r:id="rId5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FFE1FF"/>
    <a:srgbClr val="EFFFF7"/>
    <a:srgbClr val="FFCCFF"/>
    <a:srgbClr val="FF0000"/>
    <a:srgbClr val="CC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2" autoAdjust="0"/>
    <p:restoredTop sz="94660"/>
  </p:normalViewPr>
  <p:slideViewPr>
    <p:cSldViewPr>
      <p:cViewPr varScale="1">
        <p:scale>
          <a:sx n="68" d="100"/>
          <a:sy n="68" d="100"/>
        </p:scale>
        <p:origin x="124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3.xml"/><Relationship Id="rId7" Type="http://schemas.openxmlformats.org/officeDocument/2006/relationships/slide" Target="slides/slide8.xml"/><Relationship Id="rId12" Type="http://schemas.openxmlformats.org/officeDocument/2006/relationships/slide" Target="slides/slide14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3.xml"/><Relationship Id="rId5" Type="http://schemas.openxmlformats.org/officeDocument/2006/relationships/slide" Target="slides/slide5.xml"/><Relationship Id="rId10" Type="http://schemas.openxmlformats.org/officeDocument/2006/relationships/slide" Target="slides/slide11.xml"/><Relationship Id="rId4" Type="http://schemas.openxmlformats.org/officeDocument/2006/relationships/slide" Target="slides/slide4.xml"/><Relationship Id="rId9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80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829" tIns="45414" rIns="90829" bIns="45414" numCol="1" anchor="t" anchorCtr="0" compatLnSpc="1">
            <a:prstTxWarp prst="textNoShape">
              <a:avLst/>
            </a:prstTxWarp>
          </a:bodyPr>
          <a:lstStyle>
            <a:lvl1pPr algn="l" defTabSz="90805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49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829" tIns="45414" rIns="90829" bIns="45414" numCol="1" anchor="t" anchorCtr="0" compatLnSpc="1">
            <a:prstTxWarp prst="textNoShape">
              <a:avLst/>
            </a:prstTxWarp>
          </a:bodyPr>
          <a:lstStyle>
            <a:lvl1pPr algn="r" defTabSz="90805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4801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829" tIns="45414" rIns="90829" bIns="45414" numCol="1" anchor="b" anchorCtr="0" compatLnSpc="1">
            <a:prstTxWarp prst="textNoShape">
              <a:avLst/>
            </a:prstTxWarp>
          </a:bodyPr>
          <a:lstStyle>
            <a:lvl1pPr algn="l" defTabSz="90805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49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829" tIns="45414" rIns="90829" bIns="45414" numCol="1" anchor="b" anchorCtr="0" compatLnSpc="1">
            <a:prstTxWarp prst="textNoShape">
              <a:avLst/>
            </a:prstTxWarp>
          </a:bodyPr>
          <a:lstStyle>
            <a:lvl1pPr algn="r" defTabSz="908050">
              <a:defRPr kumimoji="0" sz="1200" smtClean="0"/>
            </a:lvl1pPr>
          </a:lstStyle>
          <a:p>
            <a:pPr>
              <a:defRPr/>
            </a:pPr>
            <a:fld id="{246A5654-86C5-4533-86AC-308F1D4FC3F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22235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188" tIns="45595" rIns="91188" bIns="45595" numCol="1" anchor="t" anchorCtr="0" compatLnSpc="1">
            <a:prstTxWarp prst="textNoShape">
              <a:avLst/>
            </a:prstTxWarp>
          </a:bodyPr>
          <a:lstStyle>
            <a:lvl1pPr algn="l" defTabSz="90805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89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188" tIns="45595" rIns="91188" bIns="455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188" tIns="45595" rIns="91188" bIns="45595" numCol="1" anchor="t" anchorCtr="0" compatLnSpc="1">
            <a:prstTxWarp prst="textNoShape">
              <a:avLst/>
            </a:prstTxWarp>
          </a:bodyPr>
          <a:lstStyle>
            <a:lvl1pPr algn="r" defTabSz="90805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188" tIns="45595" rIns="91188" bIns="45595" numCol="1" anchor="b" anchorCtr="0" compatLnSpc="1">
            <a:prstTxWarp prst="textNoShape">
              <a:avLst/>
            </a:prstTxWarp>
          </a:bodyPr>
          <a:lstStyle>
            <a:lvl1pPr algn="l" defTabSz="90805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188" tIns="45595" rIns="91188" bIns="45595" numCol="1" anchor="b" anchorCtr="0" compatLnSpc="1">
            <a:prstTxWarp prst="textNoShape">
              <a:avLst/>
            </a:prstTxWarp>
          </a:bodyPr>
          <a:lstStyle>
            <a:lvl1pPr algn="r" defTabSz="908050">
              <a:defRPr kumimoji="0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F1F096-91E3-4C7D-86BF-C9032F79E2F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61713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1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840530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10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55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11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92986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B6143-0FCF-4A0F-8DDB-84808D43B5DC}" type="slidenum">
              <a:rPr lang="en-US" altLang="nl-NL"/>
              <a:pPr/>
              <a:t>12</a:t>
            </a:fld>
            <a:endParaRPr lang="en-US" altLang="nl-NL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56363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13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990607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14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07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BF4983-F39B-466B-B686-66F352D874A9}" type="slidenum">
              <a:rPr kumimoji="0" lang="en-US" altLang="en-US" sz="1200">
                <a:latin typeface="Times New Roman" panose="02020603050405020304" pitchFamily="18" charset="0"/>
              </a:rPr>
              <a:pPr/>
              <a:t>21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69086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B3C9C-85BA-4D2D-B81D-EE80B255E2C4}" type="slidenum">
              <a:rPr lang="en-US" altLang="nl-NL"/>
              <a:pPr/>
              <a:t>22</a:t>
            </a:fld>
            <a:endParaRPr lang="en-US" altLang="nl-NL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04587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2B15F2-B1E8-4CE2-8DF9-C74CF6E58BF6}" type="slidenum">
              <a:rPr kumimoji="0" lang="en-US" altLang="en-US" sz="1200">
                <a:latin typeface="Times New Roman" panose="02020603050405020304" pitchFamily="18" charset="0"/>
              </a:rPr>
              <a:pPr/>
              <a:t>23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63361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21E1EB-5D19-49A4-B76A-35E6E415E86B}" type="slidenum">
              <a:rPr kumimoji="0" lang="en-US" altLang="en-US" sz="1200">
                <a:latin typeface="Times New Roman" panose="02020603050405020304" pitchFamily="18" charset="0"/>
              </a:rPr>
              <a:pPr/>
              <a:t>24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2772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7D8919-20C8-4D92-9A07-953B24A0DD48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25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172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2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849031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C5CF60-ABD7-4131-8A00-C8379810341F}" type="slidenum">
              <a:rPr kumimoji="0" lang="en-US" altLang="en-US" sz="1200">
                <a:latin typeface="Times New Roman" panose="02020603050405020304" pitchFamily="18" charset="0"/>
              </a:rPr>
              <a:pPr/>
              <a:t>26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7631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27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3799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28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28539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29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00568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30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41908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31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98901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BF4983-F39B-466B-B686-66F352D874A9}" type="slidenum">
              <a:rPr kumimoji="0" lang="en-US" altLang="en-US" sz="1200">
                <a:latin typeface="Times New Roman" panose="02020603050405020304" pitchFamily="18" charset="0"/>
              </a:rPr>
              <a:pPr/>
              <a:t>39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28666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5EEFDE-2A64-4BA2-8EC6-9A93ED545B33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35785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81CE71-409F-4287-A39D-96A903B3280C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4887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64F5E6-9BCE-4D56-9127-7ADE17CFC2E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7955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3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01247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272DAB-C83D-47B7-874E-BFA2DAE1CB90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853909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EBEE4C-4883-4E7E-A980-882109F60B66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420772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E58C60-934C-48E2-9E49-DCEBAC8106C4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68189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E0806E-8ED3-4AA8-9CA6-62F81859394E}" type="slidenum">
              <a:rPr kumimoji="0" lang="en-US" altLang="en-US" sz="1200">
                <a:latin typeface="Times New Roman" panose="02020603050405020304" pitchFamily="18" charset="0"/>
              </a:rPr>
              <a:pPr/>
              <a:t>46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430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4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69000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5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76162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6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8040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3E15845-C4C3-495E-9957-6EB40F82411F}" type="slidenum">
              <a:rPr lang="en-US">
                <a:solidFill>
                  <a:srgbClr val="33CC33"/>
                </a:solidFill>
              </a:rPr>
              <a:pPr/>
              <a:t>7</a:t>
            </a:fld>
            <a:endParaRPr lang="en-US">
              <a:solidFill>
                <a:srgbClr val="33CC33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308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8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84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9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13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24384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nl-NL" alt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439988" y="6627813"/>
            <a:ext cx="6704012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nl-NL" altLang="en-US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6629400"/>
            <a:ext cx="2438400" cy="227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nl-NL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439988" y="6626225"/>
            <a:ext cx="6704012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nl-NL" altLang="en-US"/>
          </a:p>
        </p:txBody>
      </p:sp>
      <p:sp>
        <p:nvSpPr>
          <p:cNvPr id="6" name="AutoShape 2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866900" y="6665913"/>
            <a:ext cx="171450" cy="166687"/>
          </a:xfrm>
          <a:prstGeom prst="diamond">
            <a:avLst/>
          </a:prstGeom>
          <a:solidFill>
            <a:schemeClr val="accent2"/>
          </a:solidFill>
          <a:ln w="12700" cap="sq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nl-NL" altLang="en-US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1800225" y="6642100"/>
            <a:ext cx="1524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nl-NL" altLang="en-US"/>
          </a:p>
        </p:txBody>
      </p:sp>
      <p:sp>
        <p:nvSpPr>
          <p:cNvPr id="8" name="AutoShape 2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04800" y="6667500"/>
            <a:ext cx="171450" cy="166688"/>
          </a:xfrm>
          <a:prstGeom prst="diamond">
            <a:avLst/>
          </a:prstGeom>
          <a:solidFill>
            <a:schemeClr val="accent2"/>
          </a:solidFill>
          <a:ln w="12700" cap="sq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nl-NL" altLang="en-US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393700" y="6637338"/>
            <a:ext cx="1524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nl-NL" altLang="en-US"/>
          </a:p>
        </p:txBody>
      </p:sp>
      <p:sp>
        <p:nvSpPr>
          <p:cNvPr id="10" name="Rectangle 2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423863" y="6657975"/>
            <a:ext cx="795337" cy="18256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 bIns="0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kumimoji="0" lang="en-US" altLang="en-US" sz="1200">
                <a:latin typeface="Times New Roman" pitchFamily="18" charset="0"/>
              </a:rPr>
              <a:t>previous</a:t>
            </a:r>
            <a:endParaRPr kumimoji="0" lang="en-US" altLang="en-US">
              <a:latin typeface="Times New Roman" pitchFamily="18" charset="0"/>
            </a:endParaRPr>
          </a:p>
        </p:txBody>
      </p:sp>
      <p:sp>
        <p:nvSpPr>
          <p:cNvPr id="11" name="Rectangle 2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262063" y="6659563"/>
            <a:ext cx="669925" cy="1809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 bIns="0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kumimoji="0" lang="en-US" altLang="en-US" sz="1200">
                <a:latin typeface="Times New Roman" pitchFamily="18" charset="0"/>
              </a:rPr>
              <a:t>next</a:t>
            </a:r>
            <a:endParaRPr kumimoji="0" lang="en-US" altLang="en-US" sz="2400">
              <a:latin typeface="Times New Roman" pitchFamily="18" charset="0"/>
            </a:endParaRPr>
          </a:p>
        </p:txBody>
      </p:sp>
      <p:sp>
        <p:nvSpPr>
          <p:cNvPr id="12" name="Rectangle 2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34000" y="6627813"/>
            <a:ext cx="19050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0EC2AEB0-A344-464E-B1FA-F4535593EEDC}" type="datetime3">
              <a:rPr lang="en-US"/>
              <a:pPr>
                <a:defRPr/>
              </a:pPr>
              <a:t>25 September 2018</a:t>
            </a:fld>
            <a:endParaRPr kumimoji="0" lang="en-US">
              <a:latin typeface="Times New Roman" pitchFamily="18" charset="0"/>
            </a:endParaRPr>
          </a:p>
        </p:txBody>
      </p:sp>
      <p:sp>
        <p:nvSpPr>
          <p:cNvPr id="13" name="Rectangle 2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38400" y="6627813"/>
            <a:ext cx="28956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XAFS 2000, Slide </a:t>
            </a:r>
            <a:endParaRPr kumimoji="0" lang="en-US">
              <a:latin typeface="Times New Roman" pitchFamily="18" charset="0"/>
            </a:endParaRPr>
          </a:p>
        </p:txBody>
      </p:sp>
      <p:sp>
        <p:nvSpPr>
          <p:cNvPr id="14" name="Rectangle 2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627813"/>
            <a:ext cx="19050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3424EAF5-902D-46B6-8EF4-FE09BA9A7501}" type="slidenum">
              <a:rPr lang="en-US" altLang="nl-NL"/>
              <a:pPr>
                <a:defRPr/>
              </a:pPr>
              <a:t>‹nr.›</a:t>
            </a:fld>
            <a:endParaRPr kumimoji="0" lang="en-US" altLang="nl-N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8334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76802732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3232901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0135398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05559661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69584753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63056974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26273666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6914835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656850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6041776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40182764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Test sub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>
    <p:sndAc>
      <p:stSnd>
        <p:snd r:embed="rId14" name="TYPE.WAV"/>
      </p:stSnd>
    </p:sndAc>
  </p:transition>
  <p:txStyles>
    <p:titleStyle>
      <a:lvl1pPr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</a:defRPr>
      </a:lvl2pPr>
      <a:lvl3pPr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</a:defRPr>
      </a:lvl3pPr>
      <a:lvl4pPr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</a:defRPr>
      </a:lvl4pPr>
      <a:lvl5pPr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2819400"/>
          </a:xfrm>
          <a:ln/>
        </p:spPr>
        <p:txBody>
          <a:bodyPr/>
          <a:lstStyle/>
          <a:p>
            <a:pPr marL="0" indent="0">
              <a:buNone/>
            </a:pPr>
            <a:endParaRPr lang="en-US" altLang="nl-NL" sz="2800" dirty="0">
              <a:solidFill>
                <a:srgbClr val="0000FF"/>
              </a:solidFill>
            </a:endParaRPr>
          </a:p>
          <a:p>
            <a:r>
              <a:rPr lang="en-US" altLang="nl-NL" sz="2800" dirty="0">
                <a:solidFill>
                  <a:srgbClr val="0000FF"/>
                </a:solidFill>
              </a:rPr>
              <a:t>Fluorescence Yield detection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r>
              <a:rPr lang="en-US" altLang="nl-NL" sz="2800" dirty="0">
                <a:solidFill>
                  <a:srgbClr val="0000FF"/>
                </a:solidFill>
              </a:rPr>
              <a:t>XPS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r>
              <a:rPr lang="en-US" altLang="nl-NL" sz="2800" dirty="0">
                <a:solidFill>
                  <a:srgbClr val="0000FF"/>
                </a:solidFill>
              </a:rPr>
              <a:t>Ground state analysis</a:t>
            </a:r>
          </a:p>
          <a:p>
            <a:pPr marL="0" indent="0">
              <a:buNone/>
            </a:pPr>
            <a:endParaRPr lang="en-US" altLang="nl-NL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62068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FY-XAS of radiation sensitive sample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Zeichenbereich 15"/>
          <p:cNvGrpSpPr>
            <a:grpSpLocks/>
          </p:cNvGrpSpPr>
          <p:nvPr/>
        </p:nvGrpSpPr>
        <p:grpSpPr bwMode="auto">
          <a:xfrm>
            <a:off x="-1219200" y="970452"/>
            <a:ext cx="8229600" cy="5549900"/>
            <a:chOff x="0" y="0"/>
            <a:chExt cx="54864" cy="35433"/>
          </a:xfrm>
        </p:grpSpPr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864" cy="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Grafik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2" y="0"/>
              <a:ext cx="31987" cy="3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4953000" y="12954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Fluorescence does not measure XAS spectrum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NO Saturation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State-dependent decay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3505200"/>
            <a:ext cx="3657600" cy="220980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78CE376-7CAE-4C64-BA72-D5B69A196014}"/>
              </a:ext>
            </a:extLst>
          </p:cNvPr>
          <p:cNvSpPr/>
          <p:nvPr/>
        </p:nvSpPr>
        <p:spPr>
          <a:xfrm>
            <a:off x="989814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990099"/>
                </a:solidFill>
              </a:rPr>
              <a:t>Mitzner</a:t>
            </a:r>
            <a:r>
              <a:rPr lang="en-US" sz="2000" dirty="0">
                <a:solidFill>
                  <a:srgbClr val="990099"/>
                </a:solidFill>
              </a:rPr>
              <a:t> et al, J. Phys. Chem. Lett. 4, 3641 (2013) </a:t>
            </a:r>
          </a:p>
        </p:txBody>
      </p:sp>
    </p:spTree>
    <p:extLst>
      <p:ext uri="{BB962C8B-B14F-4D97-AF65-F5344CB8AC3E}">
        <p14:creationId xmlns:p14="http://schemas.microsoft.com/office/powerpoint/2010/main" val="3269553480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2819400"/>
          </a:xfrm>
          <a:ln/>
        </p:spPr>
        <p:txBody>
          <a:bodyPr/>
          <a:lstStyle/>
          <a:p>
            <a:r>
              <a:rPr lang="en-US" altLang="nl-NL" sz="2800" dirty="0">
                <a:solidFill>
                  <a:srgbClr val="0000FF"/>
                </a:solidFill>
              </a:rPr>
              <a:t>Yield methods assume a constant ratio between radiative and non-radiative decay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r>
              <a:rPr lang="en-US" altLang="nl-NL" sz="2800" dirty="0">
                <a:solidFill>
                  <a:srgbClr val="0000FF"/>
                </a:solidFill>
              </a:rPr>
              <a:t>If this ratio is state (= energy) dependent then the related yield methods do not measure XAS.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r>
              <a:rPr lang="en-US" altLang="nl-NL" sz="2800" dirty="0">
                <a:solidFill>
                  <a:srgbClr val="0000FF"/>
                </a:solidFill>
              </a:rPr>
              <a:t>The dominant yield method is not visibly affected, thus for soft X-rays only FY is affected, not electron yield.</a:t>
            </a:r>
          </a:p>
          <a:p>
            <a:pPr>
              <a:buFontTx/>
              <a:buNone/>
            </a:pPr>
            <a:endParaRPr lang="en-US" altLang="nl-NL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State dependent decay</a:t>
            </a:r>
          </a:p>
        </p:txBody>
      </p:sp>
    </p:spTree>
    <p:extLst>
      <p:ext uri="{BB962C8B-B14F-4D97-AF65-F5344CB8AC3E}">
        <p14:creationId xmlns:p14="http://schemas.microsoft.com/office/powerpoint/2010/main" val="1611074876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37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7467600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3763" name="Line 3"/>
          <p:cNvSpPr>
            <a:spLocks noChangeShapeType="1"/>
          </p:cNvSpPr>
          <p:nvPr/>
        </p:nvSpPr>
        <p:spPr bwMode="auto">
          <a:xfrm flipV="1">
            <a:off x="1676400" y="4267200"/>
            <a:ext cx="1981200" cy="1524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653764" name="Line 4"/>
          <p:cNvSpPr>
            <a:spLocks noChangeShapeType="1"/>
          </p:cNvSpPr>
          <p:nvPr/>
        </p:nvSpPr>
        <p:spPr bwMode="auto">
          <a:xfrm flipV="1">
            <a:off x="4724400" y="4267200"/>
            <a:ext cx="1981200" cy="1524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653765" name="Line 5"/>
          <p:cNvSpPr>
            <a:spLocks noChangeShapeType="1"/>
          </p:cNvSpPr>
          <p:nvPr/>
        </p:nvSpPr>
        <p:spPr bwMode="auto">
          <a:xfrm flipV="1">
            <a:off x="1752600" y="1371600"/>
            <a:ext cx="1676400" cy="3276600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653766" name="Line 6"/>
          <p:cNvSpPr>
            <a:spLocks noChangeShapeType="1"/>
          </p:cNvSpPr>
          <p:nvPr/>
        </p:nvSpPr>
        <p:spPr bwMode="auto">
          <a:xfrm flipV="1">
            <a:off x="5029200" y="1600200"/>
            <a:ext cx="1676400" cy="3276600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State dependent decay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2400" y="1578634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>
                <a:solidFill>
                  <a:srgbClr val="FF0000"/>
                </a:solidFill>
              </a:rPr>
              <a:t>FY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4408" y="3951733"/>
            <a:ext cx="66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>
                <a:solidFill>
                  <a:srgbClr val="0000FF"/>
                </a:solidFill>
              </a:rPr>
              <a:t>EY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1517972" y="1676400"/>
            <a:ext cx="518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baseline="-25000" dirty="0">
                <a:solidFill>
                  <a:srgbClr val="002060"/>
                </a:solidFill>
              </a:rPr>
              <a:t>3</a:t>
            </a:r>
            <a:endParaRPr lang="nl-NL" baseline="-25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41778" y="1752600"/>
            <a:ext cx="518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endParaRPr lang="nl-NL" baseline="-25000" dirty="0">
              <a:solidFill>
                <a:srgbClr val="002060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7092BB5-B392-4BDF-B603-C1A7FC14E6FD}"/>
              </a:ext>
            </a:extLst>
          </p:cNvPr>
          <p:cNvSpPr/>
          <p:nvPr/>
        </p:nvSpPr>
        <p:spPr>
          <a:xfrm>
            <a:off x="0" y="64697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1800" dirty="0">
                <a:solidFill>
                  <a:srgbClr val="990099"/>
                </a:solidFill>
              </a:rPr>
              <a:t>Solid State Comm. 92, 991 (1994) </a:t>
            </a:r>
            <a:endParaRPr lang="en-US" altLang="nl-NL" sz="18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85459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 (state-dependent, dilute)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/>
              <p:nvPr/>
            </p:nvSpPr>
            <p:spPr>
              <a:xfrm>
                <a:off x="-304800" y="28194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2819400"/>
                <a:ext cx="6431653" cy="966098"/>
              </a:xfrm>
              <a:prstGeom prst="rect">
                <a:avLst/>
              </a:prstGeom>
              <a:blipFill>
                <a:blip r:embed="rId4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8AE319F-ECF7-4D37-A3BD-11266DFB1566}"/>
                  </a:ext>
                </a:extLst>
              </p:cNvPr>
              <p:cNvSpPr/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8AE319F-ECF7-4D37-A3BD-11266DFB1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  <a:blipFill>
                <a:blip r:embed="rId5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hoek 1">
            <a:extLst>
              <a:ext uri="{FF2B5EF4-FFF2-40B4-BE49-F238E27FC236}">
                <a16:creationId xmlns:a16="http://schemas.microsoft.com/office/drawing/2014/main" id="{410F6B19-DB28-499C-91F8-26ED0F4C21A7}"/>
              </a:ext>
            </a:extLst>
          </p:cNvPr>
          <p:cNvSpPr/>
          <p:nvPr/>
        </p:nvSpPr>
        <p:spPr>
          <a:xfrm>
            <a:off x="0" y="4160728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rgbClr val="0000FF"/>
                </a:solidFill>
              </a:rPr>
              <a:t>Main decay of 2p core hole is 2p3d RIXS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rgbClr val="0000FF"/>
                </a:solidFill>
              </a:rPr>
              <a:t>Integrate RIXS spectrum to 2p3d PFY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rgbClr val="0000FF"/>
                </a:solidFill>
              </a:rPr>
              <a:t>TFY ~ 2p3d PFY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nl-NL" dirty="0">
              <a:solidFill>
                <a:srgbClr val="0000FF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rgbClr val="0000FF"/>
                </a:solidFill>
              </a:rPr>
              <a:t>NOTE: “RIXS” has angular dependence effects</a:t>
            </a:r>
          </a:p>
        </p:txBody>
      </p:sp>
    </p:spTree>
    <p:extLst>
      <p:ext uri="{BB962C8B-B14F-4D97-AF65-F5344CB8AC3E}">
        <p14:creationId xmlns:p14="http://schemas.microsoft.com/office/powerpoint/2010/main" val="2911531044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XAS: transmission &amp; FY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Zeichenbereich 15"/>
          <p:cNvGrpSpPr>
            <a:grpSpLocks/>
          </p:cNvGrpSpPr>
          <p:nvPr/>
        </p:nvGrpSpPr>
        <p:grpSpPr bwMode="auto">
          <a:xfrm>
            <a:off x="-12700" y="990600"/>
            <a:ext cx="8229600" cy="5549900"/>
            <a:chOff x="0" y="0"/>
            <a:chExt cx="54864" cy="35433"/>
          </a:xfrm>
        </p:grpSpPr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864" cy="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Grafik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2" y="0"/>
              <a:ext cx="31987" cy="3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hthoek 4">
            <a:extLst>
              <a:ext uri="{FF2B5EF4-FFF2-40B4-BE49-F238E27FC236}">
                <a16:creationId xmlns:a16="http://schemas.microsoft.com/office/drawing/2014/main" id="{EAF8AC56-1E78-402F-B745-6A64F60C294C}"/>
              </a:ext>
            </a:extLst>
          </p:cNvPr>
          <p:cNvSpPr/>
          <p:nvPr/>
        </p:nvSpPr>
        <p:spPr>
          <a:xfrm>
            <a:off x="989814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990099"/>
                </a:solidFill>
              </a:rPr>
              <a:t>Mitzner</a:t>
            </a:r>
            <a:r>
              <a:rPr lang="en-US" sz="2000" dirty="0">
                <a:solidFill>
                  <a:srgbClr val="990099"/>
                </a:solidFill>
              </a:rPr>
              <a:t> et al, J. Phys. Chem. Lett. 4, 3641 (2013) </a:t>
            </a:r>
          </a:p>
        </p:txBody>
      </p:sp>
    </p:spTree>
    <p:extLst>
      <p:ext uri="{BB962C8B-B14F-4D97-AF65-F5344CB8AC3E}">
        <p14:creationId xmlns:p14="http://schemas.microsoft.com/office/powerpoint/2010/main" val="3736008356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34505" r="33862" b="-1614"/>
          <a:stretch>
            <a:fillRect/>
          </a:stretch>
        </p:blipFill>
        <p:spPr bwMode="auto">
          <a:xfrm>
            <a:off x="1181100" y="1001714"/>
            <a:ext cx="6515100" cy="561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76200" y="579438"/>
            <a:ext cx="9031288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FY-XAS ≠ XAS	L</a:t>
            </a:r>
            <a:r>
              <a:rPr lang="en-US" sz="24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edge increases	High-energies increase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defRPr/>
            </a:pPr>
            <a:br>
              <a:rPr lang="en-US" sz="2400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detection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69562FE-B3FE-4308-9301-274DD53DC956}"/>
              </a:ext>
            </a:extLst>
          </p:cNvPr>
          <p:cNvSpPr/>
          <p:nvPr/>
        </p:nvSpPr>
        <p:spPr>
          <a:xfrm>
            <a:off x="932092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99"/>
                </a:solidFill>
              </a:rPr>
              <a:t>Kurian J. Phys. Cond. Matt. 24, 435602 (2012)</a:t>
            </a:r>
          </a:p>
        </p:txBody>
      </p:sp>
    </p:spTree>
    <p:extLst>
      <p:ext uri="{BB962C8B-B14F-4D97-AF65-F5344CB8AC3E}">
        <p14:creationId xmlns:p14="http://schemas.microsoft.com/office/powerpoint/2010/main" val="888363201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hthoek 2"/>
          <p:cNvSpPr>
            <a:spLocks noChangeArrowheads="1"/>
          </p:cNvSpPr>
          <p:nvPr/>
        </p:nvSpPr>
        <p:spPr bwMode="auto">
          <a:xfrm>
            <a:off x="914400" y="685800"/>
            <a:ext cx="591379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XMCD sum rules break down</a:t>
            </a:r>
          </a:p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Ni/Co 20%, Fe 30%, </a:t>
            </a:r>
            <a:r>
              <a:rPr lang="en-US" sz="2400" dirty="0" err="1">
                <a:solidFill>
                  <a:srgbClr val="0000FF"/>
                </a:solidFill>
                <a:latin typeface="Comic Sans MS" pitchFamily="66" charset="0"/>
              </a:rPr>
              <a:t>Mn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&gt; 100</a:t>
            </a: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% error </a:t>
            </a:r>
            <a:br>
              <a:rPr lang="en-US" sz="2000" dirty="0">
                <a:solidFill>
                  <a:srgbClr val="0000FF"/>
                </a:solidFill>
                <a:latin typeface="Comic Sans MS" pitchFamily="66" charset="0"/>
              </a:rPr>
            </a:br>
            <a:br>
              <a:rPr lang="en-US" sz="2000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XMCD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06304"/>
            <a:ext cx="6477000" cy="463461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C4E4E48-A7A2-4C4C-8339-1B79B693D2C8}"/>
              </a:ext>
            </a:extLst>
          </p:cNvPr>
          <p:cNvSpPr/>
          <p:nvPr/>
        </p:nvSpPr>
        <p:spPr>
          <a:xfrm>
            <a:off x="932092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99"/>
                </a:solidFill>
              </a:rPr>
              <a:t>Liu </a:t>
            </a:r>
            <a:r>
              <a:rPr lang="en-US" sz="2000" dirty="0" err="1">
                <a:solidFill>
                  <a:srgbClr val="990099"/>
                </a:solidFill>
              </a:rPr>
              <a:t>ea</a:t>
            </a:r>
            <a:r>
              <a:rPr lang="en-US" sz="2000" dirty="0">
                <a:solidFill>
                  <a:srgbClr val="990099"/>
                </a:solidFill>
              </a:rPr>
              <a:t>, Phys. Rev. B. 96, 054446 (2017)</a:t>
            </a:r>
          </a:p>
        </p:txBody>
      </p:sp>
    </p:spTree>
    <p:extLst>
      <p:ext uri="{BB962C8B-B14F-4D97-AF65-F5344CB8AC3E}">
        <p14:creationId xmlns:p14="http://schemas.microsoft.com/office/powerpoint/2010/main" val="2698670696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Rechthoek 5"/>
              <p:cNvSpPr>
                <a:spLocks noChangeArrowheads="1"/>
              </p:cNvSpPr>
              <p:nvPr/>
            </p:nvSpPr>
            <p:spPr bwMode="auto">
              <a:xfrm>
                <a:off x="152400" y="1066800"/>
                <a:ext cx="9220200" cy="5967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</m:t>
                    </m:r>
                    <m:r>
                      <a:rPr lang="nl-NL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nl-NL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FF"/>
                    </a:solidFill>
                    <a:latin typeface="Comic Sans MS" pitchFamily="66" charset="0"/>
                  </a:rPr>
                  <a:t> = the integrated RIXS             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1800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  <a:t>Measure the partial fluorescence yield of the background. </a:t>
                </a:r>
              </a:p>
              <a:p>
                <a:pPr algn="l"/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BFY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1/(1+x) ≈ 1 – x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BFY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≈ 1 –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2400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  <a:t>Measure a negative XAS spectrum, </a:t>
                </a:r>
                <a:b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</a:br>
                <a: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  <a:t>essentially tracking the probing depth [</a:t>
                </a:r>
                <a:r>
                  <a:rPr lang="el-GR" altLang="nl-NL" sz="24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]</a:t>
                </a:r>
              </a:p>
              <a:p>
                <a:pPr algn="l"/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299" name="Rechthoe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066800"/>
                <a:ext cx="9220200" cy="5967980"/>
              </a:xfrm>
              <a:prstGeom prst="rect">
                <a:avLst/>
              </a:prstGeom>
              <a:blipFill>
                <a:blip r:embed="rId3"/>
                <a:stretch>
                  <a:fillRect l="-1190" r="-66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3 inverse PFY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1325" y="2969663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8188290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3 inverse PFY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1325" y="2969663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</p:txBody>
      </p:sp>
      <p:pic>
        <p:nvPicPr>
          <p:cNvPr id="3074" name="Picture 2" descr="Afbeeldingsresultaat voor inverse partial fluorescence yield">
            <a:extLst>
              <a:ext uri="{FF2B5EF4-FFF2-40B4-BE49-F238E27FC236}">
                <a16:creationId xmlns:a16="http://schemas.microsoft.com/office/drawing/2014/main" id="{12C55D0D-B97D-4796-B418-33BA5292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438"/>
            <a:ext cx="7078614" cy="58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896C76F-144E-40AF-9090-F4460A07C4F5}"/>
              </a:ext>
            </a:extLst>
          </p:cNvPr>
          <p:cNvSpPr/>
          <p:nvPr/>
        </p:nvSpPr>
        <p:spPr>
          <a:xfrm>
            <a:off x="0" y="64697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1800" dirty="0" err="1">
                <a:solidFill>
                  <a:srgbClr val="990099"/>
                </a:solidFill>
              </a:rPr>
              <a:t>Achkar</a:t>
            </a:r>
            <a:r>
              <a:rPr lang="en-US" altLang="nl-NL" sz="1800" dirty="0">
                <a:solidFill>
                  <a:srgbClr val="990099"/>
                </a:solidFill>
              </a:rPr>
              <a:t> </a:t>
            </a:r>
            <a:r>
              <a:rPr lang="en-US" altLang="nl-NL" sz="1800" dirty="0" err="1">
                <a:solidFill>
                  <a:srgbClr val="990099"/>
                </a:solidFill>
              </a:rPr>
              <a:t>ea</a:t>
            </a:r>
            <a:r>
              <a:rPr lang="en-US" altLang="nl-NL" sz="1800" dirty="0">
                <a:solidFill>
                  <a:srgbClr val="990099"/>
                </a:solidFill>
              </a:rPr>
              <a:t>, scientific reports 1, 82 (2011) </a:t>
            </a:r>
            <a:endParaRPr lang="en-US" altLang="nl-NL" sz="18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28759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4 dips and peaks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1325" y="2969663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</p:txBody>
      </p:sp>
      <p:pic>
        <p:nvPicPr>
          <p:cNvPr id="3074" name="Picture 2" descr="Afbeeldingsresultaat voor inverse partial fluorescence yield">
            <a:extLst>
              <a:ext uri="{FF2B5EF4-FFF2-40B4-BE49-F238E27FC236}">
                <a16:creationId xmlns:a16="http://schemas.microsoft.com/office/drawing/2014/main" id="{12C55D0D-B97D-4796-B418-33BA52921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9" r="47252"/>
          <a:stretch/>
        </p:blipFill>
        <p:spPr bwMode="auto">
          <a:xfrm>
            <a:off x="381000" y="2320579"/>
            <a:ext cx="3733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9814826-11C3-4AE4-BCBE-F0D98350FEE5}"/>
              </a:ext>
            </a:extLst>
          </p:cNvPr>
          <p:cNvSpPr/>
          <p:nvPr/>
        </p:nvSpPr>
        <p:spPr>
          <a:xfrm>
            <a:off x="152399" y="762000"/>
            <a:ext cx="899140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Measure the total fluorescence yield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State-dependent decay modified metal PFY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+ Negative IPFY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5F123748-8ECF-422F-AB58-9202D23BDFF8}"/>
                  </a:ext>
                </a:extLst>
              </p:cNvPr>
              <p:cNvSpPr/>
              <p:nvPr/>
            </p:nvSpPr>
            <p:spPr>
              <a:xfrm>
                <a:off x="4442650" y="2207020"/>
                <a:ext cx="4320350" cy="783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dirty="0">
                  <a:solidFill>
                    <a:srgbClr val="0000FF"/>
                  </a:solidFill>
                  <a:latin typeface="Comic Sans MS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5F123748-8ECF-422F-AB58-9202D23BD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650" y="2207020"/>
                <a:ext cx="4320350" cy="783035"/>
              </a:xfrm>
              <a:prstGeom prst="rect">
                <a:avLst/>
              </a:prstGeom>
              <a:blipFill>
                <a:blip r:embed="rId4"/>
                <a:stretch>
                  <a:fillRect l="-2962" b="-39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4275B6D9-8CF3-4EB1-BF41-DB6A2288382A}"/>
                  </a:ext>
                </a:extLst>
              </p:cNvPr>
              <p:cNvSpPr/>
              <p:nvPr/>
            </p:nvSpPr>
            <p:spPr>
              <a:xfrm>
                <a:off x="1731479" y="5455602"/>
                <a:ext cx="56810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 ~ c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1</a:t>
                </a:r>
                <a:r>
                  <a:rPr lang="nl-NL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nl-NL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nl-NL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nl-NL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omic Sans MS" pitchFamily="66" charset="0"/>
                      </a:rPr>
                      <m:t>c</m:t>
                    </m:r>
                    <m:r>
                      <m:rPr>
                        <m:nor/>
                      </m:rPr>
                      <a:rPr lang="nl-NL" b="0" i="1" baseline="-25000" dirty="0" smtClean="0">
                        <a:solidFill>
                          <a:srgbClr val="0000FF"/>
                        </a:solidFill>
                        <a:latin typeface="Comic Sans MS" pitchFamily="66" charset="0"/>
                      </a:rPr>
                      <m:t>2</m:t>
                    </m:r>
                    <m:r>
                      <m:rPr>
                        <m:nor/>
                      </m:rPr>
                      <a:rPr lang="nl-NL" b="0" i="1" dirty="0" smtClean="0">
                        <a:solidFill>
                          <a:srgbClr val="0000FF"/>
                        </a:solidFill>
                        <a:latin typeface="Comic Sans MS" pitchFamily="66" charset="0"/>
                      </a:rPr>
                      <m:t>∗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nl-NL" dirty="0">
                  <a:solidFill>
                    <a:srgbClr val="0000FF"/>
                  </a:solidFill>
                  <a:latin typeface="Comic Sans MS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4275B6D9-8CF3-4EB1-BF41-DB6A22883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479" y="5455602"/>
                <a:ext cx="5681042" cy="523220"/>
              </a:xfrm>
              <a:prstGeom prst="rect">
                <a:avLst/>
              </a:prstGeom>
              <a:blipFill>
                <a:blip r:embed="rId5"/>
                <a:stretch>
                  <a:fillRect l="-2146" t="-11628" b="-3255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023232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2819400"/>
          </a:xfrm>
          <a:ln/>
        </p:spPr>
        <p:txBody>
          <a:bodyPr/>
          <a:lstStyle/>
          <a:p>
            <a:r>
              <a:rPr lang="en-US" altLang="nl-NL" sz="2800" dirty="0">
                <a:solidFill>
                  <a:srgbClr val="0000FF"/>
                </a:solidFill>
              </a:rPr>
              <a:t>FY (1. dilute limit)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FY (2. state dependent decay)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FY (3. inverse PFY) 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FY (4. dips and peaks) 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nl-NL" sz="2800" dirty="0">
              <a:solidFill>
                <a:srgbClr val="0000FF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690FC6-FDE8-421E-BEF6-F2B48E070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57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detection</a:t>
            </a:r>
          </a:p>
        </p:txBody>
      </p:sp>
    </p:spTree>
    <p:extLst>
      <p:ext uri="{BB962C8B-B14F-4D97-AF65-F5344CB8AC3E}">
        <p14:creationId xmlns:p14="http://schemas.microsoft.com/office/powerpoint/2010/main" val="598703013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 descr="figure3_the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4838"/>
            <a:ext cx="46101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15975"/>
            <a:ext cx="4019550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744EF1-CEFF-481F-BCCD-4534B9F1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4 dips and peaks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A10EFA6-FB9E-4150-BB6B-87275D74BCE2}"/>
              </a:ext>
            </a:extLst>
          </p:cNvPr>
          <p:cNvSpPr/>
          <p:nvPr/>
        </p:nvSpPr>
        <p:spPr>
          <a:xfrm>
            <a:off x="-2057400" y="6348953"/>
            <a:ext cx="1059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99"/>
                </a:solidFill>
              </a:rPr>
              <a:t>Nature Chem. 4, 766 (2012)  &amp; Phys. Rev. Letter discussions (2014)</a:t>
            </a:r>
          </a:p>
        </p:txBody>
      </p:sp>
    </p:spTree>
    <p:extLst>
      <p:ext uri="{BB962C8B-B14F-4D97-AF65-F5344CB8AC3E}">
        <p14:creationId xmlns:p14="http://schemas.microsoft.com/office/powerpoint/2010/main" val="3528974896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ChangeArrowheads="1"/>
          </p:cNvSpPr>
          <p:nvPr/>
        </p:nvSpPr>
        <p:spPr bwMode="auto">
          <a:xfrm>
            <a:off x="152400" y="175260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6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XPS</a:t>
            </a:r>
            <a:endParaRPr lang="en-US" sz="6000" i="1">
              <a:latin typeface="Arial" charset="0"/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337185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</p:spTree>
  </p:cSld>
  <p:clrMapOvr>
    <a:masterClrMapping/>
  </p:clrMapOvr>
  <p:transition>
    <p:sndAc>
      <p:stSnd>
        <p:snd r:embed="rId3" name="TYP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 descr="ni creation_de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828800"/>
            <a:ext cx="451326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509588" y="3352800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nl-NL" sz="3600">
                <a:solidFill>
                  <a:srgbClr val="FF0000"/>
                </a:solidFill>
              </a:rPr>
              <a:t>I</a:t>
            </a:r>
            <a:r>
              <a:rPr kumimoji="0" lang="en-US" altLang="nl-NL">
                <a:solidFill>
                  <a:srgbClr val="FF0000"/>
                </a:solidFill>
              </a:rPr>
              <a:t>(</a:t>
            </a:r>
            <a:r>
              <a:rPr kumimoji="0" lang="en-US" altLang="nl-NL">
                <a:solidFill>
                  <a:srgbClr val="FF0000"/>
                </a:solidFill>
                <a:sym typeface="Symbol" panose="05050102010706020507" pitchFamily="18" charset="2"/>
              </a:rPr>
              <a:t></a:t>
            </a:r>
            <a:r>
              <a:rPr kumimoji="0" lang="en-US" altLang="nl-NL" sz="2400" baseline="-25000">
                <a:solidFill>
                  <a:srgbClr val="FF0000"/>
                </a:solidFill>
                <a:sym typeface="Symbol" panose="05050102010706020507" pitchFamily="18" charset="2"/>
              </a:rPr>
              <a:t>FIXED</a:t>
            </a:r>
            <a:r>
              <a:rPr kumimoji="0" lang="en-US" altLang="nl-NL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endParaRPr kumimoji="0" lang="en-US" altLang="nl-NL" sz="2400"/>
          </a:p>
        </p:txBody>
      </p:sp>
      <p:pic>
        <p:nvPicPr>
          <p:cNvPr id="437252" name="Picture 4" descr="ni px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7242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nl-NL" sz="3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X-ray absorption and X-ray photoemission</a:t>
            </a:r>
            <a:endParaRPr lang="en-US" altLang="nl-NL" sz="3400" i="1" dirty="0"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CD0315-ABBA-41D7-B1F2-4256B46F3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 and XPS </a:t>
            </a:r>
          </a:p>
        </p:txBody>
      </p:sp>
    </p:spTree>
    <p:extLst>
      <p:ext uri="{BB962C8B-B14F-4D97-AF65-F5344CB8AC3E}">
        <p14:creationId xmlns:p14="http://schemas.microsoft.com/office/powerpoint/2010/main" val="148789552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4240213" y="1905000"/>
            <a:ext cx="101282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0" lang="en-US" altLang="en-US" sz="2800"/>
              <a:t> Transition metal oxide: Ground state: 3d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 + 3d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0" lang="en-US" altLang="en-US" sz="2800"/>
              <a:t> Energy of 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: </a:t>
            </a:r>
            <a:r>
              <a:rPr kumimoji="0" lang="en-US" altLang="en-US" sz="2800">
                <a:solidFill>
                  <a:srgbClr val="0000FF"/>
                </a:solidFill>
              </a:rPr>
              <a:t>Charge transfer energy </a:t>
            </a:r>
            <a:r>
              <a:rPr kumimoji="0" lang="en-US" altLang="en-US" sz="28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6934200" y="2286000"/>
            <a:ext cx="16764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CC00"/>
                </a:solidFill>
              </a:rPr>
              <a:t>XAS</a:t>
            </a: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7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 </a:t>
            </a:r>
            <a:endParaRPr kumimoji="0" lang="en-US" altLang="en-US" sz="2800" baseline="30000"/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5459413" y="236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nl-NL" altLang="en-US" sz="2400">
              <a:latin typeface="Times New Roman" panose="02020603050405020304" pitchFamily="18" charset="0"/>
            </a:endParaRP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7516813" y="5029200"/>
            <a:ext cx="162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>
            <a:off x="4011613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4011613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>
            <a:off x="7010400" y="4724400"/>
            <a:ext cx="13716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7010400" y="5791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3" name="Line 11"/>
          <p:cNvSpPr>
            <a:spLocks noChangeShapeType="1"/>
          </p:cNvSpPr>
          <p:nvPr/>
        </p:nvSpPr>
        <p:spPr bwMode="auto">
          <a:xfrm>
            <a:off x="4316413" y="2743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7315200" y="4876800"/>
            <a:ext cx="0" cy="7620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5" name="Line 13"/>
          <p:cNvSpPr>
            <a:spLocks noChangeShapeType="1"/>
          </p:cNvSpPr>
          <p:nvPr/>
        </p:nvSpPr>
        <p:spPr bwMode="auto">
          <a:xfrm>
            <a:off x="5611813" y="3886200"/>
            <a:ext cx="1246187" cy="1828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4545013" y="28956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177167" name="Line 15"/>
          <p:cNvSpPr>
            <a:spLocks noChangeShapeType="1"/>
          </p:cNvSpPr>
          <p:nvPr/>
        </p:nvSpPr>
        <p:spPr bwMode="auto">
          <a:xfrm>
            <a:off x="5638800" y="2514600"/>
            <a:ext cx="1295400" cy="2133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7086600" y="5715000"/>
            <a:ext cx="17526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4392613" y="3886200"/>
            <a:ext cx="814387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5</a:t>
            </a:r>
            <a:endParaRPr kumimoji="0" lang="en-US" altLang="en-US" sz="2800" u="sng"/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457200" y="5715000"/>
            <a:ext cx="23622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ym typeface="Symbol" panose="05050102010706020507" pitchFamily="18" charset="2"/>
              </a:rPr>
              <a:t>  </a:t>
            </a: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  </a:t>
            </a:r>
            <a:endParaRPr kumimoji="0" lang="en-US" altLang="en-US" sz="2800">
              <a:sym typeface="Symbol" panose="05050102010706020507" pitchFamily="18" charset="2"/>
            </a:endParaRP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685800" y="2286000"/>
            <a:ext cx="24384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ym typeface="Symbol" panose="05050102010706020507" pitchFamily="18" charset="2"/>
              </a:rPr>
              <a:t>  </a:t>
            </a:r>
            <a:r>
              <a:rPr kumimoji="0" lang="en-US" altLang="en-US" sz="2800" b="1">
                <a:solidFill>
                  <a:srgbClr val="00CC00"/>
                </a:solidFill>
                <a:sym typeface="Symbol" panose="05050102010706020507" pitchFamily="18" charset="2"/>
              </a:rPr>
              <a:t>XPS</a:t>
            </a:r>
            <a:endParaRPr kumimoji="0" lang="en-US" altLang="en-US" sz="280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 </a:t>
            </a:r>
            <a:endParaRPr kumimoji="0" lang="en-US" altLang="en-US" sz="2800">
              <a:sym typeface="Symbol" panose="05050102010706020507" pitchFamily="18" charset="2"/>
            </a:endParaRPr>
          </a:p>
        </p:txBody>
      </p:sp>
      <p:sp>
        <p:nvSpPr>
          <p:cNvPr id="177172" name="Line 20"/>
          <p:cNvSpPr>
            <a:spLocks noChangeShapeType="1"/>
          </p:cNvSpPr>
          <p:nvPr/>
        </p:nvSpPr>
        <p:spPr bwMode="auto">
          <a:xfrm>
            <a:off x="685800" y="5791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73" name="Line 21"/>
          <p:cNvSpPr>
            <a:spLocks noChangeShapeType="1"/>
          </p:cNvSpPr>
          <p:nvPr/>
        </p:nvSpPr>
        <p:spPr bwMode="auto">
          <a:xfrm>
            <a:off x="685800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74" name="Line 22"/>
          <p:cNvSpPr>
            <a:spLocks noChangeShapeType="1"/>
          </p:cNvSpPr>
          <p:nvPr/>
        </p:nvSpPr>
        <p:spPr bwMode="auto">
          <a:xfrm>
            <a:off x="1066800" y="4038600"/>
            <a:ext cx="0" cy="16002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75" name="Line 23"/>
          <p:cNvSpPr>
            <a:spLocks noChangeShapeType="1"/>
          </p:cNvSpPr>
          <p:nvPr/>
        </p:nvSpPr>
        <p:spPr bwMode="auto">
          <a:xfrm flipH="1">
            <a:off x="2514600" y="2667000"/>
            <a:ext cx="1447800" cy="2971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76" name="Text Box 24"/>
          <p:cNvSpPr txBox="1">
            <a:spLocks noChangeArrowheads="1"/>
          </p:cNvSpPr>
          <p:nvPr/>
        </p:nvSpPr>
        <p:spPr bwMode="auto">
          <a:xfrm>
            <a:off x="1219200" y="4419600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-Q</a:t>
            </a:r>
          </a:p>
        </p:txBody>
      </p:sp>
      <p:sp>
        <p:nvSpPr>
          <p:cNvPr id="177177" name="Line 25"/>
          <p:cNvSpPr>
            <a:spLocks noChangeShapeType="1"/>
          </p:cNvSpPr>
          <p:nvPr/>
        </p:nvSpPr>
        <p:spPr bwMode="auto">
          <a:xfrm flipH="1">
            <a:off x="2438400" y="3886200"/>
            <a:ext cx="13716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78" name="Rectangle 26"/>
          <p:cNvSpPr>
            <a:spLocks noChangeArrowheads="1"/>
          </p:cNvSpPr>
          <p:nvPr/>
        </p:nvSpPr>
        <p:spPr bwMode="auto">
          <a:xfrm>
            <a:off x="3429000" y="4876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CC00"/>
                </a:solidFill>
              </a:rPr>
              <a:t>Ground State</a:t>
            </a:r>
          </a:p>
        </p:txBody>
      </p:sp>
      <p:sp>
        <p:nvSpPr>
          <p:cNvPr id="177179" name="Rectangle 2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XAS and XPS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B887979E-8D71-4C23-A365-D7F4ABDC2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XAS and XPS </a:t>
            </a:r>
          </a:p>
        </p:txBody>
      </p:sp>
    </p:spTree>
  </p:cSld>
  <p:clrMapOvr>
    <a:masterClrMapping/>
  </p:clrMapOvr>
  <p:transition>
    <p:sndAc>
      <p:stSnd>
        <p:snd r:embed="rId3" name="TYPE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228600" y="715963"/>
          <a:ext cx="8610600" cy="614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5" name="Graph" r:id="rId5" imgW="3575914" imgH="3095549" progId="Origin50.Graph">
                  <p:embed/>
                </p:oleObj>
              </mc:Choice>
              <mc:Fallback>
                <p:oleObj name="Graph" r:id="rId5" imgW="3575914" imgH="3095549" progId="Origin50.Graph">
                  <p:embed/>
                  <p:pic>
                    <p:nvPicPr>
                      <p:cNvPr id="168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908" b="11816"/>
                      <a:stretch>
                        <a:fillRect/>
                      </a:stretch>
                    </p:blipFill>
                    <p:spPr bwMode="auto">
                      <a:xfrm>
                        <a:off x="228600" y="715963"/>
                        <a:ext cx="8610600" cy="614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6248400" y="4724400"/>
            <a:ext cx="43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  <a:sym typeface="Symbol" panose="05050102010706020507" pitchFamily="18" charset="2"/>
              </a:rPr>
              <a:t>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7543800" y="2667000"/>
            <a:ext cx="1466850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FF00"/>
                </a:solidFill>
                <a:sym typeface="Symbol" panose="05050102010706020507" pitchFamily="18" charset="2"/>
              </a:rPr>
              <a:t>+U-Q</a:t>
            </a: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XAS</a:t>
            </a: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1828800" y="914400"/>
            <a:ext cx="3117850" cy="51054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2895600" y="1219200"/>
            <a:ext cx="3427413" cy="28956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F8D5BFD-C42E-443D-9960-3AB16BC9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XAS </a:t>
            </a:r>
          </a:p>
        </p:txBody>
      </p:sp>
    </p:spTree>
  </p:cSld>
  <p:clrMapOvr>
    <a:masterClrMapping/>
  </p:clrMapOvr>
  <p:transition>
    <p:sndAc>
      <p:stSnd>
        <p:snd r:embed="rId4" name="TYPE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544576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6003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Charge transfer</a:t>
            </a:r>
            <a:endParaRPr lang="en-US" sz="3600" i="1">
              <a:latin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3D6073-2023-4B51-AC16-A5603E5CE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XAS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3EC7F42-CA26-4E0A-A48D-2D5CA6B96451}"/>
              </a:ext>
            </a:extLst>
          </p:cNvPr>
          <p:cNvSpPr/>
          <p:nvPr/>
        </p:nvSpPr>
        <p:spPr>
          <a:xfrm>
            <a:off x="4953000" y="1447800"/>
            <a:ext cx="39624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XAS = neutral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Self screened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Small charge transfer satellites</a:t>
            </a:r>
          </a:p>
        </p:txBody>
      </p:sp>
    </p:spTree>
    <p:extLst>
      <p:ext uri="{BB962C8B-B14F-4D97-AF65-F5344CB8AC3E}">
        <p14:creationId xmlns:p14="http://schemas.microsoft.com/office/powerpoint/2010/main" val="1529008893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0" y="661988"/>
          <a:ext cx="8686800" cy="619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9" name="Graph" r:id="rId5" imgW="3575914" imgH="3095549" progId="Origin50.Graph">
                  <p:embed/>
                </p:oleObj>
              </mc:Choice>
              <mc:Fallback>
                <p:oleObj name="Graph" r:id="rId5" imgW="3575914" imgH="3095549" progId="Origin50.Graph">
                  <p:embed/>
                  <p:pic>
                    <p:nvPicPr>
                      <p:cNvPr id="175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908" b="11816"/>
                      <a:stretch>
                        <a:fillRect/>
                      </a:stretch>
                    </p:blipFill>
                    <p:spPr bwMode="auto">
                      <a:xfrm>
                        <a:off x="0" y="661988"/>
                        <a:ext cx="8686800" cy="619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6477000" y="4191000"/>
            <a:ext cx="43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  <a:sym typeface="Symbol" panose="05050102010706020507" pitchFamily="18" charset="2"/>
              </a:rPr>
              <a:t></a:t>
            </a: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5715000" y="3200400"/>
            <a:ext cx="884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FF00"/>
                </a:solidFill>
                <a:sym typeface="Symbol" panose="05050102010706020507" pitchFamily="18" charset="2"/>
              </a:rPr>
              <a:t>-Q</a:t>
            </a: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 in XPS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1828800" y="838200"/>
            <a:ext cx="2989263" cy="518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4BE92C-C80D-46A5-9AF2-9D6439158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XPS </a:t>
            </a:r>
          </a:p>
        </p:txBody>
      </p:sp>
    </p:spTree>
  </p:cSld>
  <p:clrMapOvr>
    <a:masterClrMapping/>
  </p:clrMapOvr>
  <p:transition>
    <p:sndAc>
      <p:stSnd>
        <p:snd r:embed="rId4" name="TYPE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4" descr="fig5x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772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97AD2C-E88A-4FF2-8C20-DFCC37C7E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XPS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C8664FD-BF8E-4A58-9815-86A7FE5137AE}"/>
              </a:ext>
            </a:extLst>
          </p:cNvPr>
          <p:cNvSpPr/>
          <p:nvPr/>
        </p:nvSpPr>
        <p:spPr>
          <a:xfrm>
            <a:off x="0" y="4495800"/>
            <a:ext cx="39624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XAS = neutral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Self screened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Small charge transfer satellites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4492377-9A27-4B78-ADD4-93CCEBFCDCF4}"/>
              </a:ext>
            </a:extLst>
          </p:cNvPr>
          <p:cNvSpPr/>
          <p:nvPr/>
        </p:nvSpPr>
        <p:spPr>
          <a:xfrm>
            <a:off x="4343400" y="4491872"/>
            <a:ext cx="39624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XPS = </a:t>
            </a:r>
            <a:r>
              <a:rPr lang="en-US" altLang="en-US" dirty="0" err="1">
                <a:solidFill>
                  <a:srgbClr val="0000FF"/>
                </a:solidFill>
              </a:rPr>
              <a:t>ionising</a:t>
            </a:r>
            <a:endParaRPr lang="en-US" altLang="en-US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Large screening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Large charge transfer satellites</a:t>
            </a:r>
          </a:p>
        </p:txBody>
      </p:sp>
    </p:spTree>
  </p:cSld>
  <p:clrMapOvr>
    <a:masterClrMapping/>
  </p:clrMapOvr>
  <p:transition>
    <p:sndAc>
      <p:stSnd>
        <p:snd r:embed="rId3" name="TYPE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75A096-28D7-4011-8D27-CE1250A37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and 2p XPS of Fe2O3</a:t>
            </a:r>
          </a:p>
        </p:txBody>
      </p:sp>
    </p:spTree>
    <p:extLst>
      <p:ext uri="{BB962C8B-B14F-4D97-AF65-F5344CB8AC3E}">
        <p14:creationId xmlns:p14="http://schemas.microsoft.com/office/powerpoint/2010/main" val="3855215279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E0A55C-60ED-4377-8DFA-6D3A75F63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34170"/>
            <a:ext cx="4038600" cy="62732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75A096-28D7-4011-8D27-CE1250A37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and 2p XPS of Fe2O3</a:t>
            </a:r>
          </a:p>
        </p:txBody>
      </p:sp>
    </p:spTree>
    <p:extLst>
      <p:ext uri="{BB962C8B-B14F-4D97-AF65-F5344CB8AC3E}">
        <p14:creationId xmlns:p14="http://schemas.microsoft.com/office/powerpoint/2010/main" val="3893370771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51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71" y="3434499"/>
                <a:ext cx="9144000" cy="2819400"/>
              </a:xfrm>
              <a:ln/>
            </p:spPr>
            <p:txBody>
              <a:bodyPr/>
              <a:lstStyle/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X-ray enters sample</a:t>
                </a:r>
              </a:p>
              <a:p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Total absorption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b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combination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edge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background</m:t>
                    </m:r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Penetration depth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is inverse proportional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en-US" altLang="nl-NL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51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71" y="3434499"/>
                <a:ext cx="9144000" cy="2819400"/>
              </a:xfrm>
              <a:blipFill>
                <a:blip r:embed="rId4"/>
                <a:stretch>
                  <a:fillRect l="-1200" t="-2160" b="-12095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hoek 1">
            <a:extLst>
              <a:ext uri="{FF2B5EF4-FFF2-40B4-BE49-F238E27FC236}">
                <a16:creationId xmlns:a16="http://schemas.microsoft.com/office/drawing/2014/main" id="{73D30772-7ADF-418E-9F54-CDEC3183DDBA}"/>
              </a:ext>
            </a:extLst>
          </p:cNvPr>
          <p:cNvSpPr/>
          <p:nvPr/>
        </p:nvSpPr>
        <p:spPr bwMode="auto">
          <a:xfrm>
            <a:off x="2819400" y="609600"/>
            <a:ext cx="3048000" cy="1524000"/>
          </a:xfrm>
          <a:prstGeom prst="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08C6ECB-93A9-491C-BCA2-FCAF892D9D92}"/>
              </a:ext>
            </a:extLst>
          </p:cNvPr>
          <p:cNvCxnSpPr/>
          <p:nvPr/>
        </p:nvCxnSpPr>
        <p:spPr bwMode="auto">
          <a:xfrm>
            <a:off x="914400" y="1371600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198DA545-E2E4-44B2-87B7-715F714F52BE}"/>
              </a:ext>
            </a:extLst>
          </p:cNvPr>
          <p:cNvSpPr/>
          <p:nvPr/>
        </p:nvSpPr>
        <p:spPr bwMode="auto">
          <a:xfrm>
            <a:off x="2819400" y="609600"/>
            <a:ext cx="990600" cy="1523978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/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nl-NL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dirty="0">
                    <a:solidFill>
                      <a:srgbClr val="0000FF"/>
                    </a:solidFill>
                  </a:rPr>
                  <a:t> </a:t>
                </a:r>
                <a:endParaRPr lang="nl-NL" dirty="0"/>
              </a:p>
            </p:txBody>
          </p:sp>
        </mc:Choice>
        <mc:Fallback xmlns="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  <a:blipFill>
                <a:blip r:embed="rId5"/>
                <a:stretch>
                  <a:fillRect l="-11243" t="-12791" b="-3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23746191-83A2-495F-B83D-67295F14B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57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detection</a:t>
            </a:r>
          </a:p>
        </p:txBody>
      </p:sp>
    </p:spTree>
    <p:extLst>
      <p:ext uri="{BB962C8B-B14F-4D97-AF65-F5344CB8AC3E}">
        <p14:creationId xmlns:p14="http://schemas.microsoft.com/office/powerpoint/2010/main" val="2384536583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3CBBD24-B5E7-4376-A55B-2DC32FDDF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1139633"/>
            <a:ext cx="8056813" cy="5184967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AFD75F35-098A-4329-865B-210BAA6E0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and 2p XPS of Fe2O3</a:t>
            </a:r>
          </a:p>
        </p:txBody>
      </p:sp>
    </p:spTree>
    <p:extLst>
      <p:ext uri="{BB962C8B-B14F-4D97-AF65-F5344CB8AC3E}">
        <p14:creationId xmlns:p14="http://schemas.microsoft.com/office/powerpoint/2010/main" val="1435582910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991965-F1B0-48D0-9133-7846F8DC2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70175"/>
            <a:ext cx="4384262" cy="6135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C137C14-D150-4E0B-AA7D-BDF85ACB5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399" y="1761688"/>
            <a:ext cx="5181601" cy="3334623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9A89E5DA-9323-4C6F-86B0-56715806B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and 2p XPS of Fe2O3</a:t>
            </a:r>
          </a:p>
        </p:txBody>
      </p:sp>
    </p:spTree>
    <p:extLst>
      <p:ext uri="{BB962C8B-B14F-4D97-AF65-F5344CB8AC3E}">
        <p14:creationId xmlns:p14="http://schemas.microsoft.com/office/powerpoint/2010/main" val="1116068668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</p:spTree>
    <p:extLst>
      <p:ext uri="{BB962C8B-B14F-4D97-AF65-F5344CB8AC3E}">
        <p14:creationId xmlns:p14="http://schemas.microsoft.com/office/powerpoint/2010/main" val="2493145865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0BE01D-2452-49A5-8273-C18FB4A17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55" y="178358"/>
            <a:ext cx="4419600" cy="6611005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63C75ED-1280-4392-B18E-961231CAD22A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 59, 9933 (1999)</a:t>
            </a:r>
          </a:p>
        </p:txBody>
      </p:sp>
    </p:spTree>
    <p:extLst>
      <p:ext uri="{BB962C8B-B14F-4D97-AF65-F5344CB8AC3E}">
        <p14:creationId xmlns:p14="http://schemas.microsoft.com/office/powerpoint/2010/main" val="780595552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0BE01D-2452-49A5-8273-C18FB4A17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55" y="178358"/>
            <a:ext cx="4419600" cy="6611005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63C75ED-1280-4392-B18E-961231CAD22A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 59, 9933 (1999)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20630B-EE4D-4F41-9348-500CF5B9AA3E}"/>
              </a:ext>
            </a:extLst>
          </p:cNvPr>
          <p:cNvSpPr txBox="1"/>
          <p:nvPr/>
        </p:nvSpPr>
        <p:spPr>
          <a:xfrm>
            <a:off x="4585355" y="1295400"/>
            <a:ext cx="24432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3d</a:t>
            </a:r>
            <a:r>
              <a:rPr lang="nl-NL" baseline="30000" dirty="0">
                <a:solidFill>
                  <a:srgbClr val="0000FF"/>
                </a:solidFill>
              </a:rPr>
              <a:t>8</a:t>
            </a:r>
            <a:r>
              <a:rPr lang="nl-NL" dirty="0">
                <a:solidFill>
                  <a:srgbClr val="0000FF"/>
                </a:solidFill>
              </a:rPr>
              <a:t> 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D944D4-6EFB-4B85-B344-86C2D0BEBF98}"/>
              </a:ext>
            </a:extLst>
          </p:cNvPr>
          <p:cNvSpPr/>
          <p:nvPr/>
        </p:nvSpPr>
        <p:spPr>
          <a:xfrm>
            <a:off x="4751110" y="3746719"/>
            <a:ext cx="2983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3s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0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  <a:r>
              <a:rPr lang="el-GR" dirty="0">
                <a:solidFill>
                  <a:srgbClr val="0000FF"/>
                </a:solidFill>
                <a:cs typeface="Arial" panose="020B0604020202020204" pitchFamily="34" charset="0"/>
              </a:rPr>
              <a:t>ε</a:t>
            </a:r>
            <a:endParaRPr lang="nl-NL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64708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0BE01D-2452-49A5-8273-C18FB4A17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55" y="178358"/>
            <a:ext cx="4419600" cy="6611005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63C75ED-1280-4392-B18E-961231CAD22A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 59, 9933 (1999)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20630B-EE4D-4F41-9348-500CF5B9AA3E}"/>
              </a:ext>
            </a:extLst>
          </p:cNvPr>
          <p:cNvSpPr txBox="1"/>
          <p:nvPr/>
        </p:nvSpPr>
        <p:spPr>
          <a:xfrm>
            <a:off x="4585355" y="1295400"/>
            <a:ext cx="28777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3d</a:t>
            </a:r>
            <a:r>
              <a:rPr lang="nl-NL" baseline="30000" dirty="0">
                <a:solidFill>
                  <a:srgbClr val="0000FF"/>
                </a:solidFill>
              </a:rPr>
              <a:t>8</a:t>
            </a:r>
            <a:r>
              <a:rPr lang="nl-NL" dirty="0">
                <a:solidFill>
                  <a:srgbClr val="0000FF"/>
                </a:solidFill>
              </a:rPr>
              <a:t> 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nl-NL" dirty="0">
                <a:solidFill>
                  <a:srgbClr val="0000FF"/>
                </a:solidFill>
              </a:rPr>
              <a:t>3d</a:t>
            </a:r>
            <a:r>
              <a:rPr lang="nl-NL" baseline="30000" dirty="0">
                <a:solidFill>
                  <a:srgbClr val="0000FF"/>
                </a:solidFill>
              </a:rPr>
              <a:t>9</a:t>
            </a:r>
            <a:r>
              <a:rPr lang="nl-NL" u="sng" dirty="0">
                <a:solidFill>
                  <a:srgbClr val="0000FF"/>
                </a:solidFill>
              </a:rPr>
              <a:t>L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 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10</a:t>
            </a:r>
            <a:r>
              <a:rPr lang="nl-NL" u="sng" dirty="0">
                <a:solidFill>
                  <a:srgbClr val="0000FF"/>
                </a:solidFill>
              </a:rPr>
              <a:t>L</a:t>
            </a:r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D944D4-6EFB-4B85-B344-86C2D0BEBF98}"/>
              </a:ext>
            </a:extLst>
          </p:cNvPr>
          <p:cNvSpPr/>
          <p:nvPr/>
        </p:nvSpPr>
        <p:spPr>
          <a:xfrm>
            <a:off x="4751110" y="3746719"/>
            <a:ext cx="3470309" cy="2821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3s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0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  <a:r>
              <a:rPr lang="el-GR" dirty="0">
                <a:solidFill>
                  <a:srgbClr val="0000FF"/>
                </a:solidFill>
                <a:cs typeface="Arial" panose="020B0604020202020204" pitchFamily="34" charset="0"/>
              </a:rPr>
              <a:t>ε</a:t>
            </a:r>
            <a:endParaRPr lang="nl-NL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10</a:t>
            </a:r>
            <a:r>
              <a:rPr lang="nl-NL" u="sng" dirty="0">
                <a:solidFill>
                  <a:srgbClr val="0000FF"/>
                </a:solidFill>
              </a:rPr>
              <a:t>L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3s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0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10</a:t>
            </a:r>
            <a:r>
              <a:rPr lang="el-GR" dirty="0">
                <a:solidFill>
                  <a:srgbClr val="0000FF"/>
                </a:solidFill>
                <a:cs typeface="Arial" panose="020B0604020202020204" pitchFamily="34" charset="0"/>
              </a:rPr>
              <a:t>ε</a:t>
            </a:r>
            <a:endParaRPr lang="nl-NL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nl-NL" u="sng" dirty="0">
                <a:solidFill>
                  <a:srgbClr val="0000FF"/>
                </a:solidFill>
                <a:cs typeface="Arial" panose="020B0604020202020204" pitchFamily="34" charset="0"/>
              </a:rPr>
              <a:t>ONLY 2 PEAKS</a:t>
            </a:r>
          </a:p>
          <a:p>
            <a:endParaRPr lang="nl-NL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7884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0BE01D-2452-49A5-8273-C18FB4A17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55" y="178358"/>
            <a:ext cx="4419600" cy="6611005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63C75ED-1280-4392-B18E-961231CAD22A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 59, 9933 (1999)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C5EEFD0-5EDC-4C4B-A96B-9F8DFE6BD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79118"/>
            <a:ext cx="3335125" cy="54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37747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63C75ED-1280-4392-B18E-961231CAD22A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 59, 9933 (1999)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229F57-9CF0-4EC0-BCCF-E84CBFCFE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9438"/>
            <a:ext cx="4871054" cy="62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09843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1B6F301-89E9-4E5D-8500-C2A4594CD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79438"/>
            <a:ext cx="5705701" cy="64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7872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ChangeArrowheads="1"/>
          </p:cNvSpPr>
          <p:nvPr/>
        </p:nvSpPr>
        <p:spPr bwMode="auto">
          <a:xfrm>
            <a:off x="9427" y="1724025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Ground state analysis</a:t>
            </a:r>
            <a:endParaRPr lang="en-US" sz="6000" i="1" dirty="0">
              <a:latin typeface="Arial" charset="0"/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337185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</p:spTree>
    <p:extLst>
      <p:ext uri="{BB962C8B-B14F-4D97-AF65-F5344CB8AC3E}">
        <p14:creationId xmlns:p14="http://schemas.microsoft.com/office/powerpoint/2010/main" val="1841339086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51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2925738"/>
                <a:ext cx="9144000" cy="2819400"/>
              </a:xfrm>
              <a:ln/>
            </p:spPr>
            <p:txBody>
              <a:bodyPr/>
              <a:lstStyle/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Core hole decays by photons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en-US" altLang="nl-NL" sz="2800" dirty="0">
                    <a:solidFill>
                      <a:srgbClr val="0000FF"/>
                    </a:solidFill>
                  </a:rPr>
                  <a:t>) or electrons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E</a:t>
                </a:r>
                <a:r>
                  <a:rPr lang="en-US" altLang="nl-NL" sz="2800" dirty="0">
                    <a:solidFill>
                      <a:srgbClr val="0000FF"/>
                    </a:solidFill>
                  </a:rPr>
                  <a:t>)</a:t>
                </a:r>
              </a:p>
              <a:p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Photons escape prop. to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nl-NL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nl-NL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[</m:t>
                    </m:r>
                    <m:r>
                      <a:rPr lang="nl-NL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𝐴𝑠𝑠𝑢𝑚𝑒</m:t>
                    </m:r>
                    <m:r>
                      <a:rPr lang="nl-NL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nl-NL" sz="2400" dirty="0">
                    <a:solidFill>
                      <a:srgbClr val="0000FF"/>
                    </a:solidFill>
                  </a:rPr>
                  <a:t>’=</a:t>
                </a:r>
                <a:r>
                  <a:rPr lang="nl-NL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nl-NL" sz="2400" dirty="0">
                    <a:solidFill>
                      <a:srgbClr val="0000FF"/>
                    </a:solidFill>
                  </a:rPr>
                  <a:t>]</a:t>
                </a:r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endParaRPr lang="nl-NL" sz="2800" dirty="0"/>
              </a:p>
              <a:p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Fluorescence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yield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: FY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  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</a:t>
                </a:r>
                <a:endParaRPr lang="nl-NL" sz="280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nl-NL" sz="2800" dirty="0">
                    <a:solidFill>
                      <a:srgbClr val="0000FF"/>
                    </a:solidFill>
                  </a:rPr>
                  <a:t>       </a:t>
                </a:r>
                <a:r>
                  <a:rPr lang="en-US" altLang="nl-NL" sz="2000" i="1" dirty="0">
                    <a:solidFill>
                      <a:srgbClr val="0000FF"/>
                    </a:solidFill>
                  </a:rPr>
                  <a:t>[Neglect angular dependences] </a:t>
                </a:r>
                <a:endParaRPr lang="en-US" altLang="nl-NL" sz="28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51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925738"/>
                <a:ext cx="9144000" cy="2819400"/>
              </a:xfrm>
              <a:blipFill>
                <a:blip r:embed="rId4"/>
                <a:stretch>
                  <a:fillRect l="-1200" t="-2381" b="-12554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detection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3D30772-7ADF-418E-9F54-CDEC3183DDBA}"/>
              </a:ext>
            </a:extLst>
          </p:cNvPr>
          <p:cNvSpPr/>
          <p:nvPr/>
        </p:nvSpPr>
        <p:spPr bwMode="auto">
          <a:xfrm>
            <a:off x="2819400" y="609600"/>
            <a:ext cx="3048000" cy="1524000"/>
          </a:xfrm>
          <a:prstGeom prst="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08C6ECB-93A9-491C-BCA2-FCAF892D9D92}"/>
              </a:ext>
            </a:extLst>
          </p:cNvPr>
          <p:cNvCxnSpPr/>
          <p:nvPr/>
        </p:nvCxnSpPr>
        <p:spPr bwMode="auto">
          <a:xfrm>
            <a:off x="914400" y="1371600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198DA545-E2E4-44B2-87B7-715F714F52BE}"/>
              </a:ext>
            </a:extLst>
          </p:cNvPr>
          <p:cNvSpPr/>
          <p:nvPr/>
        </p:nvSpPr>
        <p:spPr bwMode="auto">
          <a:xfrm>
            <a:off x="2819400" y="609600"/>
            <a:ext cx="990600" cy="1523978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/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nl-NL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dirty="0">
                    <a:solidFill>
                      <a:srgbClr val="0000FF"/>
                    </a:solidFill>
                  </a:rPr>
                  <a:t> </a:t>
                </a:r>
                <a:endParaRPr lang="nl-NL" dirty="0"/>
              </a:p>
            </p:txBody>
          </p:sp>
        </mc:Choice>
        <mc:Fallback xmlns="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  <a:blipFill>
                <a:blip r:embed="rId5"/>
                <a:stretch>
                  <a:fillRect l="-11243" t="-12791" b="-3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170267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-228600" y="609600"/>
            <a:ext cx="9372600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Term symbols with </a:t>
            </a: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maximum spin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S are lowest in energy, </a:t>
            </a:r>
          </a:p>
          <a:p>
            <a:pPr lvl="2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Among these terms: </a:t>
            </a:r>
            <a:b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Term symbols with </a:t>
            </a: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maximum L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are lowest in energy</a:t>
            </a:r>
          </a:p>
          <a:p>
            <a:pPr lvl="2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In the presence of spin-orbit coupling, the lowest term has </a:t>
            </a:r>
          </a:p>
          <a:p>
            <a:pPr lvl="2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J = |L-S| if the shell is less than half full </a:t>
            </a:r>
          </a:p>
          <a:p>
            <a:pPr lvl="2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J = L+S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if the shell is more than half full</a:t>
            </a:r>
          </a:p>
          <a:p>
            <a:pPr lvl="2">
              <a:lnSpc>
                <a:spcPct val="150000"/>
              </a:lnSpc>
              <a:spcBef>
                <a:spcPct val="0"/>
              </a:spcBef>
            </a:pP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00067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Hunds rules</a:t>
            </a:r>
            <a:endParaRPr lang="en-US" sz="3600" i="1"/>
          </a:p>
        </p:txBody>
      </p:sp>
    </p:spTree>
    <p:extLst>
      <p:ext uri="{BB962C8B-B14F-4D97-AF65-F5344CB8AC3E}">
        <p14:creationId xmlns:p14="http://schemas.microsoft.com/office/powerpoint/2010/main" val="3264704208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-228600" y="609600"/>
            <a:ext cx="93726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max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S &gt; max L &gt; max J (if more than half full)  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What is the Hund’s rule ground states for 3d</a:t>
            </a:r>
            <a:r>
              <a:rPr lang="en-US" altLang="en-US" baseline="30000">
                <a:solidFill>
                  <a:srgbClr val="0000FF"/>
                </a:solidFill>
                <a:latin typeface="Arial" panose="020B0604020202020204" pitchFamily="34" charset="0"/>
              </a:rPr>
              <a:t>2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00067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Hunds rules</a:t>
            </a:r>
            <a:endParaRPr lang="en-US" sz="3600" i="1"/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1409700" y="3294063"/>
          <a:ext cx="6096000" cy="10953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0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2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732914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-228600" y="609600"/>
            <a:ext cx="93726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max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S &gt; max L &gt; max J (if more than half full)  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What is the Hund’s rule ground states for 3d</a:t>
            </a:r>
            <a:r>
              <a:rPr lang="en-US" altLang="en-US" baseline="30000">
                <a:solidFill>
                  <a:srgbClr val="0000FF"/>
                </a:solidFill>
                <a:latin typeface="Arial" panose="020B0604020202020204" pitchFamily="34" charset="0"/>
              </a:rPr>
              <a:t>2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00067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Hunds rules</a:t>
            </a:r>
            <a:endParaRPr lang="en-US" sz="3600" i="1"/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1409700" y="3294063"/>
          <a:ext cx="6096000" cy="10953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0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2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hthoek 1"/>
          <p:cNvSpPr>
            <a:spLocks noChangeArrowheads="1"/>
          </p:cNvSpPr>
          <p:nvPr/>
        </p:nvSpPr>
        <p:spPr bwMode="auto">
          <a:xfrm>
            <a:off x="1473200" y="4800600"/>
            <a:ext cx="1941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L=3, S=1   </a:t>
            </a:r>
            <a:endParaRPr lang="nl-NL" altLang="en-US" sz="28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392238" y="5483225"/>
            <a:ext cx="4525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J=2  Term symbol = </a:t>
            </a:r>
            <a:r>
              <a:rPr lang="en-US" altLang="en-US" sz="2800" baseline="30000">
                <a:solidFill>
                  <a:srgbClr val="0000FF"/>
                </a:solidFill>
              </a:rPr>
              <a:t>3</a:t>
            </a:r>
            <a:r>
              <a:rPr lang="en-US" altLang="en-US" sz="2800">
                <a:solidFill>
                  <a:srgbClr val="0000FF"/>
                </a:solidFill>
              </a:rPr>
              <a:t>F</a:t>
            </a:r>
            <a:r>
              <a:rPr lang="en-US" altLang="en-US" sz="2800" baseline="-25000">
                <a:solidFill>
                  <a:srgbClr val="0000FF"/>
                </a:solidFill>
              </a:rPr>
              <a:t>2        </a:t>
            </a:r>
            <a:r>
              <a:rPr lang="en-US" altLang="en-US" sz="2800">
                <a:solidFill>
                  <a:srgbClr val="0000FF"/>
                </a:solidFill>
              </a:rPr>
              <a:t> </a:t>
            </a:r>
            <a:endParaRPr lang="nl-NL" altLang="en-US" sz="2800"/>
          </a:p>
        </p:txBody>
      </p:sp>
    </p:spTree>
    <p:extLst>
      <p:ext uri="{BB962C8B-B14F-4D97-AF65-F5344CB8AC3E}">
        <p14:creationId xmlns:p14="http://schemas.microsoft.com/office/powerpoint/2010/main" val="2410434079"/>
      </p:ext>
    </p:ext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-228600" y="609600"/>
            <a:ext cx="93726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max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S &gt; max L &gt; max J (if more than half full)  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What is the Hund’s rule ground states for 3d</a:t>
            </a:r>
            <a:r>
              <a:rPr lang="en-US" altLang="en-US" baseline="30000">
                <a:solidFill>
                  <a:srgbClr val="0000FF"/>
                </a:solidFill>
                <a:latin typeface="Arial" panose="020B0604020202020204" pitchFamily="34" charset="0"/>
              </a:rPr>
              <a:t>2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00067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Hunds rules</a:t>
            </a:r>
            <a:endParaRPr lang="en-US" sz="3600" i="1"/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1409700" y="3294063"/>
          <a:ext cx="6096000" cy="10953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0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2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F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39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876800"/>
            <a:ext cx="78200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618200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-12700" y="0"/>
            <a:ext cx="93726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What is the Hund’s rule ground states for 3d</a:t>
            </a:r>
            <a:r>
              <a:rPr lang="en-US" altLang="en-US" baseline="30000">
                <a:solidFill>
                  <a:srgbClr val="0000FF"/>
                </a:solidFill>
                <a:latin typeface="Arial" panose="020B0604020202020204" pitchFamily="34" charset="0"/>
              </a:rPr>
              <a:t>2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00067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Hunds rules</a:t>
            </a:r>
            <a:endParaRPr lang="en-US" sz="3600" i="1"/>
          </a:p>
        </p:txBody>
      </p:sp>
      <p:pic>
        <p:nvPicPr>
          <p:cNvPr id="1259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27100"/>
            <a:ext cx="9131300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127784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685800"/>
            <a:ext cx="9144000" cy="5715000"/>
            <a:chOff x="-3" y="-3"/>
            <a:chExt cx="3507" cy="2654"/>
          </a:xfrm>
        </p:grpSpPr>
        <p:grpSp>
          <p:nvGrpSpPr>
            <p:cNvPr id="38916" name="Group 3"/>
            <p:cNvGrpSpPr>
              <a:grpSpLocks/>
            </p:cNvGrpSpPr>
            <p:nvPr/>
          </p:nvGrpSpPr>
          <p:grpSpPr bwMode="auto">
            <a:xfrm>
              <a:off x="0" y="0"/>
              <a:ext cx="3501" cy="2648"/>
              <a:chOff x="0" y="0"/>
              <a:chExt cx="3501" cy="2648"/>
            </a:xfrm>
          </p:grpSpPr>
          <p:grpSp>
            <p:nvGrpSpPr>
              <p:cNvPr id="3891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22" cy="633"/>
                <a:chOff x="0" y="0"/>
                <a:chExt cx="322" cy="633"/>
              </a:xfrm>
            </p:grpSpPr>
            <p:sp>
              <p:nvSpPr>
                <p:cNvPr id="38988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3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Courier New" panose="02070309020205020404" pitchFamily="49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89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22" cy="63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19" name="Group 7"/>
              <p:cNvGrpSpPr>
                <a:grpSpLocks/>
              </p:cNvGrpSpPr>
              <p:nvPr/>
            </p:nvGrpSpPr>
            <p:grpSpPr bwMode="auto">
              <a:xfrm>
                <a:off x="322" y="0"/>
                <a:ext cx="498" cy="633"/>
                <a:chOff x="322" y="0"/>
                <a:chExt cx="498" cy="633"/>
              </a:xfrm>
            </p:grpSpPr>
            <p:sp>
              <p:nvSpPr>
                <p:cNvPr id="38986" name="Rectangle 8"/>
                <p:cNvSpPr>
                  <a:spLocks noChangeArrowheads="1"/>
                </p:cNvSpPr>
                <p:nvPr/>
              </p:nvSpPr>
              <p:spPr bwMode="auto">
                <a:xfrm>
                  <a:off x="365" y="0"/>
                  <a:ext cx="41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Energy</a:t>
                  </a:r>
                  <a:endParaRPr lang="en-US" altLang="en-US" sz="20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87" name="Rectangle 9"/>
                <p:cNvSpPr>
                  <a:spLocks noChangeArrowheads="1"/>
                </p:cNvSpPr>
                <p:nvPr/>
              </p:nvSpPr>
              <p:spPr bwMode="auto">
                <a:xfrm>
                  <a:off x="322" y="0"/>
                  <a:ext cx="498" cy="63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20" name="Group 10"/>
              <p:cNvGrpSpPr>
                <a:grpSpLocks/>
              </p:cNvGrpSpPr>
              <p:nvPr/>
            </p:nvGrpSpPr>
            <p:grpSpPr bwMode="auto">
              <a:xfrm>
                <a:off x="820" y="0"/>
                <a:ext cx="1121" cy="633"/>
                <a:chOff x="820" y="0"/>
                <a:chExt cx="1121" cy="633"/>
              </a:xfrm>
            </p:grpSpPr>
            <p:sp>
              <p:nvSpPr>
                <p:cNvPr id="38984" name="Rectangle 11"/>
                <p:cNvSpPr>
                  <a:spLocks noChangeArrowheads="1"/>
                </p:cNvSpPr>
                <p:nvPr/>
              </p:nvSpPr>
              <p:spPr bwMode="auto">
                <a:xfrm>
                  <a:off x="863" y="0"/>
                  <a:ext cx="1035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Symmetries O</a:t>
                  </a:r>
                  <a:r>
                    <a:rPr lang="en-US" altLang="en-US" sz="2400" baseline="-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h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85" name="Rectangle 12"/>
                <p:cNvSpPr>
                  <a:spLocks noChangeArrowheads="1"/>
                </p:cNvSpPr>
                <p:nvPr/>
              </p:nvSpPr>
              <p:spPr bwMode="auto">
                <a:xfrm>
                  <a:off x="820" y="0"/>
                  <a:ext cx="1121" cy="63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21" name="Group 13"/>
              <p:cNvGrpSpPr>
                <a:grpSpLocks/>
              </p:cNvGrpSpPr>
              <p:nvPr/>
            </p:nvGrpSpPr>
            <p:grpSpPr bwMode="auto">
              <a:xfrm>
                <a:off x="1941" y="0"/>
                <a:ext cx="1560" cy="633"/>
                <a:chOff x="1941" y="0"/>
                <a:chExt cx="1560" cy="633"/>
              </a:xfrm>
            </p:grpSpPr>
            <p:sp>
              <p:nvSpPr>
                <p:cNvPr id="38982" name="Rectangle 14"/>
                <p:cNvSpPr>
                  <a:spLocks noChangeArrowheads="1"/>
                </p:cNvSpPr>
                <p:nvPr/>
              </p:nvSpPr>
              <p:spPr bwMode="auto">
                <a:xfrm>
                  <a:off x="1984" y="0"/>
                  <a:ext cx="147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Total symmetry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83" name="Rectangle 15"/>
                <p:cNvSpPr>
                  <a:spLocks noChangeArrowheads="1"/>
                </p:cNvSpPr>
                <p:nvPr/>
              </p:nvSpPr>
              <p:spPr bwMode="auto">
                <a:xfrm>
                  <a:off x="1941" y="0"/>
                  <a:ext cx="1560" cy="63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22" name="Group 16"/>
              <p:cNvGrpSpPr>
                <a:grpSpLocks/>
              </p:cNvGrpSpPr>
              <p:nvPr/>
            </p:nvGrpSpPr>
            <p:grpSpPr bwMode="auto">
              <a:xfrm>
                <a:off x="0" y="633"/>
                <a:ext cx="322" cy="403"/>
                <a:chOff x="0" y="633"/>
                <a:chExt cx="322" cy="403"/>
              </a:xfrm>
            </p:grpSpPr>
            <p:sp>
              <p:nvSpPr>
                <p:cNvPr id="38980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633"/>
                  <a:ext cx="2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S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81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322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23" name="Group 19"/>
              <p:cNvGrpSpPr>
                <a:grpSpLocks/>
              </p:cNvGrpSpPr>
              <p:nvPr/>
            </p:nvGrpSpPr>
            <p:grpSpPr bwMode="auto">
              <a:xfrm>
                <a:off x="322" y="633"/>
                <a:ext cx="498" cy="403"/>
                <a:chOff x="322" y="633"/>
                <a:chExt cx="498" cy="403"/>
              </a:xfrm>
            </p:grpSpPr>
            <p:sp>
              <p:nvSpPr>
                <p:cNvPr id="38978" name="Rectangle 20"/>
                <p:cNvSpPr>
                  <a:spLocks noChangeArrowheads="1"/>
                </p:cNvSpPr>
                <p:nvPr/>
              </p:nvSpPr>
              <p:spPr bwMode="auto">
                <a:xfrm>
                  <a:off x="365" y="633"/>
                  <a:ext cx="41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4.6 eV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79" name="Rectangle 21"/>
                <p:cNvSpPr>
                  <a:spLocks noChangeArrowheads="1"/>
                </p:cNvSpPr>
                <p:nvPr/>
              </p:nvSpPr>
              <p:spPr bwMode="auto">
                <a:xfrm>
                  <a:off x="322" y="633"/>
                  <a:ext cx="498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24" name="Group 22"/>
              <p:cNvGrpSpPr>
                <a:grpSpLocks/>
              </p:cNvGrpSpPr>
              <p:nvPr/>
            </p:nvGrpSpPr>
            <p:grpSpPr bwMode="auto">
              <a:xfrm>
                <a:off x="820" y="633"/>
                <a:ext cx="1121" cy="403"/>
                <a:chOff x="820" y="633"/>
                <a:chExt cx="1121" cy="403"/>
              </a:xfrm>
            </p:grpSpPr>
            <p:sp>
              <p:nvSpPr>
                <p:cNvPr id="38976" name="Rectangle 23"/>
                <p:cNvSpPr>
                  <a:spLocks noChangeArrowheads="1"/>
                </p:cNvSpPr>
                <p:nvPr/>
              </p:nvSpPr>
              <p:spPr bwMode="auto">
                <a:xfrm>
                  <a:off x="863" y="633"/>
                  <a:ext cx="103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altLang="en-US" sz="2400" baseline="-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77" name="Rectangle 24"/>
                <p:cNvSpPr>
                  <a:spLocks noChangeArrowheads="1"/>
                </p:cNvSpPr>
                <p:nvPr/>
              </p:nvSpPr>
              <p:spPr bwMode="auto">
                <a:xfrm>
                  <a:off x="820" y="633"/>
                  <a:ext cx="1121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25" name="Group 25"/>
              <p:cNvGrpSpPr>
                <a:grpSpLocks/>
              </p:cNvGrpSpPr>
              <p:nvPr/>
            </p:nvGrpSpPr>
            <p:grpSpPr bwMode="auto">
              <a:xfrm>
                <a:off x="1941" y="633"/>
                <a:ext cx="1560" cy="403"/>
                <a:chOff x="1941" y="633"/>
                <a:chExt cx="1560" cy="403"/>
              </a:xfrm>
            </p:grpSpPr>
            <p:sp>
              <p:nvSpPr>
                <p:cNvPr id="38974" name="Rectangle 26"/>
                <p:cNvSpPr>
                  <a:spLocks noChangeArrowheads="1"/>
                </p:cNvSpPr>
                <p:nvPr/>
              </p:nvSpPr>
              <p:spPr bwMode="auto">
                <a:xfrm>
                  <a:off x="1984" y="633"/>
                  <a:ext cx="147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800" baseline="-25000">
                    <a:solidFill>
                      <a:srgbClr val="00CC00"/>
                    </a:solidFill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75" name="Rectangle 27"/>
                <p:cNvSpPr>
                  <a:spLocks noChangeArrowheads="1"/>
                </p:cNvSpPr>
                <p:nvPr/>
              </p:nvSpPr>
              <p:spPr bwMode="auto">
                <a:xfrm>
                  <a:off x="1941" y="633"/>
                  <a:ext cx="1560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26" name="Group 28"/>
              <p:cNvGrpSpPr>
                <a:grpSpLocks/>
              </p:cNvGrpSpPr>
              <p:nvPr/>
            </p:nvGrpSpPr>
            <p:grpSpPr bwMode="auto">
              <a:xfrm>
                <a:off x="0" y="1036"/>
                <a:ext cx="322" cy="403"/>
                <a:chOff x="0" y="1036"/>
                <a:chExt cx="322" cy="403"/>
              </a:xfrm>
            </p:grpSpPr>
            <p:sp>
              <p:nvSpPr>
                <p:cNvPr id="38972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1036"/>
                  <a:ext cx="2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P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73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322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27" name="Group 31"/>
              <p:cNvGrpSpPr>
                <a:grpSpLocks/>
              </p:cNvGrpSpPr>
              <p:nvPr/>
            </p:nvGrpSpPr>
            <p:grpSpPr bwMode="auto">
              <a:xfrm>
                <a:off x="322" y="1036"/>
                <a:ext cx="498" cy="403"/>
                <a:chOff x="322" y="1036"/>
                <a:chExt cx="498" cy="403"/>
              </a:xfrm>
            </p:grpSpPr>
            <p:sp>
              <p:nvSpPr>
                <p:cNvPr id="38970" name="Rectangle 32"/>
                <p:cNvSpPr>
                  <a:spLocks noChangeArrowheads="1"/>
                </p:cNvSpPr>
                <p:nvPr/>
              </p:nvSpPr>
              <p:spPr bwMode="auto">
                <a:xfrm>
                  <a:off x="365" y="1036"/>
                  <a:ext cx="41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0.2 eV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71" name="Rectangle 33"/>
                <p:cNvSpPr>
                  <a:spLocks noChangeArrowheads="1"/>
                </p:cNvSpPr>
                <p:nvPr/>
              </p:nvSpPr>
              <p:spPr bwMode="auto">
                <a:xfrm>
                  <a:off x="322" y="1036"/>
                  <a:ext cx="498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28" name="Group 34"/>
              <p:cNvGrpSpPr>
                <a:grpSpLocks/>
              </p:cNvGrpSpPr>
              <p:nvPr/>
            </p:nvGrpSpPr>
            <p:grpSpPr bwMode="auto">
              <a:xfrm>
                <a:off x="820" y="1036"/>
                <a:ext cx="1121" cy="403"/>
                <a:chOff x="820" y="1036"/>
                <a:chExt cx="1121" cy="403"/>
              </a:xfrm>
            </p:grpSpPr>
            <p:sp>
              <p:nvSpPr>
                <p:cNvPr id="38968" name="Rectangle 35"/>
                <p:cNvSpPr>
                  <a:spLocks noChangeArrowheads="1"/>
                </p:cNvSpPr>
                <p:nvPr/>
              </p:nvSpPr>
              <p:spPr bwMode="auto">
                <a:xfrm>
                  <a:off x="863" y="1036"/>
                  <a:ext cx="103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altLang="en-US" sz="2400" baseline="-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69" name="Rectangle 36"/>
                <p:cNvSpPr>
                  <a:spLocks noChangeArrowheads="1"/>
                </p:cNvSpPr>
                <p:nvPr/>
              </p:nvSpPr>
              <p:spPr bwMode="auto">
                <a:xfrm>
                  <a:off x="820" y="1036"/>
                  <a:ext cx="1121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29" name="Group 37"/>
              <p:cNvGrpSpPr>
                <a:grpSpLocks/>
              </p:cNvGrpSpPr>
              <p:nvPr/>
            </p:nvGrpSpPr>
            <p:grpSpPr bwMode="auto">
              <a:xfrm>
                <a:off x="1941" y="1036"/>
                <a:ext cx="1560" cy="403"/>
                <a:chOff x="1941" y="1036"/>
                <a:chExt cx="1560" cy="403"/>
              </a:xfrm>
            </p:grpSpPr>
            <p:sp>
              <p:nvSpPr>
                <p:cNvPr id="38966" name="Rectangle 38"/>
                <p:cNvSpPr>
                  <a:spLocks noChangeArrowheads="1"/>
                </p:cNvSpPr>
                <p:nvPr/>
              </p:nvSpPr>
              <p:spPr bwMode="auto">
                <a:xfrm>
                  <a:off x="1984" y="1036"/>
                  <a:ext cx="147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nl-NL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67" name="Rectangle 39"/>
                <p:cNvSpPr>
                  <a:spLocks noChangeArrowheads="1"/>
                </p:cNvSpPr>
                <p:nvPr/>
              </p:nvSpPr>
              <p:spPr bwMode="auto">
                <a:xfrm>
                  <a:off x="1941" y="1036"/>
                  <a:ext cx="1560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30" name="Group 40"/>
              <p:cNvGrpSpPr>
                <a:grpSpLocks/>
              </p:cNvGrpSpPr>
              <p:nvPr/>
            </p:nvGrpSpPr>
            <p:grpSpPr bwMode="auto">
              <a:xfrm>
                <a:off x="0" y="1439"/>
                <a:ext cx="322" cy="403"/>
                <a:chOff x="0" y="1439"/>
                <a:chExt cx="322" cy="403"/>
              </a:xfrm>
            </p:grpSpPr>
            <p:sp>
              <p:nvSpPr>
                <p:cNvPr id="38964" name="Rectangle 41"/>
                <p:cNvSpPr>
                  <a:spLocks noChangeArrowheads="1"/>
                </p:cNvSpPr>
                <p:nvPr/>
              </p:nvSpPr>
              <p:spPr bwMode="auto">
                <a:xfrm>
                  <a:off x="43" y="1439"/>
                  <a:ext cx="2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D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65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1439"/>
                  <a:ext cx="322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31" name="Group 43"/>
              <p:cNvGrpSpPr>
                <a:grpSpLocks/>
              </p:cNvGrpSpPr>
              <p:nvPr/>
            </p:nvGrpSpPr>
            <p:grpSpPr bwMode="auto">
              <a:xfrm>
                <a:off x="322" y="1439"/>
                <a:ext cx="498" cy="403"/>
                <a:chOff x="322" y="1439"/>
                <a:chExt cx="498" cy="403"/>
              </a:xfrm>
            </p:grpSpPr>
            <p:sp>
              <p:nvSpPr>
                <p:cNvPr id="38962" name="Rectangle 44"/>
                <p:cNvSpPr>
                  <a:spLocks noChangeArrowheads="1"/>
                </p:cNvSpPr>
                <p:nvPr/>
              </p:nvSpPr>
              <p:spPr bwMode="auto">
                <a:xfrm>
                  <a:off x="365" y="1439"/>
                  <a:ext cx="41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-0.1 eV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63" name="Rectangle 45"/>
                <p:cNvSpPr>
                  <a:spLocks noChangeArrowheads="1"/>
                </p:cNvSpPr>
                <p:nvPr/>
              </p:nvSpPr>
              <p:spPr bwMode="auto">
                <a:xfrm>
                  <a:off x="322" y="1439"/>
                  <a:ext cx="498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32" name="Group 46"/>
              <p:cNvGrpSpPr>
                <a:grpSpLocks/>
              </p:cNvGrpSpPr>
              <p:nvPr/>
            </p:nvGrpSpPr>
            <p:grpSpPr bwMode="auto">
              <a:xfrm>
                <a:off x="820" y="1439"/>
                <a:ext cx="1121" cy="403"/>
                <a:chOff x="820" y="1439"/>
                <a:chExt cx="1121" cy="403"/>
              </a:xfrm>
            </p:grpSpPr>
            <p:sp>
              <p:nvSpPr>
                <p:cNvPr id="38960" name="Rectangle 47"/>
                <p:cNvSpPr>
                  <a:spLocks noChangeArrowheads="1"/>
                </p:cNvSpPr>
                <p:nvPr/>
              </p:nvSpPr>
              <p:spPr bwMode="auto">
                <a:xfrm>
                  <a:off x="863" y="1439"/>
                  <a:ext cx="103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E + </a:t>
                  </a:r>
                  <a:r>
                    <a:rPr lang="en-US" altLang="en-US" sz="2400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altLang="en-US" sz="2400" baseline="-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2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61" name="Rectangle 48"/>
                <p:cNvSpPr>
                  <a:spLocks noChangeArrowheads="1"/>
                </p:cNvSpPr>
                <p:nvPr/>
              </p:nvSpPr>
              <p:spPr bwMode="auto">
                <a:xfrm>
                  <a:off x="820" y="1439"/>
                  <a:ext cx="1121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33" name="Group 49"/>
              <p:cNvGrpSpPr>
                <a:grpSpLocks/>
              </p:cNvGrpSpPr>
              <p:nvPr/>
            </p:nvGrpSpPr>
            <p:grpSpPr bwMode="auto">
              <a:xfrm>
                <a:off x="1941" y="1439"/>
                <a:ext cx="1560" cy="403"/>
                <a:chOff x="1941" y="1439"/>
                <a:chExt cx="1560" cy="403"/>
              </a:xfrm>
            </p:grpSpPr>
            <p:sp>
              <p:nvSpPr>
                <p:cNvPr id="38958" name="Rectangle 50"/>
                <p:cNvSpPr>
                  <a:spLocks noChangeArrowheads="1"/>
                </p:cNvSpPr>
                <p:nvPr/>
              </p:nvSpPr>
              <p:spPr bwMode="auto">
                <a:xfrm>
                  <a:off x="1984" y="1439"/>
                  <a:ext cx="147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59" name="Rectangle 51"/>
                <p:cNvSpPr>
                  <a:spLocks noChangeArrowheads="1"/>
                </p:cNvSpPr>
                <p:nvPr/>
              </p:nvSpPr>
              <p:spPr bwMode="auto">
                <a:xfrm>
                  <a:off x="1941" y="1439"/>
                  <a:ext cx="1560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34" name="Group 52"/>
              <p:cNvGrpSpPr>
                <a:grpSpLocks/>
              </p:cNvGrpSpPr>
              <p:nvPr/>
            </p:nvGrpSpPr>
            <p:grpSpPr bwMode="auto">
              <a:xfrm>
                <a:off x="0" y="1842"/>
                <a:ext cx="322" cy="403"/>
                <a:chOff x="0" y="1842"/>
                <a:chExt cx="322" cy="403"/>
              </a:xfrm>
            </p:grpSpPr>
            <p:sp>
              <p:nvSpPr>
                <p:cNvPr id="38956" name="Rectangle 53"/>
                <p:cNvSpPr>
                  <a:spLocks noChangeArrowheads="1"/>
                </p:cNvSpPr>
                <p:nvPr/>
              </p:nvSpPr>
              <p:spPr bwMode="auto">
                <a:xfrm>
                  <a:off x="43" y="1842"/>
                  <a:ext cx="2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2400" b="1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F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57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1842"/>
                  <a:ext cx="322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35" name="Group 55"/>
              <p:cNvGrpSpPr>
                <a:grpSpLocks/>
              </p:cNvGrpSpPr>
              <p:nvPr/>
            </p:nvGrpSpPr>
            <p:grpSpPr bwMode="auto">
              <a:xfrm>
                <a:off x="322" y="1842"/>
                <a:ext cx="498" cy="403"/>
                <a:chOff x="322" y="1842"/>
                <a:chExt cx="498" cy="403"/>
              </a:xfrm>
            </p:grpSpPr>
            <p:sp>
              <p:nvSpPr>
                <p:cNvPr id="38954" name="Rectangle 56"/>
                <p:cNvSpPr>
                  <a:spLocks noChangeArrowheads="1"/>
                </p:cNvSpPr>
                <p:nvPr/>
              </p:nvSpPr>
              <p:spPr bwMode="auto">
                <a:xfrm>
                  <a:off x="365" y="1842"/>
                  <a:ext cx="41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-1.8 eV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55" name="Rectangle 57"/>
                <p:cNvSpPr>
                  <a:spLocks noChangeArrowheads="1"/>
                </p:cNvSpPr>
                <p:nvPr/>
              </p:nvSpPr>
              <p:spPr bwMode="auto">
                <a:xfrm>
                  <a:off x="322" y="1842"/>
                  <a:ext cx="498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36" name="Group 58"/>
              <p:cNvGrpSpPr>
                <a:grpSpLocks/>
              </p:cNvGrpSpPr>
              <p:nvPr/>
            </p:nvGrpSpPr>
            <p:grpSpPr bwMode="auto">
              <a:xfrm>
                <a:off x="820" y="1842"/>
                <a:ext cx="1121" cy="403"/>
                <a:chOff x="820" y="1842"/>
                <a:chExt cx="1121" cy="403"/>
              </a:xfrm>
            </p:grpSpPr>
            <p:sp>
              <p:nvSpPr>
                <p:cNvPr id="38952" name="Rectangle 59"/>
                <p:cNvSpPr>
                  <a:spLocks noChangeArrowheads="1"/>
                </p:cNvSpPr>
                <p:nvPr/>
              </p:nvSpPr>
              <p:spPr bwMode="auto">
                <a:xfrm>
                  <a:off x="863" y="1842"/>
                  <a:ext cx="103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2400" b="1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altLang="en-US" sz="2400" b="1" baseline="-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 + </a:t>
                  </a:r>
                  <a:r>
                    <a:rPr lang="en-US" altLang="en-US" sz="2400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altLang="en-US" sz="2400" baseline="-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 + </a:t>
                  </a:r>
                  <a:r>
                    <a:rPr lang="en-US" altLang="en-US" sz="2400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altLang="en-US" sz="2400" baseline="-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2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53" name="Rectangle 60"/>
                <p:cNvSpPr>
                  <a:spLocks noChangeArrowheads="1"/>
                </p:cNvSpPr>
                <p:nvPr/>
              </p:nvSpPr>
              <p:spPr bwMode="auto">
                <a:xfrm>
                  <a:off x="820" y="1842"/>
                  <a:ext cx="1121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37" name="Group 61"/>
              <p:cNvGrpSpPr>
                <a:grpSpLocks/>
              </p:cNvGrpSpPr>
              <p:nvPr/>
            </p:nvGrpSpPr>
            <p:grpSpPr bwMode="auto">
              <a:xfrm>
                <a:off x="1941" y="1842"/>
                <a:ext cx="1560" cy="403"/>
                <a:chOff x="1941" y="1842"/>
                <a:chExt cx="1560" cy="403"/>
              </a:xfrm>
            </p:grpSpPr>
            <p:sp>
              <p:nvSpPr>
                <p:cNvPr id="38950" name="Rectangle 62"/>
                <p:cNvSpPr>
                  <a:spLocks noChangeArrowheads="1"/>
                </p:cNvSpPr>
                <p:nvPr/>
              </p:nvSpPr>
              <p:spPr bwMode="auto">
                <a:xfrm>
                  <a:off x="1984" y="1842"/>
                  <a:ext cx="147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51" name="Rectangle 63"/>
                <p:cNvSpPr>
                  <a:spLocks noChangeArrowheads="1"/>
                </p:cNvSpPr>
                <p:nvPr/>
              </p:nvSpPr>
              <p:spPr bwMode="auto">
                <a:xfrm>
                  <a:off x="1941" y="1842"/>
                  <a:ext cx="1560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38" name="Group 64"/>
              <p:cNvGrpSpPr>
                <a:grpSpLocks/>
              </p:cNvGrpSpPr>
              <p:nvPr/>
            </p:nvGrpSpPr>
            <p:grpSpPr bwMode="auto">
              <a:xfrm>
                <a:off x="0" y="2245"/>
                <a:ext cx="322" cy="403"/>
                <a:chOff x="0" y="2245"/>
                <a:chExt cx="322" cy="403"/>
              </a:xfrm>
            </p:grpSpPr>
            <p:sp>
              <p:nvSpPr>
                <p:cNvPr id="38948" name="Rectangle 65"/>
                <p:cNvSpPr>
                  <a:spLocks noChangeArrowheads="1"/>
                </p:cNvSpPr>
                <p:nvPr/>
              </p:nvSpPr>
              <p:spPr bwMode="auto">
                <a:xfrm>
                  <a:off x="43" y="2245"/>
                  <a:ext cx="23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G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49" name="Rectangle 66"/>
                <p:cNvSpPr>
                  <a:spLocks noChangeArrowheads="1"/>
                </p:cNvSpPr>
                <p:nvPr/>
              </p:nvSpPr>
              <p:spPr bwMode="auto">
                <a:xfrm>
                  <a:off x="0" y="2245"/>
                  <a:ext cx="322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39" name="Group 67"/>
              <p:cNvGrpSpPr>
                <a:grpSpLocks/>
              </p:cNvGrpSpPr>
              <p:nvPr/>
            </p:nvGrpSpPr>
            <p:grpSpPr bwMode="auto">
              <a:xfrm>
                <a:off x="322" y="2245"/>
                <a:ext cx="498" cy="403"/>
                <a:chOff x="322" y="2245"/>
                <a:chExt cx="498" cy="403"/>
              </a:xfrm>
            </p:grpSpPr>
            <p:sp>
              <p:nvSpPr>
                <p:cNvPr id="38946" name="Rectangle 68"/>
                <p:cNvSpPr>
                  <a:spLocks noChangeArrowheads="1"/>
                </p:cNvSpPr>
                <p:nvPr/>
              </p:nvSpPr>
              <p:spPr bwMode="auto">
                <a:xfrm>
                  <a:off x="365" y="2245"/>
                  <a:ext cx="41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0.8 eV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47" name="Rectangle 69"/>
                <p:cNvSpPr>
                  <a:spLocks noChangeArrowheads="1"/>
                </p:cNvSpPr>
                <p:nvPr/>
              </p:nvSpPr>
              <p:spPr bwMode="auto">
                <a:xfrm>
                  <a:off x="322" y="2245"/>
                  <a:ext cx="498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40" name="Group 70"/>
              <p:cNvGrpSpPr>
                <a:grpSpLocks/>
              </p:cNvGrpSpPr>
              <p:nvPr/>
            </p:nvGrpSpPr>
            <p:grpSpPr bwMode="auto">
              <a:xfrm>
                <a:off x="820" y="2245"/>
                <a:ext cx="1121" cy="403"/>
                <a:chOff x="820" y="2245"/>
                <a:chExt cx="1121" cy="403"/>
              </a:xfrm>
            </p:grpSpPr>
            <p:sp>
              <p:nvSpPr>
                <p:cNvPr id="38944" name="Rectangle 71"/>
                <p:cNvSpPr>
                  <a:spLocks noChangeArrowheads="1"/>
                </p:cNvSpPr>
                <p:nvPr/>
              </p:nvSpPr>
              <p:spPr bwMode="auto">
                <a:xfrm>
                  <a:off x="863" y="2245"/>
                  <a:ext cx="103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altLang="en-US" sz="2400" baseline="-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en-US" sz="2400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altLang="en-US" sz="2400" baseline="-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en-US" sz="2400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altLang="en-US" sz="2400" baseline="-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en-US" sz="2400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sz="24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E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45" name="Rectangle 72"/>
                <p:cNvSpPr>
                  <a:spLocks noChangeArrowheads="1"/>
                </p:cNvSpPr>
                <p:nvPr/>
              </p:nvSpPr>
              <p:spPr bwMode="auto">
                <a:xfrm>
                  <a:off x="820" y="2245"/>
                  <a:ext cx="1121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  <p:grpSp>
            <p:nvGrpSpPr>
              <p:cNvPr id="38941" name="Group 73"/>
              <p:cNvGrpSpPr>
                <a:grpSpLocks/>
              </p:cNvGrpSpPr>
              <p:nvPr/>
            </p:nvGrpSpPr>
            <p:grpSpPr bwMode="auto">
              <a:xfrm>
                <a:off x="1941" y="2245"/>
                <a:ext cx="1560" cy="403"/>
                <a:chOff x="1941" y="2245"/>
                <a:chExt cx="1560" cy="403"/>
              </a:xfrm>
            </p:grpSpPr>
            <p:sp>
              <p:nvSpPr>
                <p:cNvPr id="38942" name="Rectangle 74"/>
                <p:cNvSpPr>
                  <a:spLocks noChangeArrowheads="1"/>
                </p:cNvSpPr>
                <p:nvPr/>
              </p:nvSpPr>
              <p:spPr bwMode="auto">
                <a:xfrm>
                  <a:off x="1984" y="2245"/>
                  <a:ext cx="147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aseline="30000">
                      <a:solidFill>
                        <a:srgbClr val="0000FF"/>
                      </a:solidFill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  <a:cs typeface="Courier New" panose="02070309020205020404" pitchFamily="49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FF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43" name="Rectangle 75"/>
                <p:cNvSpPr>
                  <a:spLocks noChangeArrowheads="1"/>
                </p:cNvSpPr>
                <p:nvPr/>
              </p:nvSpPr>
              <p:spPr bwMode="auto">
                <a:xfrm>
                  <a:off x="1941" y="2245"/>
                  <a:ext cx="1560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nl-NL" altLang="en-US" sz="2800"/>
                </a:p>
              </p:txBody>
            </p:sp>
          </p:grpSp>
        </p:grpSp>
        <p:sp>
          <p:nvSpPr>
            <p:cNvPr id="38917" name="Rectangle 76"/>
            <p:cNvSpPr>
              <a:spLocks noChangeArrowheads="1"/>
            </p:cNvSpPr>
            <p:nvPr/>
          </p:nvSpPr>
          <p:spPr bwMode="auto">
            <a:xfrm>
              <a:off x="-3" y="-3"/>
              <a:ext cx="3507" cy="2654"/>
            </a:xfrm>
            <a:prstGeom prst="rect">
              <a:avLst/>
            </a:prstGeom>
            <a:noFill/>
            <a:ln w="9525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nl-NL" altLang="en-US" sz="2800"/>
            </a:p>
          </p:txBody>
        </p:sp>
      </p:grpSp>
      <p:sp>
        <p:nvSpPr>
          <p:cNvPr id="1003597" name="Rectangle 7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Crystal Field Effects on 3d</a:t>
            </a:r>
            <a:r>
              <a:rPr lang="en-US" sz="3600" b="1" i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</a:t>
            </a: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states</a:t>
            </a:r>
            <a:endParaRPr lang="en-US" sz="36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92570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700213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13764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Crystal Field Effects: Tanabe-Sugano</a:t>
            </a:r>
            <a:endParaRPr lang="en-US" sz="3600" i="1">
              <a:latin typeface="Arial" charset="0"/>
            </a:endParaRPr>
          </a:p>
        </p:txBody>
      </p:sp>
      <p:pic>
        <p:nvPicPr>
          <p:cNvPr id="186370" name="Picture 2" descr="tsd3d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" y="533400"/>
            <a:ext cx="9133936" cy="59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836254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3d8ctxx">
            <a:extLst>
              <a:ext uri="{FF2B5EF4-FFF2-40B4-BE49-F238E27FC236}">
                <a16:creationId xmlns:a16="http://schemas.microsoft.com/office/drawing/2014/main" id="{922BB137-BBEF-47CF-AC43-9A6961D0CF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685800"/>
            <a:ext cx="102870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2BEDD61-E0D9-4498-9668-E3F83BB68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Tanabe-Sugano with Charge transfer</a:t>
            </a:r>
            <a:endParaRPr lang="en-US" sz="3600" i="1" dirty="0">
              <a:latin typeface="Arial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061A827-8382-4ABE-868B-BC3C80403767}"/>
              </a:ext>
            </a:extLst>
          </p:cNvPr>
          <p:cNvSpPr/>
          <p:nvPr/>
        </p:nvSpPr>
        <p:spPr>
          <a:xfrm>
            <a:off x="3581399" y="1600200"/>
            <a:ext cx="244169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0" lang="el-GR" altLang="en-US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 </a:t>
            </a:r>
            <a:r>
              <a:rPr kumimoji="0" lang="en-US" altLang="en-US" dirty="0">
                <a:solidFill>
                  <a:srgbClr val="0000FF"/>
                </a:solidFill>
              </a:rPr>
              <a:t>+ </a:t>
            </a:r>
            <a:r>
              <a:rPr kumimoji="0" lang="el-GR" altLang="en-US" dirty="0">
                <a:solidFill>
                  <a:srgbClr val="0000FF"/>
                </a:solidFill>
              </a:rPr>
              <a:t>β </a:t>
            </a:r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690924924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031523"/>
            <a:ext cx="1905000" cy="4220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17" indent="-263776" eaLnBrk="0" hangingPunct="0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55103" indent="-211021" eaLnBrk="0" hangingPunct="0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7145" indent="-211021" eaLnBrk="0" hangingPunct="0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99186" indent="-211021" eaLnBrk="0" hangingPunct="0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AAD1CCD-D8BA-4E49-9CC6-4E66F5A8A947}" type="slidenum">
              <a:rPr lang="en-GB" altLang="nl-NL" sz="1292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GB" altLang="nl-NL" sz="1292"/>
          </a:p>
        </p:txBody>
      </p:sp>
      <p:sp>
        <p:nvSpPr>
          <p:cNvPr id="34819" name="Slide Number Placeholder 1"/>
          <p:cNvSpPr txBox="1">
            <a:spLocks noGrp="1"/>
          </p:cNvSpPr>
          <p:nvPr/>
        </p:nvSpPr>
        <p:spPr bwMode="auto">
          <a:xfrm>
            <a:off x="6553200" y="6031523"/>
            <a:ext cx="19050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92E713D-3D16-496B-81D0-E88C7AED8213}" type="slidenum">
              <a:rPr lang="en-GB" altLang="nl-NL" sz="1292"/>
              <a:pPr algn="r"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GB" altLang="nl-NL" sz="1292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CTM4DOC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93" y="725958"/>
            <a:ext cx="8861813" cy="55960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[Delgado et al. J. </a:t>
            </a:r>
            <a:r>
              <a:rPr lang="en-US" sz="1400" dirty="0" err="1">
                <a:latin typeface="Arial" charset="0"/>
              </a:rPr>
              <a:t>Synchrot</a:t>
            </a:r>
            <a:r>
              <a:rPr lang="en-US" sz="1400" dirty="0">
                <a:latin typeface="Arial" charset="0"/>
              </a:rPr>
              <a:t>. Rad 23, 1264 (2016)]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34528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031523"/>
            <a:ext cx="1905000" cy="4220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17" indent="-263776" eaLnBrk="0" hangingPunct="0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55103" indent="-211021" eaLnBrk="0" hangingPunct="0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7145" indent="-211021" eaLnBrk="0" hangingPunct="0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99186" indent="-211021" eaLnBrk="0" hangingPunct="0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AAD1CCD-D8BA-4E49-9CC6-4E66F5A8A947}" type="slidenum">
              <a:rPr lang="en-GB" altLang="nl-NL" sz="1292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GB" altLang="nl-NL" sz="1292"/>
          </a:p>
        </p:txBody>
      </p:sp>
      <p:sp>
        <p:nvSpPr>
          <p:cNvPr id="34819" name="Slide Number Placeholder 1"/>
          <p:cNvSpPr txBox="1">
            <a:spLocks noGrp="1"/>
          </p:cNvSpPr>
          <p:nvPr/>
        </p:nvSpPr>
        <p:spPr bwMode="auto">
          <a:xfrm>
            <a:off x="6553200" y="6031523"/>
            <a:ext cx="19050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92E713D-3D16-496B-81D0-E88C7AED8213}" type="slidenum">
              <a:rPr lang="en-GB" altLang="nl-NL" sz="1292"/>
              <a:pPr algn="r"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GB" altLang="nl-NL" sz="1292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CTM4DOC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1134"/>
            <a:ext cx="8686800" cy="5059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hoek 1"/>
          <p:cNvSpPr>
            <a:spLocks noChangeArrowheads="1"/>
          </p:cNvSpPr>
          <p:nvPr/>
        </p:nvSpPr>
        <p:spPr bwMode="auto">
          <a:xfrm>
            <a:off x="3390900" y="5377035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+ charge transfer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+ translation symmetry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[Delgado et al. J. </a:t>
            </a:r>
            <a:r>
              <a:rPr lang="en-US" sz="1400" dirty="0" err="1">
                <a:latin typeface="Arial" charset="0"/>
              </a:rPr>
              <a:t>Synchrot</a:t>
            </a:r>
            <a:r>
              <a:rPr lang="en-US" sz="1400" dirty="0">
                <a:latin typeface="Arial" charset="0"/>
              </a:rPr>
              <a:t>. Rad 23, 1264 (2016)]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00365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51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066800"/>
                <a:ext cx="9144000" cy="2819400"/>
              </a:xfrm>
              <a:ln/>
            </p:spPr>
            <p:txBody>
              <a:bodyPr/>
              <a:lstStyle/>
              <a:p>
                <a:endParaRPr lang="nl-NL" sz="2800" dirty="0"/>
              </a:p>
              <a:p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Fluorescence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yield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: FY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  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sz="2800" i="1" dirty="0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nl-NL" sz="28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r>
                  <a:rPr lang="nl-NL" altLang="nl-NL" sz="2800" dirty="0">
                    <a:solidFill>
                      <a:srgbClr val="0000FF"/>
                    </a:solidFill>
                  </a:rPr>
                  <a:t>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b="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~1/</a:t>
                </a: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sz="2800" i="1" dirty="0">
                    <a:solidFill>
                      <a:srgbClr val="0000FF"/>
                    </a:solidFill>
                  </a:rPr>
                  <a:t> </a:t>
                </a:r>
                <a:endParaRPr lang="nl-NL" sz="28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r>
                  <a:rPr lang="nl-NL" altLang="nl-NL" sz="2800" dirty="0">
                    <a:solidFill>
                      <a:srgbClr val="0000FF"/>
                    </a:solidFill>
                  </a:rPr>
                  <a:t>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 is different </a:t>
                </a:r>
                <a:r>
                  <a:rPr lang="nl-NL" altLang="nl-NL" sz="2800" dirty="0" err="1">
                    <a:solidFill>
                      <a:srgbClr val="0000FF"/>
                    </a:solidFill>
                  </a:rPr>
                  <a:t>for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 </a:t>
                </a:r>
                <a:r>
                  <a:rPr lang="nl-NL" altLang="nl-NL" sz="2800" dirty="0" err="1">
                    <a:solidFill>
                      <a:srgbClr val="0000FF"/>
                    </a:solidFill>
                  </a:rPr>
                  <a:t>edge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 </a:t>
                </a:r>
                <a:r>
                  <a:rPr lang="nl-NL" altLang="nl-NL" sz="2800" dirty="0" err="1">
                    <a:solidFill>
                      <a:srgbClr val="0000FF"/>
                    </a:solidFill>
                  </a:rPr>
                  <a:t>and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 background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B)</a:t>
                </a:r>
                <a:endParaRPr lang="en-US" altLang="nl-NL" sz="2800" i="1" dirty="0">
                  <a:solidFill>
                    <a:srgbClr val="0000FF"/>
                  </a:solidFill>
                </a:endParaRPr>
              </a:p>
              <a:p>
                <a:endParaRPr lang="en-US" altLang="nl-NL" sz="2800" i="1" dirty="0">
                  <a:solidFill>
                    <a:srgbClr val="0000FF"/>
                  </a:solidFill>
                </a:endParaRPr>
              </a:p>
              <a:p>
                <a:endParaRPr lang="nl-NL" sz="280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51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066800"/>
                <a:ext cx="9144000" cy="2819400"/>
              </a:xfrm>
              <a:blipFill>
                <a:blip r:embed="rId4"/>
                <a:stretch>
                  <a:fillRect l="-1200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/>
              <p:nvPr/>
            </p:nvSpPr>
            <p:spPr>
              <a:xfrm>
                <a:off x="807346" y="44958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46" y="4495800"/>
                <a:ext cx="6431653" cy="966098"/>
              </a:xfrm>
              <a:prstGeom prst="rect">
                <a:avLst/>
              </a:prstGeom>
              <a:blipFill>
                <a:blip r:embed="rId5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796083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031523"/>
            <a:ext cx="1905000" cy="4220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17" indent="-263776" eaLnBrk="0" hangingPunct="0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55103" indent="-211021" eaLnBrk="0" hangingPunct="0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7145" indent="-211021" eaLnBrk="0" hangingPunct="0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99186" indent="-211021" eaLnBrk="0" hangingPunct="0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AAD1CCD-D8BA-4E49-9CC6-4E66F5A8A947}" type="slidenum">
              <a:rPr lang="en-GB" altLang="nl-NL" sz="1292"/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n-GB" altLang="nl-NL" sz="1292"/>
          </a:p>
        </p:txBody>
      </p:sp>
      <p:sp>
        <p:nvSpPr>
          <p:cNvPr id="34819" name="Slide Number Placeholder 1"/>
          <p:cNvSpPr txBox="1">
            <a:spLocks noGrp="1"/>
          </p:cNvSpPr>
          <p:nvPr/>
        </p:nvSpPr>
        <p:spPr bwMode="auto">
          <a:xfrm>
            <a:off x="6553200" y="6031523"/>
            <a:ext cx="19050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92E713D-3D16-496B-81D0-E88C7AED8213}" type="slidenum">
              <a:rPr lang="en-GB" altLang="nl-NL" sz="1292"/>
              <a:pPr algn="r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n-GB" altLang="nl-NL" sz="1292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CTM4DOC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914400"/>
            <a:ext cx="797052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260734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031523"/>
            <a:ext cx="1905000" cy="4220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17" indent="-263776" eaLnBrk="0" hangingPunct="0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55103" indent="-211021" eaLnBrk="0" hangingPunct="0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7145" indent="-211021" eaLnBrk="0" hangingPunct="0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99186" indent="-211021" eaLnBrk="0" hangingPunct="0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AAD1CCD-D8BA-4E49-9CC6-4E66F5A8A947}" type="slidenum">
              <a:rPr lang="en-GB" altLang="nl-NL" sz="1292"/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en-GB" altLang="nl-NL" sz="1292"/>
          </a:p>
        </p:txBody>
      </p:sp>
      <p:sp>
        <p:nvSpPr>
          <p:cNvPr id="34819" name="Slide Number Placeholder 1"/>
          <p:cNvSpPr txBox="1">
            <a:spLocks noGrp="1"/>
          </p:cNvSpPr>
          <p:nvPr/>
        </p:nvSpPr>
        <p:spPr bwMode="auto">
          <a:xfrm>
            <a:off x="6553200" y="6031523"/>
            <a:ext cx="19050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92E713D-3D16-496B-81D0-E88C7AED8213}" type="slidenum">
              <a:rPr lang="en-GB" altLang="nl-NL" sz="1292"/>
              <a:pPr algn="r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en-GB" altLang="nl-NL" sz="1292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CTM4DOC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701875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73411"/>
      </p:ext>
    </p:extLst>
  </p:cSld>
  <p:clrMapOvr>
    <a:masterClrMapping/>
  </p:clrMapOvr>
  <p:transition>
    <p:sndAc>
      <p:stSnd>
        <p:snd r:embed="rId2" name="TYP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 of dilute sample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/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  <a:blipFill>
                <a:blip r:embed="rId4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552E35F1-1C80-423E-881D-AC071E51B8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286000"/>
                <a:ext cx="9144000" cy="281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sz="2800" kern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Dilute</m:t>
                    </m:r>
                    <m: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sample</m:t>
                    </m:r>
                    <m: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800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 </m:t>
                    </m:r>
                    <m:r>
                      <m:rPr>
                        <m:sty m:val="p"/>
                      </m:rPr>
                      <a:rPr lang="en-US" sz="2800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kern="0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nl-NL" sz="28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nl-NL" sz="2800" kern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endParaRPr lang="en-US" altLang="nl-NL" sz="2800" i="1" kern="0" dirty="0">
                  <a:solidFill>
                    <a:srgbClr val="0000FF"/>
                  </a:solidFill>
                </a:endParaRPr>
              </a:p>
              <a:p>
                <a:endParaRPr lang="en-US" altLang="nl-NL" sz="2800" i="1" kern="0" dirty="0">
                  <a:solidFill>
                    <a:srgbClr val="0000FF"/>
                  </a:solidFill>
                </a:endParaRPr>
              </a:p>
              <a:p>
                <a:endParaRPr lang="nl-NL" sz="2800" kern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552E35F1-1C80-423E-881D-AC071E51B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286000"/>
                <a:ext cx="9144000" cy="2819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B553051A-991E-42F4-BD6B-99BB775BB37E}"/>
                  </a:ext>
                </a:extLst>
              </p:cNvPr>
              <p:cNvSpPr/>
              <p:nvPr/>
            </p:nvSpPr>
            <p:spPr>
              <a:xfrm>
                <a:off x="380999" y="35814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B553051A-991E-42F4-BD6B-99BB775BB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3581400"/>
                <a:ext cx="6431653" cy="966098"/>
              </a:xfrm>
              <a:prstGeom prst="rect">
                <a:avLst/>
              </a:prstGeom>
              <a:blipFill>
                <a:blip r:embed="rId6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07517607-B057-425C-B7E8-CFE4694F31C1}"/>
                  </a:ext>
                </a:extLst>
              </p:cNvPr>
              <p:cNvSpPr/>
              <p:nvPr/>
            </p:nvSpPr>
            <p:spPr>
              <a:xfrm>
                <a:off x="380999" y="5334000"/>
                <a:ext cx="643165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l-NL" sz="3600" i="1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l-NL" sz="3600" b="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nl-NL" sz="3600" baseline="-25000" dirty="0"/>
              </a:p>
            </p:txBody>
          </p:sp>
        </mc:Choice>
        <mc:Fallback xmlns="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07517607-B057-425C-B7E8-CFE4694F3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5334000"/>
                <a:ext cx="6431653" cy="646331"/>
              </a:xfrm>
              <a:prstGeom prst="rect">
                <a:avLst/>
              </a:prstGeom>
              <a:blipFill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683143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Fluorescence Yield</a:t>
            </a:r>
            <a:endParaRPr lang="en-US" sz="3600" i="1" dirty="0"/>
          </a:p>
        </p:txBody>
      </p:sp>
      <p:pic>
        <p:nvPicPr>
          <p:cNvPr id="167938" name="Afbeelding 48" descr="JVREVxas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905"/>
            <a:ext cx="481785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427984" y="1660808"/>
            <a:ext cx="16685992" cy="165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572000" y="1264467"/>
          <a:ext cx="3999612" cy="1597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0" name="Equation" r:id="rId6" imgW="1104900" imgH="431800" progId="Equation.3">
                  <p:embed/>
                </p:oleObj>
              </mc:Choice>
              <mc:Fallback>
                <p:oleObj name="Equation" r:id="rId6" imgW="1104900" imgH="4318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64467"/>
                        <a:ext cx="3999612" cy="1597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6D751EC5-6701-4B5D-99FB-FCAE03C54F10}"/>
              </a:ext>
            </a:extLst>
          </p:cNvPr>
          <p:cNvSpPr/>
          <p:nvPr/>
        </p:nvSpPr>
        <p:spPr>
          <a:xfrm>
            <a:off x="-27039" y="428782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“saturation &amp; self-absorption”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pPr algn="ctr"/>
            <a:r>
              <a:rPr lang="en-US" sz="3200" dirty="0">
                <a:solidFill>
                  <a:srgbClr val="0000FF"/>
                </a:solidFill>
              </a:rPr>
              <a:t>De-saturation software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l-GR" sz="2400" dirty="0">
                <a:solidFill>
                  <a:srgbClr val="0000FF"/>
                </a:solidFill>
              </a:rPr>
              <a:t>μ</a:t>
            </a:r>
            <a:r>
              <a:rPr lang="nl-NL" sz="2400" dirty="0">
                <a:solidFill>
                  <a:srgbClr val="0000FF"/>
                </a:solidFill>
              </a:rPr>
              <a:t>(</a:t>
            </a:r>
            <a:r>
              <a:rPr lang="el-GR" sz="2400" dirty="0">
                <a:solidFill>
                  <a:srgbClr val="0000FF"/>
                </a:solidFill>
              </a:rPr>
              <a:t>ω</a:t>
            </a:r>
            <a:r>
              <a:rPr lang="nl-NL" sz="2400" dirty="0">
                <a:solidFill>
                  <a:srgbClr val="0000FF"/>
                </a:solidFill>
              </a:rPr>
              <a:t>) </a:t>
            </a:r>
            <a:r>
              <a:rPr lang="nl-NL" sz="2400" dirty="0" err="1">
                <a:solidFill>
                  <a:srgbClr val="0000FF"/>
                </a:solidFill>
              </a:rPr>
              <a:t>based</a:t>
            </a:r>
            <a:r>
              <a:rPr lang="nl-NL" sz="2400" dirty="0">
                <a:solidFill>
                  <a:srgbClr val="0000FF"/>
                </a:solidFill>
              </a:rPr>
              <a:t> on CRXO)</a:t>
            </a:r>
            <a:endParaRPr lang="nl-NL" sz="24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253F004-5CE8-4628-8314-C7CA3E0D7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 of non-dilute sample </a:t>
            </a:r>
          </a:p>
        </p:txBody>
      </p:sp>
    </p:spTree>
    <p:extLst>
      <p:ext uri="{BB962C8B-B14F-4D97-AF65-F5344CB8AC3E}">
        <p14:creationId xmlns:p14="http://schemas.microsoft.com/office/powerpoint/2010/main" val="2748539696"/>
      </p:ext>
    </p:extLst>
  </p:cSld>
  <p:clrMapOvr>
    <a:masterClrMapping/>
  </p:clrMapOvr>
  <p:transition>
    <p:sndAc>
      <p:stSnd>
        <p:snd r:embed="rId4" name="TYP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Zeichenbereich 6"/>
          <p:cNvGrpSpPr>
            <a:grpSpLocks/>
          </p:cNvGrpSpPr>
          <p:nvPr/>
        </p:nvGrpSpPr>
        <p:grpSpPr bwMode="auto">
          <a:xfrm>
            <a:off x="0" y="207284"/>
            <a:ext cx="8305800" cy="6278562"/>
            <a:chOff x="0" y="0"/>
            <a:chExt cx="55568" cy="44912"/>
          </a:xfrm>
        </p:grpSpPr>
        <p:sp>
          <p:nvSpPr>
            <p:cNvPr id="7" name="AutoShape 4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5568" cy="4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8" name="Grafik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8" y="0"/>
              <a:ext cx="38247" cy="4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kstvak 7"/>
          <p:cNvSpPr txBox="1"/>
          <p:nvPr/>
        </p:nvSpPr>
        <p:spPr>
          <a:xfrm>
            <a:off x="6400800" y="762000"/>
            <a:ext cx="2623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Single synchrotron </a:t>
            </a:r>
            <a:r>
              <a:rPr lang="en-US" dirty="0" err="1"/>
              <a:t>pulselength</a:t>
            </a:r>
            <a:r>
              <a:rPr lang="en-US" dirty="0"/>
              <a:t> is too long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0" y="6485846"/>
            <a:ext cx="9144000" cy="36933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 dirty="0" err="1">
                <a:solidFill>
                  <a:srgbClr val="990099"/>
                </a:solidFill>
              </a:rPr>
              <a:t>Mitzner</a:t>
            </a:r>
            <a:r>
              <a:rPr lang="en-US" sz="1800" dirty="0">
                <a:solidFill>
                  <a:srgbClr val="990099"/>
                </a:solidFill>
                <a:effectLst/>
              </a:rPr>
              <a:t> et al, J. Phys. Chem. </a:t>
            </a:r>
            <a:r>
              <a:rPr lang="en-US" sz="1800" dirty="0" err="1">
                <a:solidFill>
                  <a:srgbClr val="990099"/>
                </a:solidFill>
                <a:effectLst/>
              </a:rPr>
              <a:t>Lett</a:t>
            </a:r>
            <a:r>
              <a:rPr lang="en-US" sz="1800" dirty="0">
                <a:solidFill>
                  <a:srgbClr val="990099"/>
                </a:solidFill>
                <a:effectLst/>
              </a:rPr>
              <a:t>. 4, 3641 (2013)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XAS of radiation sensitive sample</a:t>
            </a:r>
          </a:p>
        </p:txBody>
      </p:sp>
    </p:spTree>
    <p:extLst>
      <p:ext uri="{BB962C8B-B14F-4D97-AF65-F5344CB8AC3E}">
        <p14:creationId xmlns:p14="http://schemas.microsoft.com/office/powerpoint/2010/main" val="3955110629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FY-XAS of radiation sensitive sample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Zeichenbereich 15"/>
          <p:cNvGrpSpPr>
            <a:grpSpLocks/>
          </p:cNvGrpSpPr>
          <p:nvPr/>
        </p:nvGrpSpPr>
        <p:grpSpPr bwMode="auto">
          <a:xfrm>
            <a:off x="-1219200" y="970452"/>
            <a:ext cx="8229600" cy="5549900"/>
            <a:chOff x="0" y="0"/>
            <a:chExt cx="54864" cy="35433"/>
          </a:xfrm>
        </p:grpSpPr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864" cy="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Grafik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2" y="0"/>
              <a:ext cx="31987" cy="3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0" y="6485846"/>
            <a:ext cx="9144000" cy="36933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 dirty="0" err="1">
                <a:solidFill>
                  <a:srgbClr val="990099"/>
                </a:solidFill>
              </a:rPr>
              <a:t>Mitzner</a:t>
            </a:r>
            <a:r>
              <a:rPr lang="en-US" sz="1800" dirty="0">
                <a:solidFill>
                  <a:srgbClr val="990099"/>
                </a:solidFill>
                <a:effectLst/>
              </a:rPr>
              <a:t> et al, J. Phys. Chem. </a:t>
            </a:r>
            <a:r>
              <a:rPr lang="en-US" sz="1800" dirty="0" err="1">
                <a:solidFill>
                  <a:srgbClr val="990099"/>
                </a:solidFill>
                <a:effectLst/>
              </a:rPr>
              <a:t>Lett</a:t>
            </a:r>
            <a:r>
              <a:rPr lang="en-US" sz="1800" dirty="0">
                <a:solidFill>
                  <a:srgbClr val="990099"/>
                </a:solidFill>
                <a:effectLst/>
              </a:rPr>
              <a:t>. 4, 3641 (2013)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12954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Fluorescence does not measure XAS spectrum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Saturation ?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3505200"/>
            <a:ext cx="3657600" cy="220980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32727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4"/>
  <p:tag name="HOTSPOTTYPE" val="DefinedInNavigator"/>
  <p:tag name="DEFINEDINNAVIGATOR" val="True"/>
</p:tagLst>
</file>

<file path=ppt/theme/theme1.xml><?xml version="1.0" encoding="utf-8"?>
<a:theme xmlns:a="http://schemas.openxmlformats.org/drawingml/2006/main" name="Corporate Home Page (Standard)">
  <a:themeElements>
    <a:clrScheme name="">
      <a:dk1>
        <a:srgbClr val="000000"/>
      </a:dk1>
      <a:lt1>
        <a:srgbClr val="EFFFF7"/>
      </a:lt1>
      <a:dk2>
        <a:srgbClr val="000000"/>
      </a:dk2>
      <a:lt2>
        <a:srgbClr val="868686"/>
      </a:lt2>
      <a:accent1>
        <a:srgbClr val="CBCBCB"/>
      </a:accent1>
      <a:accent2>
        <a:srgbClr val="0066FF"/>
      </a:accent2>
      <a:accent3>
        <a:srgbClr val="F6FFFA"/>
      </a:accent3>
      <a:accent4>
        <a:srgbClr val="000000"/>
      </a:accent4>
      <a:accent5>
        <a:srgbClr val="E2E2E2"/>
      </a:accent5>
      <a:accent6>
        <a:srgbClr val="005CE7"/>
      </a:accent6>
      <a:hlink>
        <a:srgbClr val="FF0033"/>
      </a:hlink>
      <a:folHlink>
        <a:srgbClr val="009900"/>
      </a:folHlink>
    </a:clrScheme>
    <a:fontScheme name="Corporate Home Page (Standar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 Home Page (Standard)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FFFCC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B92D00"/>
        </a:accent6>
        <a:hlink>
          <a:srgbClr val="CC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Home Page (Standard) 2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Home Page (Standard) 3">
        <a:dk1>
          <a:srgbClr val="000000"/>
        </a:dk1>
        <a:lt1>
          <a:srgbClr val="FFFFFF"/>
        </a:lt1>
        <a:dk2>
          <a:srgbClr val="000000"/>
        </a:dk2>
        <a:lt2>
          <a:srgbClr val="69696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Home Page (Standard)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Home Page (Standard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Home Page (Standard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Home Page (Standard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Home Page (Standard) 8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Office\Templates\Presentations\Corporate Home Page (Standard).pot</Template>
  <TotalTime>11016</TotalTime>
  <Words>1277</Words>
  <Application>Microsoft Office PowerPoint</Application>
  <PresentationFormat>Diavoorstelling (4:3)</PresentationFormat>
  <Paragraphs>325</Paragraphs>
  <Slides>51</Slides>
  <Notes>33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51</vt:i4>
      </vt:variant>
    </vt:vector>
  </HeadingPairs>
  <TitlesOfParts>
    <vt:vector size="61" baseType="lpstr">
      <vt:lpstr>Arial</vt:lpstr>
      <vt:lpstr>Cambria Math</vt:lpstr>
      <vt:lpstr>Comic Sans MS</vt:lpstr>
      <vt:lpstr>Courier New</vt:lpstr>
      <vt:lpstr>Symbol</vt:lpstr>
      <vt:lpstr>Times New Roman</vt:lpstr>
      <vt:lpstr>Verdana</vt:lpstr>
      <vt:lpstr>Corporate Home Page (Standard)</vt:lpstr>
      <vt:lpstr>Equation</vt:lpstr>
      <vt:lpstr>Graph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F.M.F. de Groot</dc:creator>
  <cp:lastModifiedBy>Frank de Groot</cp:lastModifiedBy>
  <cp:revision>504</cp:revision>
  <cp:lastPrinted>2000-09-25T15:41:05Z</cp:lastPrinted>
  <dcterms:created xsi:type="dcterms:W3CDTF">1999-01-05T16:21:10Z</dcterms:created>
  <dcterms:modified xsi:type="dcterms:W3CDTF">2018-09-25T12:24:42Z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F.M.F.deGroot@chem.uu.nl</vt:lpwstr>
  </property>
  <property fmtid="{D5CDD505-2E9C-101B-9397-08002B2CF9AE}" pid="8" name="HomePage">
    <vt:lpwstr>http://vsf1.phys.rug.nl/~degroot/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255</vt:i4>
  </property>
  <property fmtid="{D5CDD505-2E9C-101B-9397-08002B2CF9AE}" pid="17" name="TransparentButton">
    <vt:i4>-1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C:\My Documents</vt:lpwstr>
  </property>
</Properties>
</file>