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8"/>
  </p:notesMasterIdLst>
  <p:handoutMasterIdLst>
    <p:handoutMasterId r:id="rId79"/>
  </p:handoutMasterIdLst>
  <p:sldIdLst>
    <p:sldId id="1147" r:id="rId2"/>
    <p:sldId id="1153" r:id="rId3"/>
    <p:sldId id="1416" r:id="rId4"/>
    <p:sldId id="1128" r:id="rId5"/>
    <p:sldId id="1129" r:id="rId6"/>
    <p:sldId id="1130" r:id="rId7"/>
    <p:sldId id="1418" r:id="rId8"/>
    <p:sldId id="1415" r:id="rId9"/>
    <p:sldId id="1360" r:id="rId10"/>
    <p:sldId id="674" r:id="rId11"/>
    <p:sldId id="1363" r:id="rId12"/>
    <p:sldId id="744" r:id="rId13"/>
    <p:sldId id="745" r:id="rId14"/>
    <p:sldId id="748" r:id="rId15"/>
    <p:sldId id="749" r:id="rId16"/>
    <p:sldId id="1361" r:id="rId17"/>
    <p:sldId id="844" r:id="rId18"/>
    <p:sldId id="845" r:id="rId19"/>
    <p:sldId id="903" r:id="rId20"/>
    <p:sldId id="904" r:id="rId21"/>
    <p:sldId id="1419" r:id="rId22"/>
    <p:sldId id="1420" r:id="rId23"/>
    <p:sldId id="1417" r:id="rId24"/>
    <p:sldId id="1297" r:id="rId25"/>
    <p:sldId id="1119" r:id="rId26"/>
    <p:sldId id="1033" r:id="rId27"/>
    <p:sldId id="1034" r:id="rId28"/>
    <p:sldId id="1080" r:id="rId29"/>
    <p:sldId id="1304" r:id="rId30"/>
    <p:sldId id="1142" r:id="rId31"/>
    <p:sldId id="1146" r:id="rId32"/>
    <p:sldId id="1144" r:id="rId33"/>
    <p:sldId id="1421" r:id="rId34"/>
    <p:sldId id="1306" r:id="rId35"/>
    <p:sldId id="1307" r:id="rId36"/>
    <p:sldId id="1308" r:id="rId37"/>
    <p:sldId id="1309" r:id="rId38"/>
    <p:sldId id="1310" r:id="rId39"/>
    <p:sldId id="1422" r:id="rId40"/>
    <p:sldId id="1423" r:id="rId41"/>
    <p:sldId id="1313" r:id="rId42"/>
    <p:sldId id="1314" r:id="rId43"/>
    <p:sldId id="1315" r:id="rId44"/>
    <p:sldId id="1424" r:id="rId45"/>
    <p:sldId id="1425" r:id="rId46"/>
    <p:sldId id="1318" r:id="rId47"/>
    <p:sldId id="1426" r:id="rId48"/>
    <p:sldId id="1321" r:id="rId49"/>
    <p:sldId id="1322" r:id="rId50"/>
    <p:sldId id="1323" r:id="rId51"/>
    <p:sldId id="1324" r:id="rId52"/>
    <p:sldId id="1325" r:id="rId53"/>
    <p:sldId id="1326" r:id="rId54"/>
    <p:sldId id="1327" r:id="rId55"/>
    <p:sldId id="1427" r:id="rId56"/>
    <p:sldId id="1442" r:id="rId57"/>
    <p:sldId id="1428" r:id="rId58"/>
    <p:sldId id="1429" r:id="rId59"/>
    <p:sldId id="1430" r:id="rId60"/>
    <p:sldId id="1431" r:id="rId61"/>
    <p:sldId id="1432" r:id="rId62"/>
    <p:sldId id="1433" r:id="rId63"/>
    <p:sldId id="816" r:id="rId64"/>
    <p:sldId id="1350" r:id="rId65"/>
    <p:sldId id="1351" r:id="rId66"/>
    <p:sldId id="1434" r:id="rId67"/>
    <p:sldId id="1352" r:id="rId68"/>
    <p:sldId id="1353" r:id="rId69"/>
    <p:sldId id="1435" r:id="rId70"/>
    <p:sldId id="1354" r:id="rId71"/>
    <p:sldId id="1436" r:id="rId72"/>
    <p:sldId id="1437" r:id="rId73"/>
    <p:sldId id="1438" r:id="rId74"/>
    <p:sldId id="1439" r:id="rId75"/>
    <p:sldId id="1440" r:id="rId76"/>
    <p:sldId id="1441" r:id="rId77"/>
  </p:sldIdLst>
  <p:sldSz cx="9144000" cy="6858000" type="screen4x3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ot113a" initials="g" lastIdx="1" clrIdx="0">
    <p:extLst>
      <p:ext uri="{19B8F6BF-5375-455C-9EA6-DF929625EA0E}">
        <p15:presenceInfo xmlns:p15="http://schemas.microsoft.com/office/powerpoint/2012/main" userId="groot113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E9FFFF"/>
    <a:srgbClr val="DDFFFF"/>
    <a:srgbClr val="F5EADF"/>
    <a:srgbClr val="FFFF00"/>
    <a:srgbClr val="CCFFFF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538" autoAdjust="0"/>
    <p:restoredTop sz="86353" autoAdjust="0"/>
  </p:normalViewPr>
  <p:slideViewPr>
    <p:cSldViewPr>
      <p:cViewPr varScale="1">
        <p:scale>
          <a:sx n="58" d="100"/>
          <a:sy n="58" d="100"/>
        </p:scale>
        <p:origin x="18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9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6.xml"/><Relationship Id="rId13" Type="http://schemas.openxmlformats.org/officeDocument/2006/relationships/slide" Target="slides/slide62.xml"/><Relationship Id="rId18" Type="http://schemas.openxmlformats.org/officeDocument/2006/relationships/slide" Target="slides/slide69.xml"/><Relationship Id="rId3" Type="http://schemas.openxmlformats.org/officeDocument/2006/relationships/slide" Target="slides/slide26.xml"/><Relationship Id="rId7" Type="http://schemas.openxmlformats.org/officeDocument/2006/relationships/slide" Target="slides/slide55.xml"/><Relationship Id="rId12" Type="http://schemas.openxmlformats.org/officeDocument/2006/relationships/slide" Target="slides/slide61.xml"/><Relationship Id="rId17" Type="http://schemas.openxmlformats.org/officeDocument/2006/relationships/slide" Target="slides/slide67.xml"/><Relationship Id="rId2" Type="http://schemas.openxmlformats.org/officeDocument/2006/relationships/slide" Target="slides/slide13.xml"/><Relationship Id="rId16" Type="http://schemas.openxmlformats.org/officeDocument/2006/relationships/slide" Target="slides/slide66.xml"/><Relationship Id="rId1" Type="http://schemas.openxmlformats.org/officeDocument/2006/relationships/slide" Target="slides/slide12.xml"/><Relationship Id="rId6" Type="http://schemas.openxmlformats.org/officeDocument/2006/relationships/slide" Target="slides/slide37.xml"/><Relationship Id="rId11" Type="http://schemas.openxmlformats.org/officeDocument/2006/relationships/slide" Target="slides/slide60.xml"/><Relationship Id="rId5" Type="http://schemas.openxmlformats.org/officeDocument/2006/relationships/slide" Target="slides/slide36.xml"/><Relationship Id="rId15" Type="http://schemas.openxmlformats.org/officeDocument/2006/relationships/slide" Target="slides/slide65.xml"/><Relationship Id="rId10" Type="http://schemas.openxmlformats.org/officeDocument/2006/relationships/slide" Target="slides/slide58.xml"/><Relationship Id="rId19" Type="http://schemas.openxmlformats.org/officeDocument/2006/relationships/slide" Target="slides/slide70.xml"/><Relationship Id="rId4" Type="http://schemas.openxmlformats.org/officeDocument/2006/relationships/slide" Target="slides/slide29.xml"/><Relationship Id="rId9" Type="http://schemas.openxmlformats.org/officeDocument/2006/relationships/slide" Target="slides/slide57.xml"/><Relationship Id="rId14" Type="http://schemas.openxmlformats.org/officeDocument/2006/relationships/slide" Target="slides/slide6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12T09:38:57.87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73CFF4E-7869-420E-ACFC-864BDD555665}" type="datetimeFigureOut">
              <a:rPr lang="en-US"/>
              <a:pPr/>
              <a:t>9/25/2018</a:t>
            </a:fld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C4C6914-7C7B-4CE8-932E-4D6D2E809DA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8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fld id="{2C2CAC91-D8AD-47F8-8884-83F26A1F554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49BD04A-CF28-4674-ABA2-0150FB3E10E2}" type="slidenum">
              <a:rPr kumimoji="0" lang="en-US" altLang="nl-NL" sz="1300">
                <a:solidFill>
                  <a:srgbClr val="33CC33"/>
                </a:solidFill>
              </a:rPr>
              <a:pPr algn="r"/>
              <a:t>4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7881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5D7041-EE3B-4762-AEFD-1485836FCB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C60C7-CB60-43D6-BEDC-BCE11CA330EB}" type="slidenum">
              <a:rPr lang="en-US" altLang="nl-NL"/>
              <a:pPr/>
              <a:t>14</a:t>
            </a:fld>
            <a:endParaRPr lang="en-US" altLang="nl-NL"/>
          </a:p>
        </p:txBody>
      </p:sp>
      <p:sp>
        <p:nvSpPr>
          <p:cNvPr id="1050626" name="Rectangle 2">
            <a:extLst>
              <a:ext uri="{FF2B5EF4-FFF2-40B4-BE49-F238E27FC236}">
                <a16:creationId xmlns:a16="http://schemas.microsoft.com/office/drawing/2014/main" id="{F386C695-5A92-4925-9401-BFCA57A8C6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50627" name="Rectangle 3">
            <a:extLst>
              <a:ext uri="{FF2B5EF4-FFF2-40B4-BE49-F238E27FC236}">
                <a16:creationId xmlns:a16="http://schemas.microsoft.com/office/drawing/2014/main" id="{3E52B88B-8231-4017-8162-408ED8BE5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8354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E79ED6-407B-4CCB-B1EA-449007554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BC405-7372-4EF0-A740-A60DEF77014B}" type="slidenum">
              <a:rPr lang="en-US" altLang="nl-NL"/>
              <a:pPr/>
              <a:t>15</a:t>
            </a:fld>
            <a:endParaRPr lang="en-US" altLang="nl-NL"/>
          </a:p>
        </p:txBody>
      </p:sp>
      <p:sp>
        <p:nvSpPr>
          <p:cNvPr id="1052674" name="Rectangle 2">
            <a:extLst>
              <a:ext uri="{FF2B5EF4-FFF2-40B4-BE49-F238E27FC236}">
                <a16:creationId xmlns:a16="http://schemas.microsoft.com/office/drawing/2014/main" id="{27EF44F8-34AA-4708-9045-54ECA27FD4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52675" name="Rectangle 3">
            <a:extLst>
              <a:ext uri="{FF2B5EF4-FFF2-40B4-BE49-F238E27FC236}">
                <a16:creationId xmlns:a16="http://schemas.microsoft.com/office/drawing/2014/main" id="{FE68CC47-52CC-4B8F-823B-03721BCF8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26940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92A5AC4-BE34-4B31-9BEB-2C7D3B829221}" type="slidenum">
              <a:rPr kumimoji="0" lang="en-US" altLang="nl-NL" sz="1300">
                <a:solidFill>
                  <a:srgbClr val="33CC33"/>
                </a:solidFill>
              </a:rPr>
              <a:pPr algn="r"/>
              <a:t>16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4680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5F60E1-3199-4016-B2AD-D45CAA221B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58C98-65B4-48D3-A733-CCA74777E9E9}" type="slidenum">
              <a:rPr lang="en-US" altLang="nl-NL"/>
              <a:pPr/>
              <a:t>19</a:t>
            </a:fld>
            <a:endParaRPr lang="en-US" altLang="nl-NL"/>
          </a:p>
        </p:txBody>
      </p:sp>
      <p:sp>
        <p:nvSpPr>
          <p:cNvPr id="1159170" name="Rectangle 2">
            <a:extLst>
              <a:ext uri="{FF2B5EF4-FFF2-40B4-BE49-F238E27FC236}">
                <a16:creationId xmlns:a16="http://schemas.microsoft.com/office/drawing/2014/main" id="{F329FA37-B5FF-43D5-81AF-469A1390E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59171" name="Rectangle 3">
            <a:extLst>
              <a:ext uri="{FF2B5EF4-FFF2-40B4-BE49-F238E27FC236}">
                <a16:creationId xmlns:a16="http://schemas.microsoft.com/office/drawing/2014/main" id="{1FCF242E-5CEC-468C-BF45-87BC07A74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932DA4-9907-43FF-88F7-02E27A366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FB84A-6DB4-4C54-B47D-EC9949631627}" type="slidenum">
              <a:rPr lang="en-US" altLang="nl-NL"/>
              <a:pPr/>
              <a:t>20</a:t>
            </a:fld>
            <a:endParaRPr lang="en-US" altLang="nl-NL"/>
          </a:p>
        </p:txBody>
      </p:sp>
      <p:sp>
        <p:nvSpPr>
          <p:cNvPr id="1161218" name="Rectangle 2">
            <a:extLst>
              <a:ext uri="{FF2B5EF4-FFF2-40B4-BE49-F238E27FC236}">
                <a16:creationId xmlns:a16="http://schemas.microsoft.com/office/drawing/2014/main" id="{2AEAA726-DAB7-452C-9291-2790223CA8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>
            <a:extLst>
              <a:ext uri="{FF2B5EF4-FFF2-40B4-BE49-F238E27FC236}">
                <a16:creationId xmlns:a16="http://schemas.microsoft.com/office/drawing/2014/main" id="{BB7A2F71-B545-46F0-9B8E-016245684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171C78E-1FCF-4555-B29A-4896A0D63C04}" type="slidenum">
              <a:rPr kumimoji="0" lang="en-US" altLang="nl-NL" sz="1300">
                <a:solidFill>
                  <a:srgbClr val="33CC33"/>
                </a:solidFill>
              </a:rPr>
              <a:pPr algn="r"/>
              <a:t>25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28616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26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894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E2440C-118E-46B1-88B0-97ACECB13140}" type="slidenum">
              <a:rPr kumimoji="0" lang="en-US" sz="1200" smtClean="0">
                <a:latin typeface="Times New Roman" pitchFamily="18" charset="0"/>
              </a:rPr>
              <a:pPr/>
              <a:t>27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/>
              <a:t>Cartoon of a spin-flip transition</a:t>
            </a:r>
          </a:p>
        </p:txBody>
      </p:sp>
    </p:spTree>
    <p:extLst>
      <p:ext uri="{BB962C8B-B14F-4D97-AF65-F5344CB8AC3E}">
        <p14:creationId xmlns:p14="http://schemas.microsoft.com/office/powerpoint/2010/main" val="3584561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28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49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FB01476-4FB3-4C4C-B435-2F07642385E3}" type="slidenum">
              <a:rPr kumimoji="0" lang="en-US" sz="1200"/>
              <a:pPr/>
              <a:t>29</a:t>
            </a:fld>
            <a:endParaRPr kumimoji="0"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5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6DFFA8D-1582-4AC1-957F-2F48905B955D}" type="slidenum">
              <a:rPr kumimoji="0" lang="en-US" altLang="nl-NL" sz="1300">
                <a:solidFill>
                  <a:srgbClr val="33CC33"/>
                </a:solidFill>
              </a:rPr>
              <a:pPr algn="r"/>
              <a:t>5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78721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30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92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31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11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32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35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33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06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34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86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177D5F-B7F0-41D4-B980-12584007689F}" type="slidenum">
              <a:rPr kumimoji="0" lang="en-US" sz="1200"/>
              <a:pPr/>
              <a:t>36</a:t>
            </a:fld>
            <a:endParaRPr kumimoji="0"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34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177D5F-B7F0-41D4-B980-12584007689F}" type="slidenum">
              <a:rPr kumimoji="0" lang="en-US" sz="1200"/>
              <a:pPr/>
              <a:t>37</a:t>
            </a:fld>
            <a:endParaRPr kumimoji="0"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9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38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35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39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062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40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90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73666AC-0974-45BD-976B-674DEE086DE6}" type="slidenum">
              <a:rPr kumimoji="0" lang="en-US" altLang="nl-NL" sz="1300">
                <a:solidFill>
                  <a:srgbClr val="33CC33"/>
                </a:solidFill>
              </a:rPr>
              <a:pPr algn="r"/>
              <a:t>6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3100275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41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41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42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12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43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278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44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448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45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23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46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546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47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064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48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128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order to have a good comparison, we considered three different kind of strains.</a:t>
            </a:r>
          </a:p>
          <a:p>
            <a:r>
              <a:rPr lang="en-US" baseline="0" dirty="0"/>
              <a:t>First is the relaxed one, with is LaCoO3 crystal.</a:t>
            </a:r>
          </a:p>
          <a:p>
            <a:r>
              <a:rPr lang="en-US" baseline="0" dirty="0"/>
              <a:t>Then we have the LaCoO3 films grown on the SrTiO3 and LaAlO3.</a:t>
            </a:r>
          </a:p>
          <a:p>
            <a:r>
              <a:rPr lang="en-US" baseline="0" dirty="0"/>
              <a:t>They are presented two different strained style.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26794-74E5-4B4D-BE4B-D14653AB944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839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order to have a good comparison, we considered three different kind of strains.</a:t>
            </a:r>
          </a:p>
          <a:p>
            <a:r>
              <a:rPr lang="en-US" baseline="0" dirty="0"/>
              <a:t>First is the relaxed one, with is LaCoO3 crystal.</a:t>
            </a:r>
          </a:p>
          <a:p>
            <a:r>
              <a:rPr lang="en-US" baseline="0" dirty="0"/>
              <a:t>Then we have the LaCoO3 films grown on the SrTiO3 and LaAlO3.</a:t>
            </a:r>
          </a:p>
          <a:p>
            <a:r>
              <a:rPr lang="en-US" baseline="0" dirty="0"/>
              <a:t>They are presented two different strained style.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26794-74E5-4B4D-BE4B-D14653AB944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9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73666AC-0974-45BD-976B-674DEE086DE6}" type="slidenum">
              <a:rPr kumimoji="0" lang="en-US" altLang="nl-NL" sz="1300">
                <a:solidFill>
                  <a:srgbClr val="33CC33"/>
                </a:solidFill>
              </a:rPr>
              <a:pPr algn="r"/>
              <a:t>7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7075623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order to have a good comparison, we considered three different kind of strains.</a:t>
            </a:r>
          </a:p>
          <a:p>
            <a:r>
              <a:rPr lang="en-US" baseline="0" dirty="0"/>
              <a:t>First is the relaxed one, with is LaCoO3 crystal.</a:t>
            </a:r>
          </a:p>
          <a:p>
            <a:r>
              <a:rPr lang="en-US" baseline="0" dirty="0"/>
              <a:t>Then we have the LaCoO3 films grown on the SrTiO3 and LaAlO3.</a:t>
            </a:r>
          </a:p>
          <a:p>
            <a:r>
              <a:rPr lang="en-US" baseline="0" dirty="0"/>
              <a:t>They are presented two different strained style.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26794-74E5-4B4D-BE4B-D14653AB944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623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order to have a good comparison, we considered three different kind of strains.</a:t>
            </a:r>
          </a:p>
          <a:p>
            <a:r>
              <a:rPr lang="en-US" baseline="0" dirty="0"/>
              <a:t>First is the relaxed one, with is LaCoO3 crystal.</a:t>
            </a:r>
          </a:p>
          <a:p>
            <a:r>
              <a:rPr lang="en-US" baseline="0" dirty="0"/>
              <a:t>Then we have the LaCoO3 films grown on the SrTiO3 and LaAlO3.</a:t>
            </a:r>
          </a:p>
          <a:p>
            <a:r>
              <a:rPr lang="en-US" baseline="0" dirty="0"/>
              <a:t>They are presented two different strained style.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26794-74E5-4B4D-BE4B-D14653AB944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068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54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473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55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790725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56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8405305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57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012470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58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1991676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60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6900018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61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7616222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62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48040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92A5AC4-BE34-4B31-9BEB-2C7D3B829221}" type="slidenum">
              <a:rPr kumimoji="0" lang="en-US" altLang="nl-NL" sz="1300">
                <a:solidFill>
                  <a:srgbClr val="33CC33"/>
                </a:solidFill>
              </a:rPr>
              <a:pPr algn="r"/>
              <a:t>9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935468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3E15845-C4C3-495E-9957-6EB40F82411F}" type="slidenum">
              <a:rPr lang="en-US">
                <a:solidFill>
                  <a:srgbClr val="33CC33"/>
                </a:solidFill>
              </a:rPr>
              <a:pPr/>
              <a:t>63</a:t>
            </a:fld>
            <a:endParaRPr lang="en-US">
              <a:solidFill>
                <a:srgbClr val="33CC33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3083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64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7849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65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1321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66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557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67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9298636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B6143-0FCF-4A0F-8DDB-84808D43B5DC}" type="slidenum">
              <a:rPr lang="en-US" altLang="nl-NL"/>
              <a:pPr/>
              <a:t>68</a:t>
            </a:fld>
            <a:endParaRPr lang="en-US" altLang="nl-NL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563632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69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9906073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70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0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92A5AC4-BE34-4B31-9BEB-2C7D3B829221}" type="slidenum">
              <a:rPr kumimoji="0" lang="en-US" altLang="nl-NL" sz="1300">
                <a:solidFill>
                  <a:srgbClr val="33CC33"/>
                </a:solidFill>
              </a:rPr>
              <a:pPr algn="r"/>
              <a:t>10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00636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E96A6F-0F74-4397-995C-8091CEA121F4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11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68001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629B14-1014-49BA-BE51-F06D4FE25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0AF42-CE76-483E-874A-38034ED6F501}" type="slidenum">
              <a:rPr lang="en-US" altLang="nl-NL"/>
              <a:pPr/>
              <a:t>12</a:t>
            </a:fld>
            <a:endParaRPr lang="en-US" altLang="nl-NL"/>
          </a:p>
        </p:txBody>
      </p:sp>
      <p:sp>
        <p:nvSpPr>
          <p:cNvPr id="1042434" name="Rectangle 2">
            <a:extLst>
              <a:ext uri="{FF2B5EF4-FFF2-40B4-BE49-F238E27FC236}">
                <a16:creationId xmlns:a16="http://schemas.microsoft.com/office/drawing/2014/main" id="{B56A97F3-17C5-440F-ADE9-C0F87B843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42435" name="Rectangle 3">
            <a:extLst>
              <a:ext uri="{FF2B5EF4-FFF2-40B4-BE49-F238E27FC236}">
                <a16:creationId xmlns:a16="http://schemas.microsoft.com/office/drawing/2014/main" id="{95578D6D-9813-4113-BB8F-7B2E60D00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88911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45912B-C2DF-477C-9ADB-A1A7D45CA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15BF0-B458-4F70-BF4D-073C57E0A1D6}" type="slidenum">
              <a:rPr lang="en-US" altLang="nl-NL"/>
              <a:pPr/>
              <a:t>13</a:t>
            </a:fld>
            <a:endParaRPr lang="en-US" altLang="nl-NL"/>
          </a:p>
        </p:txBody>
      </p:sp>
      <p:sp>
        <p:nvSpPr>
          <p:cNvPr id="1044482" name="Rectangle 2">
            <a:extLst>
              <a:ext uri="{FF2B5EF4-FFF2-40B4-BE49-F238E27FC236}">
                <a16:creationId xmlns:a16="http://schemas.microsoft.com/office/drawing/2014/main" id="{171E49A1-E938-4489-8CB7-F07AB2B6B8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44483" name="Rectangle 3">
            <a:extLst>
              <a:ext uri="{FF2B5EF4-FFF2-40B4-BE49-F238E27FC236}">
                <a16:creationId xmlns:a16="http://schemas.microsoft.com/office/drawing/2014/main" id="{D7B0E038-49F0-426A-AA13-E6D976543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24449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435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9626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2180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66733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4227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8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2843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002171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3858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1459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096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1625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4622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90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3703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21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6" r:id="rId4"/>
    <p:sldLayoutId id="2147483755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  <p:sldLayoutId id="2147483748" r:id="rId12"/>
    <p:sldLayoutId id="2147483747" r:id="rId13"/>
    <p:sldLayoutId id="2147483746" r:id="rId14"/>
    <p:sldLayoutId id="214748376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1310.834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tiff"/><Relationship Id="rId4" Type="http://schemas.openxmlformats.org/officeDocument/2006/relationships/image" Target="../media/image50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altLang="nl-NL" sz="3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altLang="nl-NL" sz="3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altLang="nl-NL" sz="3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altLang="nl-NL" sz="3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nl-NL" sz="3600" dirty="0">
                <a:solidFill>
                  <a:srgbClr val="0000FF"/>
                </a:solidFill>
              </a:rPr>
              <a:t>Resonant Inelastic X-ray Scattering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altLang="nl-NL" sz="3600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nl-NL" sz="3600" dirty="0">
                <a:solidFill>
                  <a:srgbClr val="0000FF"/>
                </a:solidFill>
              </a:rPr>
              <a:t>core-core RIXS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nl-NL" sz="3600" dirty="0">
                <a:solidFill>
                  <a:srgbClr val="0000FF"/>
                </a:solidFill>
              </a:rPr>
              <a:t>core-valence RIXS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altLang="nl-NL" sz="38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altLang="nl-NL" sz="3800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AA7E64C-DAD4-4472-ACA1-58B66718A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RIXS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969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038975" y="762000"/>
            <a:ext cx="2105025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 sz="3200">
                <a:solidFill>
                  <a:srgbClr val="FF3300"/>
                </a:solidFill>
              </a:rPr>
              <a:t>Co</a:t>
            </a:r>
            <a:r>
              <a:rPr lang="en-US" altLang="nl-NL" sz="3200" baseline="30000">
                <a:solidFill>
                  <a:srgbClr val="FF3300"/>
                </a:solidFill>
              </a:rPr>
              <a:t>III</a:t>
            </a:r>
            <a:r>
              <a:rPr lang="en-US" altLang="nl-NL" sz="3200">
                <a:solidFill>
                  <a:srgbClr val="FF3300"/>
                </a:solidFill>
              </a:rPr>
              <a:t>(acac)</a:t>
            </a:r>
            <a:endParaRPr lang="en-GB" altLang="nl-NL" sz="320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nl-NL" b="1">
                <a:solidFill>
                  <a:srgbClr val="0033CC"/>
                </a:solidFill>
              </a:rPr>
              <a:t>K edge and 1s2p RIXS 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6096000" y="2133600"/>
            <a:ext cx="0" cy="28194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5257800" y="1752600"/>
            <a:ext cx="3352800" cy="3352800"/>
          </a:xfrm>
          <a:prstGeom prst="line">
            <a:avLst/>
          </a:prstGeom>
          <a:noFill/>
          <a:ln w="50800" cap="sq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1828800"/>
            <a:ext cx="2085975" cy="1749425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nl-NL" sz="2400">
                <a:solidFill>
                  <a:srgbClr val="000099"/>
                </a:solidFill>
              </a:rPr>
              <a:t>low-spin Co</a:t>
            </a:r>
            <a:r>
              <a:rPr lang="en-US" altLang="nl-NL" sz="2400" baseline="30000">
                <a:solidFill>
                  <a:srgbClr val="000099"/>
                </a:solidFill>
              </a:rPr>
              <a:t>III</a:t>
            </a:r>
            <a:r>
              <a:rPr lang="en-US" altLang="nl-NL" sz="2400">
                <a:solidFill>
                  <a:srgbClr val="000099"/>
                </a:solidFill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altLang="nl-NL" sz="2400">
                <a:solidFill>
                  <a:srgbClr val="000099"/>
                </a:solidFill>
              </a:rPr>
              <a:t>3d</a:t>
            </a:r>
            <a:r>
              <a:rPr lang="en-US" altLang="nl-NL" sz="2400" baseline="30000">
                <a:solidFill>
                  <a:srgbClr val="000099"/>
                </a:solidFill>
              </a:rPr>
              <a:t>6</a:t>
            </a:r>
            <a:r>
              <a:rPr lang="en-US" altLang="nl-NL" sz="2400">
                <a:solidFill>
                  <a:srgbClr val="000099"/>
                </a:solidFill>
              </a:rPr>
              <a:t> [</a:t>
            </a:r>
            <a:r>
              <a:rPr lang="en-US" altLang="nl-NL" sz="2400" baseline="30000">
                <a:solidFill>
                  <a:srgbClr val="000099"/>
                </a:solidFill>
              </a:rPr>
              <a:t>1</a:t>
            </a:r>
            <a:r>
              <a:rPr lang="en-US" altLang="nl-NL" sz="2400">
                <a:solidFill>
                  <a:srgbClr val="000099"/>
                </a:solidFill>
              </a:rPr>
              <a:t>A</a:t>
            </a:r>
            <a:r>
              <a:rPr lang="en-US" altLang="nl-NL" sz="2400" baseline="-25000">
                <a:solidFill>
                  <a:srgbClr val="000099"/>
                </a:solidFill>
              </a:rPr>
              <a:t>1</a:t>
            </a:r>
            <a:r>
              <a:rPr lang="en-US" altLang="nl-NL" sz="2400">
                <a:solidFill>
                  <a:srgbClr val="000099"/>
                </a:solidFill>
              </a:rPr>
              <a:t>]</a:t>
            </a:r>
          </a:p>
          <a:p>
            <a:pPr algn="l">
              <a:lnSpc>
                <a:spcPct val="110000"/>
              </a:lnSpc>
            </a:pPr>
            <a:r>
              <a:rPr lang="en-US" altLang="nl-NL" sz="2400">
                <a:solidFill>
                  <a:srgbClr val="000099"/>
                </a:solidFill>
              </a:rPr>
              <a:t>T</a:t>
            </a:r>
            <a:r>
              <a:rPr lang="en-US" altLang="nl-NL" sz="2400" baseline="-25000">
                <a:solidFill>
                  <a:srgbClr val="000099"/>
                </a:solidFill>
              </a:rPr>
              <a:t>2g</a:t>
            </a:r>
            <a:r>
              <a:rPr lang="en-US" altLang="nl-NL" sz="2400">
                <a:solidFill>
                  <a:srgbClr val="000099"/>
                </a:solidFill>
              </a:rPr>
              <a:t> full</a:t>
            </a:r>
          </a:p>
          <a:p>
            <a:pPr algn="l">
              <a:lnSpc>
                <a:spcPct val="110000"/>
              </a:lnSpc>
            </a:pPr>
            <a:r>
              <a:rPr lang="en-US" altLang="nl-NL" sz="2400">
                <a:solidFill>
                  <a:srgbClr val="000099"/>
                </a:solidFill>
              </a:rPr>
              <a:t>E</a:t>
            </a:r>
            <a:r>
              <a:rPr lang="en-US" altLang="nl-NL" sz="2400" baseline="-25000">
                <a:solidFill>
                  <a:srgbClr val="000099"/>
                </a:solidFill>
              </a:rPr>
              <a:t>g</a:t>
            </a:r>
            <a:r>
              <a:rPr lang="en-US" altLang="nl-NL" sz="2400">
                <a:solidFill>
                  <a:srgbClr val="000099"/>
                </a:solidFill>
              </a:rPr>
              <a:t> empty</a:t>
            </a:r>
            <a:endParaRPr lang="en-GB" altLang="nl-NL" sz="2400">
              <a:solidFill>
                <a:srgbClr val="000099"/>
              </a:solidFill>
            </a:endParaRP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685800"/>
            <a:ext cx="4814887" cy="596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2FA5CC1B-F04C-41A8-8E9E-0AF211A49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1s2p RIXS of transition metal ions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923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b="1" i="0">
                <a:solidFill>
                  <a:srgbClr val="0033CC"/>
                </a:solidFill>
              </a:rPr>
              <a:t>Pre-edge and edge</a:t>
            </a:r>
            <a:r>
              <a:rPr lang="en-US" altLang="en-US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036291" name="Text Box 3"/>
          <p:cNvSpPr txBox="1">
            <a:spLocks noChangeArrowheads="1"/>
          </p:cNvSpPr>
          <p:nvPr/>
        </p:nvSpPr>
        <p:spPr bwMode="auto">
          <a:xfrm>
            <a:off x="-34506" y="5368939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33CC"/>
                </a:solidFill>
                <a:latin typeface="Arial" charset="0"/>
              </a:rPr>
              <a:t>Only quadrupole peaks visible</a:t>
            </a:r>
          </a:p>
          <a:p>
            <a:pPr algn="ctr">
              <a:defRPr/>
            </a:pPr>
            <a:r>
              <a:rPr lang="en-US" sz="3200" dirty="0">
                <a:solidFill>
                  <a:srgbClr val="0033CC"/>
                </a:solidFill>
                <a:latin typeface="Arial" charset="0"/>
              </a:rPr>
              <a:t>3d</a:t>
            </a:r>
            <a:r>
              <a:rPr lang="en-US" sz="3200" baseline="30000" dirty="0">
                <a:solidFill>
                  <a:srgbClr val="0033CC"/>
                </a:solidFill>
                <a:latin typeface="Arial" charset="0"/>
              </a:rPr>
              <a:t>7</a:t>
            </a:r>
            <a:r>
              <a:rPr lang="en-US" sz="32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2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 1s</a:t>
            </a:r>
            <a:r>
              <a:rPr lang="en-US" sz="3200" baseline="300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1</a:t>
            </a:r>
            <a:r>
              <a:rPr lang="en-US" sz="32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3d</a:t>
            </a:r>
            <a:r>
              <a:rPr lang="en-US" sz="3200" baseline="300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8</a:t>
            </a:r>
            <a:r>
              <a:rPr lang="en-US" sz="32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  2p</a:t>
            </a:r>
            <a:r>
              <a:rPr lang="en-US" sz="3200" baseline="300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5</a:t>
            </a:r>
            <a:r>
              <a:rPr lang="en-US" sz="32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3d</a:t>
            </a:r>
            <a:r>
              <a:rPr lang="en-US" sz="3200" baseline="300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8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 </a:t>
            </a:r>
          </a:p>
        </p:txBody>
      </p:sp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80"/>
            <a:ext cx="9144000" cy="48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4267200" y="609600"/>
            <a:ext cx="1182688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</a:rPr>
              <a:t>CoO</a:t>
            </a:r>
            <a:r>
              <a:rPr lang="en-US" altLang="en-US"/>
              <a:t> </a:t>
            </a:r>
            <a:endParaRPr lang="en-GB" altLang="en-US"/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7080250" y="3581400"/>
            <a:ext cx="2063750" cy="946150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high-spin Co</a:t>
            </a:r>
            <a:r>
              <a:rPr lang="en-US" altLang="en-US" sz="2400" baseline="30000">
                <a:solidFill>
                  <a:srgbClr val="000099"/>
                </a:solidFill>
              </a:rPr>
              <a:t>II</a:t>
            </a:r>
            <a:endParaRPr lang="en-US" altLang="en-US" sz="2400">
              <a:solidFill>
                <a:srgbClr val="000099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3d</a:t>
            </a:r>
            <a:r>
              <a:rPr lang="en-US" altLang="en-US" sz="2400" baseline="30000">
                <a:solidFill>
                  <a:srgbClr val="000099"/>
                </a:solidFill>
              </a:rPr>
              <a:t>7</a:t>
            </a:r>
            <a:r>
              <a:rPr lang="en-US" altLang="en-US" sz="2400">
                <a:solidFill>
                  <a:srgbClr val="000099"/>
                </a:solidFill>
              </a:rPr>
              <a:t> [</a:t>
            </a:r>
            <a:r>
              <a:rPr lang="en-US" altLang="en-US" sz="2400" baseline="30000">
                <a:solidFill>
                  <a:srgbClr val="000099"/>
                </a:solidFill>
              </a:rPr>
              <a:t>4</a:t>
            </a:r>
            <a:r>
              <a:rPr lang="en-US" altLang="en-US" sz="2400">
                <a:solidFill>
                  <a:srgbClr val="000099"/>
                </a:solidFill>
              </a:rPr>
              <a:t>T</a:t>
            </a:r>
            <a:r>
              <a:rPr lang="en-US" altLang="en-US" sz="2400" baseline="-25000">
                <a:solidFill>
                  <a:srgbClr val="000099"/>
                </a:solidFill>
              </a:rPr>
              <a:t>2</a:t>
            </a:r>
            <a:r>
              <a:rPr lang="en-US" altLang="en-US" sz="2400">
                <a:solidFill>
                  <a:srgbClr val="000099"/>
                </a:solidFill>
              </a:rPr>
              <a:t>]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8110"/>
            <a:ext cx="9144000" cy="52322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nl-NL" sz="2800" dirty="0">
                <a:solidFill>
                  <a:srgbClr val="FFFF00"/>
                </a:solidFill>
              </a:rPr>
              <a:t>Sharper pre-edge structures in 1s XAS</a:t>
            </a:r>
          </a:p>
        </p:txBody>
      </p:sp>
    </p:spTree>
    <p:extLst>
      <p:ext uri="{BB962C8B-B14F-4D97-AF65-F5344CB8AC3E}">
        <p14:creationId xmlns:p14="http://schemas.microsoft.com/office/powerpoint/2010/main" val="295525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410" name="Object 2">
            <a:extLst>
              <a:ext uri="{FF2B5EF4-FFF2-40B4-BE49-F238E27FC236}">
                <a16:creationId xmlns:a16="http://schemas.microsoft.com/office/drawing/2014/main" id="{6BDC96A0-BD58-421B-92A8-2B4BE3847E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525463"/>
          <a:ext cx="7848600" cy="633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0" name="Graph" r:id="rId4" imgW="8553600" imgH="7441200" progId="Origin50.Graph">
                  <p:embed/>
                </p:oleObj>
              </mc:Choice>
              <mc:Fallback>
                <p:oleObj name="Graph" r:id="rId4" imgW="8553600" imgH="7441200" progId="Origin50.Graph">
                  <p:embed/>
                  <p:pic>
                    <p:nvPicPr>
                      <p:cNvPr id="1041410" name="Object 2">
                        <a:extLst>
                          <a:ext uri="{FF2B5EF4-FFF2-40B4-BE49-F238E27FC236}">
                            <a16:creationId xmlns:a16="http://schemas.microsoft.com/office/drawing/2014/main" id="{6BDC96A0-BD58-421B-92A8-2B4BE3847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7257"/>
                      <a:stretch>
                        <a:fillRect/>
                      </a:stretch>
                    </p:blipFill>
                    <p:spPr bwMode="auto">
                      <a:xfrm>
                        <a:off x="762000" y="525463"/>
                        <a:ext cx="7848600" cy="633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sq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411" name="Text Box 3">
            <a:extLst>
              <a:ext uri="{FF2B5EF4-FFF2-40B4-BE49-F238E27FC236}">
                <a16:creationId xmlns:a16="http://schemas.microsoft.com/office/drawing/2014/main" id="{F5705038-834B-4E94-BEAF-849D5CD2B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4127500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>
                <a:solidFill>
                  <a:srgbClr val="FF3300"/>
                </a:solidFill>
              </a:rPr>
              <a:t>Co K edge of LiCoO</a:t>
            </a:r>
            <a:r>
              <a:rPr lang="en-US" altLang="nl-NL" b="0" baseline="-25000">
                <a:solidFill>
                  <a:srgbClr val="FF3300"/>
                </a:solidFill>
              </a:rPr>
              <a:t>2</a:t>
            </a:r>
            <a:r>
              <a:rPr lang="en-US" altLang="nl-NL" b="0"/>
              <a:t> </a:t>
            </a:r>
            <a:endParaRPr lang="en-GB" altLang="nl-NL" b="0"/>
          </a:p>
        </p:txBody>
      </p:sp>
      <p:sp>
        <p:nvSpPr>
          <p:cNvPr id="1041412" name="Text Box 4">
            <a:extLst>
              <a:ext uri="{FF2B5EF4-FFF2-40B4-BE49-F238E27FC236}">
                <a16:creationId xmlns:a16="http://schemas.microsoft.com/office/drawing/2014/main" id="{857466FE-0433-48FC-890A-44C6E2E23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038600"/>
            <a:ext cx="2085975" cy="1749425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nl-NL" sz="2400" b="0">
                <a:solidFill>
                  <a:srgbClr val="000099"/>
                </a:solidFill>
              </a:rPr>
              <a:t>low-spin Co</a:t>
            </a:r>
            <a:r>
              <a:rPr lang="en-US" altLang="nl-NL" sz="2400" b="0" baseline="30000">
                <a:solidFill>
                  <a:srgbClr val="000099"/>
                </a:solidFill>
              </a:rPr>
              <a:t>III</a:t>
            </a:r>
            <a:r>
              <a:rPr lang="en-US" altLang="nl-NL" sz="2400" b="0">
                <a:solidFill>
                  <a:srgbClr val="000099"/>
                </a:solidFill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altLang="nl-NL" sz="2400" b="0">
                <a:solidFill>
                  <a:srgbClr val="000099"/>
                </a:solidFill>
              </a:rPr>
              <a:t>3d</a:t>
            </a:r>
            <a:r>
              <a:rPr lang="en-US" altLang="nl-NL" sz="2400" b="0" baseline="30000">
                <a:solidFill>
                  <a:srgbClr val="000099"/>
                </a:solidFill>
              </a:rPr>
              <a:t>6</a:t>
            </a:r>
            <a:r>
              <a:rPr lang="en-US" altLang="nl-NL" sz="2400" b="0">
                <a:solidFill>
                  <a:srgbClr val="000099"/>
                </a:solidFill>
              </a:rPr>
              <a:t> [</a:t>
            </a:r>
            <a:r>
              <a:rPr lang="en-US" altLang="nl-NL" sz="2400" b="0" baseline="30000">
                <a:solidFill>
                  <a:srgbClr val="000099"/>
                </a:solidFill>
              </a:rPr>
              <a:t>1</a:t>
            </a:r>
            <a:r>
              <a:rPr lang="en-US" altLang="nl-NL" sz="2400" b="0">
                <a:solidFill>
                  <a:srgbClr val="000099"/>
                </a:solidFill>
              </a:rPr>
              <a:t>A</a:t>
            </a:r>
            <a:r>
              <a:rPr lang="en-US" altLang="nl-NL" sz="2400" b="0" baseline="-25000">
                <a:solidFill>
                  <a:srgbClr val="000099"/>
                </a:solidFill>
              </a:rPr>
              <a:t>1</a:t>
            </a:r>
            <a:r>
              <a:rPr lang="en-US" altLang="nl-NL" sz="2400" b="0">
                <a:solidFill>
                  <a:srgbClr val="000099"/>
                </a:solidFill>
              </a:rPr>
              <a:t>]</a:t>
            </a:r>
          </a:p>
          <a:p>
            <a:pPr algn="l">
              <a:lnSpc>
                <a:spcPct val="110000"/>
              </a:lnSpc>
            </a:pPr>
            <a:r>
              <a:rPr lang="en-US" altLang="nl-NL" sz="2400" b="0">
                <a:solidFill>
                  <a:srgbClr val="000099"/>
                </a:solidFill>
              </a:rPr>
              <a:t>T</a:t>
            </a:r>
            <a:r>
              <a:rPr lang="en-US" altLang="nl-NL" sz="2400" b="0" baseline="-25000">
                <a:solidFill>
                  <a:srgbClr val="000099"/>
                </a:solidFill>
              </a:rPr>
              <a:t>2g</a:t>
            </a:r>
            <a:r>
              <a:rPr lang="en-US" altLang="nl-NL" sz="2400" b="0">
                <a:solidFill>
                  <a:srgbClr val="000099"/>
                </a:solidFill>
              </a:rPr>
              <a:t> full</a:t>
            </a:r>
          </a:p>
          <a:p>
            <a:pPr algn="l">
              <a:lnSpc>
                <a:spcPct val="110000"/>
              </a:lnSpc>
            </a:pPr>
            <a:r>
              <a:rPr lang="en-US" altLang="nl-NL" sz="2400" b="0">
                <a:solidFill>
                  <a:srgbClr val="000099"/>
                </a:solidFill>
              </a:rPr>
              <a:t>E</a:t>
            </a:r>
            <a:r>
              <a:rPr lang="en-US" altLang="nl-NL" sz="2400" b="0" baseline="-25000">
                <a:solidFill>
                  <a:srgbClr val="000099"/>
                </a:solidFill>
              </a:rPr>
              <a:t>g</a:t>
            </a:r>
            <a:r>
              <a:rPr lang="en-US" altLang="nl-NL" sz="2400" b="0">
                <a:solidFill>
                  <a:srgbClr val="000099"/>
                </a:solidFill>
              </a:rPr>
              <a:t> empty</a:t>
            </a:r>
            <a:endParaRPr lang="en-GB" altLang="nl-NL" sz="2400" b="0">
              <a:solidFill>
                <a:srgbClr val="000099"/>
              </a:solidFill>
            </a:endParaRPr>
          </a:p>
        </p:txBody>
      </p:sp>
      <p:sp>
        <p:nvSpPr>
          <p:cNvPr id="1041413" name="Rectangle 5">
            <a:extLst>
              <a:ext uri="{FF2B5EF4-FFF2-40B4-BE49-F238E27FC236}">
                <a16:creationId xmlns:a16="http://schemas.microsoft.com/office/drawing/2014/main" id="{5095FE01-7FB9-47C8-B254-21364DCB8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nl-NL" i="0">
                <a:solidFill>
                  <a:srgbClr val="0033CC"/>
                </a:solidFill>
              </a:rPr>
              <a:t>K pre-edge of TM oxides (LiCoO</a:t>
            </a:r>
            <a:r>
              <a:rPr lang="en-US" altLang="nl-NL" i="0" baseline="-25000">
                <a:solidFill>
                  <a:srgbClr val="0033CC"/>
                </a:solidFill>
              </a:rPr>
              <a:t>2</a:t>
            </a:r>
            <a:r>
              <a:rPr lang="en-US" altLang="nl-NL" i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1041414" name="Rectangle 6">
            <a:extLst>
              <a:ext uri="{FF2B5EF4-FFF2-40B4-BE49-F238E27FC236}">
                <a16:creationId xmlns:a16="http://schemas.microsoft.com/office/drawing/2014/main" id="{6DF7108E-0041-411A-9F47-700AA2AD2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10"/>
            <a:ext cx="9144000" cy="52322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nl-NL" sz="2800" dirty="0">
                <a:solidFill>
                  <a:srgbClr val="FFFF00"/>
                </a:solidFill>
              </a:rPr>
              <a:t>Pre-edges structures in 1s XAS</a:t>
            </a:r>
          </a:p>
        </p:txBody>
      </p:sp>
    </p:spTree>
    <p:extLst>
      <p:ext uri="{BB962C8B-B14F-4D97-AF65-F5344CB8AC3E}">
        <p14:creationId xmlns:p14="http://schemas.microsoft.com/office/powerpoint/2010/main" val="409148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3458" name="Object 2">
            <a:extLst>
              <a:ext uri="{FF2B5EF4-FFF2-40B4-BE49-F238E27FC236}">
                <a16:creationId xmlns:a16="http://schemas.microsoft.com/office/drawing/2014/main" id="{9D299D7D-455B-465B-9090-5190937847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3" y="527050"/>
          <a:ext cx="7848600" cy="633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4" name="Graph" r:id="rId4" imgW="8553600" imgH="7441200" progId="Origin50.Graph">
                  <p:embed/>
                </p:oleObj>
              </mc:Choice>
              <mc:Fallback>
                <p:oleObj name="Graph" r:id="rId4" imgW="8553600" imgH="7441200" progId="Origin50.Graph">
                  <p:embed/>
                  <p:pic>
                    <p:nvPicPr>
                      <p:cNvPr id="1043458" name="Object 2">
                        <a:extLst>
                          <a:ext uri="{FF2B5EF4-FFF2-40B4-BE49-F238E27FC236}">
                            <a16:creationId xmlns:a16="http://schemas.microsoft.com/office/drawing/2014/main" id="{9D299D7D-455B-465B-9090-5190937847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7257"/>
                      <a:stretch>
                        <a:fillRect/>
                      </a:stretch>
                    </p:blipFill>
                    <p:spPr bwMode="auto">
                      <a:xfrm>
                        <a:off x="722313" y="527050"/>
                        <a:ext cx="7848600" cy="633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sq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459" name="Text Box 3">
            <a:extLst>
              <a:ext uri="{FF2B5EF4-FFF2-40B4-BE49-F238E27FC236}">
                <a16:creationId xmlns:a16="http://schemas.microsoft.com/office/drawing/2014/main" id="{4D902DD6-E14D-4C7E-98CE-16F724BF7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4127500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>
                <a:solidFill>
                  <a:srgbClr val="FF3300"/>
                </a:solidFill>
              </a:rPr>
              <a:t>Co K edge of LiCoO</a:t>
            </a:r>
            <a:r>
              <a:rPr lang="en-US" altLang="nl-NL" b="0" baseline="-25000">
                <a:solidFill>
                  <a:srgbClr val="FF3300"/>
                </a:solidFill>
              </a:rPr>
              <a:t>2</a:t>
            </a:r>
            <a:r>
              <a:rPr lang="en-US" altLang="nl-NL" b="0"/>
              <a:t> </a:t>
            </a:r>
            <a:endParaRPr lang="en-GB" altLang="nl-NL" b="0"/>
          </a:p>
        </p:txBody>
      </p:sp>
      <p:sp>
        <p:nvSpPr>
          <p:cNvPr id="1043460" name="Text Box 4">
            <a:extLst>
              <a:ext uri="{FF2B5EF4-FFF2-40B4-BE49-F238E27FC236}">
                <a16:creationId xmlns:a16="http://schemas.microsoft.com/office/drawing/2014/main" id="{D148DA65-86C4-4EEA-BDBB-ED6B06CE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038600"/>
            <a:ext cx="2085975" cy="1749425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nl-NL" sz="2400" b="0">
                <a:solidFill>
                  <a:srgbClr val="000099"/>
                </a:solidFill>
              </a:rPr>
              <a:t>low-spin Co</a:t>
            </a:r>
            <a:r>
              <a:rPr lang="en-US" altLang="nl-NL" sz="2400" b="0" baseline="30000">
                <a:solidFill>
                  <a:srgbClr val="000099"/>
                </a:solidFill>
              </a:rPr>
              <a:t>III</a:t>
            </a:r>
            <a:r>
              <a:rPr lang="en-US" altLang="nl-NL" sz="2400" b="0">
                <a:solidFill>
                  <a:srgbClr val="000099"/>
                </a:solidFill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altLang="nl-NL" sz="2400" b="0">
                <a:solidFill>
                  <a:srgbClr val="000099"/>
                </a:solidFill>
              </a:rPr>
              <a:t>3d</a:t>
            </a:r>
            <a:r>
              <a:rPr lang="en-US" altLang="nl-NL" sz="2400" b="0" baseline="30000">
                <a:solidFill>
                  <a:srgbClr val="000099"/>
                </a:solidFill>
              </a:rPr>
              <a:t>6</a:t>
            </a:r>
            <a:r>
              <a:rPr lang="en-US" altLang="nl-NL" sz="2400" b="0">
                <a:solidFill>
                  <a:srgbClr val="000099"/>
                </a:solidFill>
              </a:rPr>
              <a:t> [</a:t>
            </a:r>
            <a:r>
              <a:rPr lang="en-US" altLang="nl-NL" sz="2400" b="0" baseline="30000">
                <a:solidFill>
                  <a:srgbClr val="000099"/>
                </a:solidFill>
              </a:rPr>
              <a:t>1</a:t>
            </a:r>
            <a:r>
              <a:rPr lang="en-US" altLang="nl-NL" sz="2400" b="0">
                <a:solidFill>
                  <a:srgbClr val="000099"/>
                </a:solidFill>
              </a:rPr>
              <a:t>A</a:t>
            </a:r>
            <a:r>
              <a:rPr lang="en-US" altLang="nl-NL" sz="2400" b="0" baseline="-25000">
                <a:solidFill>
                  <a:srgbClr val="000099"/>
                </a:solidFill>
              </a:rPr>
              <a:t>1</a:t>
            </a:r>
            <a:r>
              <a:rPr lang="en-US" altLang="nl-NL" sz="2400" b="0">
                <a:solidFill>
                  <a:srgbClr val="000099"/>
                </a:solidFill>
              </a:rPr>
              <a:t>]</a:t>
            </a:r>
          </a:p>
          <a:p>
            <a:pPr algn="l">
              <a:lnSpc>
                <a:spcPct val="110000"/>
              </a:lnSpc>
            </a:pPr>
            <a:r>
              <a:rPr lang="en-US" altLang="nl-NL" sz="2400" b="0">
                <a:solidFill>
                  <a:srgbClr val="000099"/>
                </a:solidFill>
              </a:rPr>
              <a:t>T</a:t>
            </a:r>
            <a:r>
              <a:rPr lang="en-US" altLang="nl-NL" sz="2400" b="0" baseline="-25000">
                <a:solidFill>
                  <a:srgbClr val="000099"/>
                </a:solidFill>
              </a:rPr>
              <a:t>2g</a:t>
            </a:r>
            <a:r>
              <a:rPr lang="en-US" altLang="nl-NL" sz="2400" b="0">
                <a:solidFill>
                  <a:srgbClr val="000099"/>
                </a:solidFill>
              </a:rPr>
              <a:t> full</a:t>
            </a:r>
          </a:p>
          <a:p>
            <a:pPr algn="l">
              <a:lnSpc>
                <a:spcPct val="110000"/>
              </a:lnSpc>
            </a:pPr>
            <a:r>
              <a:rPr lang="en-US" altLang="nl-NL" sz="2400" b="0">
                <a:solidFill>
                  <a:srgbClr val="000099"/>
                </a:solidFill>
              </a:rPr>
              <a:t>E</a:t>
            </a:r>
            <a:r>
              <a:rPr lang="en-US" altLang="nl-NL" sz="2400" b="0" baseline="-25000">
                <a:solidFill>
                  <a:srgbClr val="000099"/>
                </a:solidFill>
              </a:rPr>
              <a:t>g</a:t>
            </a:r>
            <a:r>
              <a:rPr lang="en-US" altLang="nl-NL" sz="2400" b="0">
                <a:solidFill>
                  <a:srgbClr val="000099"/>
                </a:solidFill>
              </a:rPr>
              <a:t> empty</a:t>
            </a:r>
            <a:endParaRPr lang="en-GB" altLang="nl-NL" sz="2400" b="0">
              <a:solidFill>
                <a:srgbClr val="000099"/>
              </a:solidFill>
            </a:endParaRPr>
          </a:p>
        </p:txBody>
      </p:sp>
      <p:sp>
        <p:nvSpPr>
          <p:cNvPr id="1043461" name="Rectangle 5">
            <a:extLst>
              <a:ext uri="{FF2B5EF4-FFF2-40B4-BE49-F238E27FC236}">
                <a16:creationId xmlns:a16="http://schemas.microsoft.com/office/drawing/2014/main" id="{73201173-DB87-41E7-ABC3-7B8CAA3B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nl-NL" i="0">
                <a:solidFill>
                  <a:srgbClr val="0033CC"/>
                </a:solidFill>
              </a:rPr>
              <a:t>K pre-edge of TM oxides (LiCoO</a:t>
            </a:r>
            <a:r>
              <a:rPr lang="en-US" altLang="nl-NL" i="0" baseline="-25000">
                <a:solidFill>
                  <a:srgbClr val="0033CC"/>
                </a:solidFill>
              </a:rPr>
              <a:t>2</a:t>
            </a:r>
            <a:r>
              <a:rPr lang="en-US" altLang="nl-NL" i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1043462" name="Rectangle 6">
            <a:extLst>
              <a:ext uri="{FF2B5EF4-FFF2-40B4-BE49-F238E27FC236}">
                <a16:creationId xmlns:a16="http://schemas.microsoft.com/office/drawing/2014/main" id="{53B9A4FE-E9F6-4E2F-990A-DDA4628AD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10"/>
            <a:ext cx="9144000" cy="52322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nl-NL" sz="2800" dirty="0">
                <a:solidFill>
                  <a:srgbClr val="FFFF00"/>
                </a:solidFill>
              </a:rPr>
              <a:t>Pre-edges structures in 1s XAS</a:t>
            </a:r>
          </a:p>
        </p:txBody>
      </p:sp>
    </p:spTree>
    <p:extLst>
      <p:ext uri="{BB962C8B-B14F-4D97-AF65-F5344CB8AC3E}">
        <p14:creationId xmlns:p14="http://schemas.microsoft.com/office/powerpoint/2010/main" val="3040157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>
            <a:extLst>
              <a:ext uri="{FF2B5EF4-FFF2-40B4-BE49-F238E27FC236}">
                <a16:creationId xmlns:a16="http://schemas.microsoft.com/office/drawing/2014/main" id="{57BE3CC5-6502-4F32-80D9-FA20C987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6225"/>
            <a:ext cx="7086600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9603" name="Rectangle 3">
            <a:extLst>
              <a:ext uri="{FF2B5EF4-FFF2-40B4-BE49-F238E27FC236}">
                <a16:creationId xmlns:a16="http://schemas.microsoft.com/office/drawing/2014/main" id="{42BBA2E0-81AC-451C-81E1-B0E9ADD1E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nl-NL" i="0">
                <a:solidFill>
                  <a:srgbClr val="0033CC"/>
                </a:solidFill>
              </a:rPr>
              <a:t>K pre-edge of TM oxides</a:t>
            </a:r>
          </a:p>
        </p:txBody>
      </p:sp>
      <p:sp>
        <p:nvSpPr>
          <p:cNvPr id="1049604" name="Rectangle 4">
            <a:extLst>
              <a:ext uri="{FF2B5EF4-FFF2-40B4-BE49-F238E27FC236}">
                <a16:creationId xmlns:a16="http://schemas.microsoft.com/office/drawing/2014/main" id="{FB821859-E230-4711-8162-FE92623D1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10"/>
            <a:ext cx="9144000" cy="52322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nl-NL" sz="2800" dirty="0">
                <a:solidFill>
                  <a:srgbClr val="FFFF00"/>
                </a:solidFill>
              </a:rPr>
              <a:t>Pre-edges structures in 1s XAS</a:t>
            </a:r>
          </a:p>
        </p:txBody>
      </p:sp>
    </p:spTree>
    <p:extLst>
      <p:ext uri="{BB962C8B-B14F-4D97-AF65-F5344CB8AC3E}">
        <p14:creationId xmlns:p14="http://schemas.microsoft.com/office/powerpoint/2010/main" val="52211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650" name="Picture 2">
            <a:extLst>
              <a:ext uri="{FF2B5EF4-FFF2-40B4-BE49-F238E27FC236}">
                <a16:creationId xmlns:a16="http://schemas.microsoft.com/office/drawing/2014/main" id="{4BB1BD23-AE74-4B0A-8BF9-7AEA6A3E4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850"/>
            <a:ext cx="8229600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1651" name="Rectangle 3">
            <a:extLst>
              <a:ext uri="{FF2B5EF4-FFF2-40B4-BE49-F238E27FC236}">
                <a16:creationId xmlns:a16="http://schemas.microsoft.com/office/drawing/2014/main" id="{5C867EF1-88A9-4FF0-85CA-072E67C81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nl-NL" i="0">
                <a:solidFill>
                  <a:srgbClr val="0033CC"/>
                </a:solidFill>
              </a:rPr>
              <a:t>K pre-edge of TM oxides</a:t>
            </a:r>
          </a:p>
        </p:txBody>
      </p:sp>
      <p:sp>
        <p:nvSpPr>
          <p:cNvPr id="1051652" name="Rectangle 4">
            <a:extLst>
              <a:ext uri="{FF2B5EF4-FFF2-40B4-BE49-F238E27FC236}">
                <a16:creationId xmlns:a16="http://schemas.microsoft.com/office/drawing/2014/main" id="{15CD6CC5-FBC5-40AA-A493-715519135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10"/>
            <a:ext cx="9144000" cy="52322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nl-NL" sz="2800" dirty="0">
                <a:solidFill>
                  <a:srgbClr val="FFFF00"/>
                </a:solidFill>
              </a:rPr>
              <a:t>Pre-edges structures in 1s XAS</a:t>
            </a:r>
          </a:p>
        </p:txBody>
      </p:sp>
      <p:sp>
        <p:nvSpPr>
          <p:cNvPr id="1051653" name="Text Box 5">
            <a:extLst>
              <a:ext uri="{FF2B5EF4-FFF2-40B4-BE49-F238E27FC236}">
                <a16:creationId xmlns:a16="http://schemas.microsoft.com/office/drawing/2014/main" id="{48253C8A-FE78-4AEF-B230-736C5C4D9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 b="0">
                <a:solidFill>
                  <a:srgbClr val="990099"/>
                </a:solidFill>
              </a:rPr>
              <a:t>J. Phys. Cond. Matt. 21, 104207 (2009); Phys. Rev. B. 81, 115115 (2010)</a:t>
            </a:r>
            <a:endParaRPr lang="en-US" altLang="nl-NL" sz="180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2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nl-NL" b="1">
                <a:solidFill>
                  <a:srgbClr val="0033CC"/>
                </a:solidFill>
              </a:rPr>
              <a:t>K edge and 1s2p RIXS </a:t>
            </a: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02" y="2971800"/>
            <a:ext cx="2970397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2FA5CC1B-F04C-41A8-8E9E-0AF211A49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x-ray RIXS 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02957A0-8C26-4FC4-99B7-1EF3C985E373}"/>
              </a:ext>
            </a:extLst>
          </p:cNvPr>
          <p:cNvSpPr/>
          <p:nvPr/>
        </p:nvSpPr>
        <p:spPr>
          <a:xfrm>
            <a:off x="74802" y="1646973"/>
            <a:ext cx="579119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Reduce lifetime from 1.5 to 0.2 eV (HERFD XANES)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Reveal new features at pre-edge</a:t>
            </a:r>
            <a:br>
              <a:rPr lang="en-US" sz="2400" dirty="0">
                <a:solidFill>
                  <a:srgbClr val="0000FF"/>
                </a:solidFill>
              </a:rPr>
            </a:br>
            <a:endParaRPr lang="en-US" sz="2400" dirty="0">
              <a:solidFill>
                <a:srgbClr val="0000FF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Soft x-ray edges with hard x-rays </a:t>
            </a:r>
            <a:endParaRPr lang="en-US" sz="2000" dirty="0">
              <a:solidFill>
                <a:srgbClr val="0000FF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Spin-polarized XAS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Range extended EXAFS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Background free FY for low conc.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RIXS-MCD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52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>
            <a:extLst>
              <a:ext uri="{FF2B5EF4-FFF2-40B4-BE49-F238E27FC236}">
                <a16:creationId xmlns:a16="http://schemas.microsoft.com/office/drawing/2014/main" id="{C3808C67-DDA0-4081-8444-0D856DCB52B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4958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nl-NL" sz="2800">
                <a:solidFill>
                  <a:srgbClr val="0033CC"/>
                </a:solidFill>
              </a:rPr>
              <a:t>Quadrupole to 3d-states</a:t>
            </a:r>
          </a:p>
          <a:p>
            <a:pPr>
              <a:buFontTx/>
              <a:buNone/>
            </a:pPr>
            <a:r>
              <a:rPr lang="en-US" altLang="nl-NL" sz="2800">
                <a:solidFill>
                  <a:srgbClr val="0033CC"/>
                </a:solidFill>
              </a:rPr>
              <a:t>Dipole to 4p-states</a:t>
            </a:r>
          </a:p>
          <a:p>
            <a:pPr>
              <a:buFontTx/>
              <a:buNone/>
            </a:pPr>
            <a:endParaRPr lang="en-US" altLang="nl-NL" sz="2800">
              <a:solidFill>
                <a:srgbClr val="0033CC"/>
              </a:solidFill>
            </a:endParaRPr>
          </a:p>
          <a:p>
            <a:pPr>
              <a:buFontTx/>
              <a:buNone/>
            </a:pPr>
            <a:r>
              <a:rPr lang="en-US" altLang="nl-NL" sz="2800">
                <a:solidFill>
                  <a:srgbClr val="0033CC"/>
                </a:solidFill>
              </a:rPr>
              <a:t>Decay of 2p-electron into 1s-hole</a:t>
            </a:r>
          </a:p>
        </p:txBody>
      </p:sp>
      <p:pic>
        <p:nvPicPr>
          <p:cNvPr id="1038339" name="Picture 3">
            <a:extLst>
              <a:ext uri="{FF2B5EF4-FFF2-40B4-BE49-F238E27FC236}">
                <a16:creationId xmlns:a16="http://schemas.microsoft.com/office/drawing/2014/main" id="{0A630947-A6E9-4F8A-B6A3-3CC57FB3BD7C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4648200" cy="4557713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340" name="AutoShape 4">
            <a:extLst>
              <a:ext uri="{FF2B5EF4-FFF2-40B4-BE49-F238E27FC236}">
                <a16:creationId xmlns:a16="http://schemas.microsoft.com/office/drawing/2014/main" id="{EE998F7A-5B15-424D-A41B-968B7A252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838200"/>
            <a:ext cx="23622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038341" name="Rectangle 5">
            <a:extLst>
              <a:ext uri="{FF2B5EF4-FFF2-40B4-BE49-F238E27FC236}">
                <a16:creationId xmlns:a16="http://schemas.microsoft.com/office/drawing/2014/main" id="{2DF5F57B-8088-4D24-9756-86B8B0DA7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456238"/>
            <a:ext cx="5867400" cy="579437"/>
          </a:xfrm>
          <a:prstGeom prst="rect">
            <a:avLst/>
          </a:prstGeom>
          <a:solidFill>
            <a:srgbClr val="9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rgbClr val="9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nl-NL">
                <a:solidFill>
                  <a:srgbClr val="CC0000"/>
                </a:solidFill>
                <a:effectLst/>
              </a:rPr>
              <a:t>Final state identical to 2p XAS</a:t>
            </a:r>
            <a:endParaRPr lang="en-US" altLang="nl-NL" sz="2400">
              <a:solidFill>
                <a:srgbClr val="CC0000"/>
              </a:solidFill>
              <a:effectLst/>
            </a:endParaRPr>
          </a:p>
        </p:txBody>
      </p:sp>
      <p:sp>
        <p:nvSpPr>
          <p:cNvPr id="1038342" name="Rectangle 6">
            <a:extLst>
              <a:ext uri="{FF2B5EF4-FFF2-40B4-BE49-F238E27FC236}">
                <a16:creationId xmlns:a16="http://schemas.microsoft.com/office/drawing/2014/main" id="{ADFBEFD5-450B-4937-8EDB-91D2DBC07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nl-NL">
                <a:effectLst/>
              </a:rPr>
              <a:t> </a:t>
            </a:r>
            <a:r>
              <a:rPr lang="en-US" altLang="nl-NL" b="1" i="0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Resonant Inelastic X-ray Scattering</a:t>
            </a:r>
            <a:endParaRPr lang="en-US" altLang="nl-NL">
              <a:effectLst/>
            </a:endParaRPr>
          </a:p>
        </p:txBody>
      </p:sp>
      <p:sp>
        <p:nvSpPr>
          <p:cNvPr id="1038343" name="Text Box 7">
            <a:extLst>
              <a:ext uri="{FF2B5EF4-FFF2-40B4-BE49-F238E27FC236}">
                <a16:creationId xmlns:a16="http://schemas.microsoft.com/office/drawing/2014/main" id="{D7760769-4166-435C-97CA-EC11BEB53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513" y="914400"/>
            <a:ext cx="3773487" cy="579438"/>
          </a:xfrm>
          <a:prstGeom prst="rect">
            <a:avLst/>
          </a:prstGeom>
          <a:solidFill>
            <a:srgbClr val="9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en-US" altLang="nl-NL">
                <a:solidFill>
                  <a:srgbClr val="0033CC"/>
                </a:solidFill>
                <a:effectLst/>
              </a:rPr>
              <a:t>1s2p RIXS of Fe</a:t>
            </a:r>
            <a:r>
              <a:rPr kumimoji="0" lang="en-US" altLang="nl-NL" baseline="-25000">
                <a:solidFill>
                  <a:srgbClr val="0033CC"/>
                </a:solidFill>
                <a:effectLst/>
              </a:rPr>
              <a:t>2</a:t>
            </a:r>
            <a:r>
              <a:rPr kumimoji="0" lang="en-US" altLang="nl-NL">
                <a:solidFill>
                  <a:srgbClr val="0033CC"/>
                </a:solidFill>
                <a:effectLst/>
              </a:rPr>
              <a:t>O</a:t>
            </a:r>
            <a:r>
              <a:rPr kumimoji="0" lang="en-US" altLang="nl-NL" baseline="-25000">
                <a:solidFill>
                  <a:srgbClr val="0033CC"/>
                </a:solidFill>
                <a:effectLst/>
              </a:rPr>
              <a:t>3</a:t>
            </a:r>
            <a:endParaRPr kumimoji="0" lang="en-US" altLang="nl-NL">
              <a:effectLst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3B03F6-DE5E-4B90-948D-0163BF4DC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RIXS: soft x-ray edge with hard x-rays 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363" name="Picture 3">
            <a:extLst>
              <a:ext uri="{FF2B5EF4-FFF2-40B4-BE49-F238E27FC236}">
                <a16:creationId xmlns:a16="http://schemas.microsoft.com/office/drawing/2014/main" id="{3463F67E-6F18-41AB-AC3B-D4CC621EBD3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7200"/>
            <a:ext cx="5502275" cy="5943600"/>
          </a:xfrm>
        </p:spPr>
      </p:pic>
      <p:sp>
        <p:nvSpPr>
          <p:cNvPr id="1039364" name="Rectangle 4">
            <a:extLst>
              <a:ext uri="{FF2B5EF4-FFF2-40B4-BE49-F238E27FC236}">
                <a16:creationId xmlns:a16="http://schemas.microsoft.com/office/drawing/2014/main" id="{241AE425-3F88-43E5-B4B9-86C279302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63613"/>
            <a:ext cx="190500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nl-NL" sz="2800" i="0">
                <a:solidFill>
                  <a:srgbClr val="0033CC"/>
                </a:solidFill>
                <a:effectLst/>
              </a:rPr>
              <a:t>1s2p RIXS</a:t>
            </a:r>
            <a:endParaRPr lang="en-US" altLang="nl-NL">
              <a:effectLst/>
            </a:endParaRPr>
          </a:p>
        </p:txBody>
      </p:sp>
      <p:sp>
        <p:nvSpPr>
          <p:cNvPr id="1039365" name="Rectangle 5">
            <a:extLst>
              <a:ext uri="{FF2B5EF4-FFF2-40B4-BE49-F238E27FC236}">
                <a16:creationId xmlns:a16="http://schemas.microsoft.com/office/drawing/2014/main" id="{27414CAB-613F-4439-8C6B-676826812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914400"/>
            <a:ext cx="15621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nl-NL" sz="2800">
                <a:solidFill>
                  <a:srgbClr val="FF3300"/>
                </a:solidFill>
                <a:effectLst/>
              </a:rPr>
              <a:t>2p-XAS</a:t>
            </a:r>
            <a:endParaRPr lang="en-US" altLang="nl-NL" sz="2800">
              <a:solidFill>
                <a:srgbClr val="0033CC"/>
              </a:solidFill>
              <a:effectLst/>
            </a:endParaRPr>
          </a:p>
        </p:txBody>
      </p:sp>
      <p:sp>
        <p:nvSpPr>
          <p:cNvPr id="1039366" name="Text Box 6">
            <a:extLst>
              <a:ext uri="{FF2B5EF4-FFF2-40B4-BE49-F238E27FC236}">
                <a16:creationId xmlns:a16="http://schemas.microsoft.com/office/drawing/2014/main" id="{67E23AFB-2516-467A-A0D2-BA2272AD6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410200"/>
            <a:ext cx="2546350" cy="860425"/>
          </a:xfrm>
          <a:prstGeom prst="rect">
            <a:avLst/>
          </a:prstGeom>
          <a:solidFill>
            <a:srgbClr val="FF99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Phys. Rev. B.</a:t>
            </a:r>
          </a:p>
          <a:p>
            <a:r>
              <a:rPr lang="en-US" altLang="nl-NL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58, 13452 (1998)</a:t>
            </a:r>
            <a:endParaRPr lang="en-US" altLang="nl-NL" sz="2400">
              <a:solidFill>
                <a:srgbClr val="990099"/>
              </a:solidFill>
              <a:effectLst/>
            </a:endParaRPr>
          </a:p>
        </p:txBody>
      </p:sp>
      <p:sp>
        <p:nvSpPr>
          <p:cNvPr id="1039367" name="Rectangle 7">
            <a:extLst>
              <a:ext uri="{FF2B5EF4-FFF2-40B4-BE49-F238E27FC236}">
                <a16:creationId xmlns:a16="http://schemas.microsoft.com/office/drawing/2014/main" id="{AA5F1248-69AF-4B57-B67F-84EB7B49A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nl-NL">
                <a:effectLst/>
              </a:rPr>
              <a:t> </a:t>
            </a:r>
            <a:r>
              <a:rPr lang="en-US" altLang="nl-NL" b="1" i="0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Resonant Inelastic X-ray Scattering</a:t>
            </a:r>
            <a:endParaRPr lang="en-US" altLang="nl-NL">
              <a:effectLst/>
            </a:endParaRPr>
          </a:p>
        </p:txBody>
      </p:sp>
      <p:sp>
        <p:nvSpPr>
          <p:cNvPr id="1039368" name="Text Box 8">
            <a:extLst>
              <a:ext uri="{FF2B5EF4-FFF2-40B4-BE49-F238E27FC236}">
                <a16:creationId xmlns:a16="http://schemas.microsoft.com/office/drawing/2014/main" id="{388BCDD2-0129-4C29-8042-1425B3CF2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513" y="914400"/>
            <a:ext cx="3773487" cy="579438"/>
          </a:xfrm>
          <a:prstGeom prst="rect">
            <a:avLst/>
          </a:prstGeom>
          <a:solidFill>
            <a:srgbClr val="9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en-US" altLang="nl-NL">
                <a:solidFill>
                  <a:srgbClr val="0033CC"/>
                </a:solidFill>
                <a:effectLst/>
              </a:rPr>
              <a:t>1s2p RIXS of Fe</a:t>
            </a:r>
            <a:r>
              <a:rPr kumimoji="0" lang="en-US" altLang="nl-NL" baseline="-25000">
                <a:solidFill>
                  <a:srgbClr val="0033CC"/>
                </a:solidFill>
                <a:effectLst/>
              </a:rPr>
              <a:t>2</a:t>
            </a:r>
            <a:r>
              <a:rPr kumimoji="0" lang="en-US" altLang="nl-NL">
                <a:solidFill>
                  <a:srgbClr val="0033CC"/>
                </a:solidFill>
                <a:effectLst/>
              </a:rPr>
              <a:t>O</a:t>
            </a:r>
            <a:r>
              <a:rPr kumimoji="0" lang="en-US" altLang="nl-NL" baseline="-25000">
                <a:solidFill>
                  <a:srgbClr val="0033CC"/>
                </a:solidFill>
                <a:effectLst/>
              </a:rPr>
              <a:t>3</a:t>
            </a:r>
            <a:endParaRPr kumimoji="0" lang="en-US" altLang="nl-NL">
              <a:effectLst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12FB281-4DAD-4EC4-890E-577F045D7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RIXS: soft x-ray edge with hard x-rays 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146" name="Picture 2">
            <a:extLst>
              <a:ext uri="{FF2B5EF4-FFF2-40B4-BE49-F238E27FC236}">
                <a16:creationId xmlns:a16="http://schemas.microsoft.com/office/drawing/2014/main" id="{5DCC7630-2106-4369-BECB-537C32C7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 b="34215"/>
          <a:stretch>
            <a:fillRect/>
          </a:stretch>
        </p:blipFill>
        <p:spPr bwMode="auto">
          <a:xfrm>
            <a:off x="171450" y="1612900"/>
            <a:ext cx="9671050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8147" name="Rectangle 3">
            <a:extLst>
              <a:ext uri="{FF2B5EF4-FFF2-40B4-BE49-F238E27FC236}">
                <a16:creationId xmlns:a16="http://schemas.microsoft.com/office/drawing/2014/main" id="{4F95B69C-3CB6-46D2-9BF5-4134CDD0F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0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/>
          <a:p>
            <a:pPr algn="ctr"/>
            <a:r>
              <a:rPr lang="en-US" altLang="nl-NL" sz="2800" b="1" u="sng"/>
              <a:t>Chemical Dependence of K</a:t>
            </a:r>
            <a:r>
              <a:rPr lang="en-US" altLang="nl-NL" sz="2800" b="1" u="sng">
                <a:latin typeface="Symbol" panose="05050102010706020507" pitchFamily="18" charset="2"/>
              </a:rPr>
              <a:t>b</a:t>
            </a:r>
            <a:r>
              <a:rPr lang="en-US" altLang="nl-NL" sz="2800" b="1" u="sng"/>
              <a:t> Emission</a:t>
            </a:r>
          </a:p>
        </p:txBody>
      </p:sp>
      <p:sp>
        <p:nvSpPr>
          <p:cNvPr id="1158148" name="Text Box 4">
            <a:extLst>
              <a:ext uri="{FF2B5EF4-FFF2-40B4-BE49-F238E27FC236}">
                <a16:creationId xmlns:a16="http://schemas.microsoft.com/office/drawing/2014/main" id="{CC716F50-2812-431E-AFC3-0ADE70754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50" y="1309688"/>
            <a:ext cx="20193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 sz="2400" b="1"/>
              <a:t>Experiment</a:t>
            </a:r>
          </a:p>
        </p:txBody>
      </p:sp>
      <p:sp>
        <p:nvSpPr>
          <p:cNvPr id="1158149" name="Text Box 5">
            <a:extLst>
              <a:ext uri="{FF2B5EF4-FFF2-40B4-BE49-F238E27FC236}">
                <a16:creationId xmlns:a16="http://schemas.microsoft.com/office/drawing/2014/main" id="{2A66A3BA-1C9C-4617-87C9-E1218C1B3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1309688"/>
            <a:ext cx="20193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 sz="2400" b="1"/>
              <a:t>Theory</a:t>
            </a:r>
          </a:p>
        </p:txBody>
      </p:sp>
      <p:sp>
        <p:nvSpPr>
          <p:cNvPr id="1158150" name="Text Box 6">
            <a:extLst>
              <a:ext uri="{FF2B5EF4-FFF2-40B4-BE49-F238E27FC236}">
                <a16:creationId xmlns:a16="http://schemas.microsoft.com/office/drawing/2014/main" id="{3CA46576-3A93-4D15-90DB-CC795AFD9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 sz="2400" b="1" dirty="0"/>
              <a:t>Equal center-of-gravity energies used in calculations!</a:t>
            </a:r>
          </a:p>
        </p:txBody>
      </p:sp>
      <p:sp>
        <p:nvSpPr>
          <p:cNvPr id="1158152" name="Rectangle 8">
            <a:extLst>
              <a:ext uri="{FF2B5EF4-FFF2-40B4-BE49-F238E27FC236}">
                <a16:creationId xmlns:a16="http://schemas.microsoft.com/office/drawing/2014/main" id="{5A0201AA-A76D-462F-9A88-6A1C36370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nl-NL"/>
              <a:t> </a:t>
            </a:r>
            <a:r>
              <a:rPr lang="en-US" altLang="nl-NL" sz="3200" b="1" i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Selective XAS</a:t>
            </a:r>
            <a:endParaRPr lang="en-US" altLang="nl-NL" sz="3200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4C01911-6FD3-44E9-BDA5-8365E8C43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RIXS: selective XAS 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114800"/>
          </a:xfrm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en-US" altLang="nl-NL" dirty="0">
                <a:solidFill>
                  <a:srgbClr val="0000FF"/>
                </a:solidFill>
              </a:rPr>
              <a:t>Resonant Inelastic X-ray Scattering</a:t>
            </a:r>
          </a:p>
          <a:p>
            <a:pPr algn="ctr">
              <a:lnSpc>
                <a:spcPct val="120000"/>
              </a:lnSpc>
              <a:buFontTx/>
              <a:buNone/>
            </a:pPr>
            <a:endParaRPr lang="en-US" altLang="nl-NL" dirty="0">
              <a:solidFill>
                <a:srgbClr val="0000FF"/>
              </a:solidFill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en-US" altLang="nl-NL" dirty="0">
                <a:solidFill>
                  <a:srgbClr val="0000FF"/>
                </a:solidFill>
              </a:rPr>
              <a:t>Resonant X-ray Raman Scattering (RXRS)</a:t>
            </a:r>
          </a:p>
          <a:p>
            <a:pPr algn="ctr">
              <a:lnSpc>
                <a:spcPct val="120000"/>
              </a:lnSpc>
              <a:buFontTx/>
              <a:buNone/>
            </a:pPr>
            <a:endParaRPr lang="en-US" altLang="nl-NL" dirty="0">
              <a:solidFill>
                <a:srgbClr val="0000FF"/>
              </a:solidFill>
            </a:endParaRPr>
          </a:p>
          <a:p>
            <a:pPr algn="ctr">
              <a:lnSpc>
                <a:spcPct val="120000"/>
              </a:lnSpc>
              <a:buFontTx/>
              <a:buNone/>
            </a:pPr>
            <a:endParaRPr lang="en-US" altLang="nl-NL" dirty="0">
              <a:solidFill>
                <a:srgbClr val="0000FF"/>
              </a:solidFill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en-US" altLang="nl-NL" dirty="0">
                <a:solidFill>
                  <a:srgbClr val="0000FF"/>
                </a:solidFill>
              </a:rPr>
              <a:t>Resonant X-ray Emission Spectroscopy (RXES)</a:t>
            </a:r>
          </a:p>
          <a:p>
            <a:pPr algn="ctr">
              <a:lnSpc>
                <a:spcPct val="120000"/>
              </a:lnSpc>
              <a:buFontTx/>
              <a:buNone/>
            </a:pPr>
            <a:endParaRPr lang="en-US" altLang="nl-NL" dirty="0">
              <a:solidFill>
                <a:srgbClr val="0000FF"/>
              </a:solidFill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en-US" altLang="nl-NL" dirty="0">
                <a:solidFill>
                  <a:srgbClr val="0000FF"/>
                </a:solidFill>
              </a:rPr>
              <a:t>Resonant X-ray Energy Loss Spectroscopy (R-XELS)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nl-NL" sz="2800" dirty="0">
              <a:solidFill>
                <a:schemeClr val="accent2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34D808-C31A-4A84-8E55-87C932F42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RIXS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266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0194" name="Picture 2">
            <a:extLst>
              <a:ext uri="{FF2B5EF4-FFF2-40B4-BE49-F238E27FC236}">
                <a16:creationId xmlns:a16="http://schemas.microsoft.com/office/drawing/2014/main" id="{5DDC771B-01AE-4A66-B183-EAFB9A3EE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2480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0195" name="Picture 3">
            <a:extLst>
              <a:ext uri="{FF2B5EF4-FFF2-40B4-BE49-F238E27FC236}">
                <a16:creationId xmlns:a16="http://schemas.microsoft.com/office/drawing/2014/main" id="{8350C481-48D4-47CE-8339-2082065C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457200"/>
            <a:ext cx="411003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0196" name="Picture 4">
            <a:extLst>
              <a:ext uri="{FF2B5EF4-FFF2-40B4-BE49-F238E27FC236}">
                <a16:creationId xmlns:a16="http://schemas.microsoft.com/office/drawing/2014/main" id="{A1FA1B3E-C765-46EC-A227-F285AC5EF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676400" cy="1593850"/>
          </a:xfrm>
          <a:prstGeom prst="rect">
            <a:avLst/>
          </a:prstGeom>
          <a:solidFill>
            <a:srgbClr val="99CC00">
              <a:alpha val="50000"/>
            </a:srgbClr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0197" name="Line 5">
            <a:extLst>
              <a:ext uri="{FF2B5EF4-FFF2-40B4-BE49-F238E27FC236}">
                <a16:creationId xmlns:a16="http://schemas.microsoft.com/office/drawing/2014/main" id="{5E5AA90B-4A56-4A89-AD9E-EA282EF01A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4495800"/>
            <a:ext cx="3124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60198" name="Line 6">
            <a:extLst>
              <a:ext uri="{FF2B5EF4-FFF2-40B4-BE49-F238E27FC236}">
                <a16:creationId xmlns:a16="http://schemas.microsoft.com/office/drawing/2014/main" id="{A3D44916-87E9-4F7C-8570-811175ADA3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971800"/>
            <a:ext cx="2819400" cy="15240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60199" name="Rectangle 7">
            <a:extLst>
              <a:ext uri="{FF2B5EF4-FFF2-40B4-BE49-F238E27FC236}">
                <a16:creationId xmlns:a16="http://schemas.microsoft.com/office/drawing/2014/main" id="{060D8B4D-7883-4886-8B96-3948F2845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67200"/>
            <a:ext cx="152400" cy="1600200"/>
          </a:xfrm>
          <a:prstGeom prst="rect">
            <a:avLst/>
          </a:prstGeom>
          <a:solidFill>
            <a:srgbClr val="00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60200" name="Rectangle 8">
            <a:extLst>
              <a:ext uri="{FF2B5EF4-FFF2-40B4-BE49-F238E27FC236}">
                <a16:creationId xmlns:a16="http://schemas.microsoft.com/office/drawing/2014/main" id="{9C303643-5263-4EC3-BF54-88C8C7FFD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267200"/>
            <a:ext cx="152400" cy="16002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60202" name="Text Box 10">
            <a:extLst>
              <a:ext uri="{FF2B5EF4-FFF2-40B4-BE49-F238E27FC236}">
                <a16:creationId xmlns:a16="http://schemas.microsoft.com/office/drawing/2014/main" id="{4EF365DE-9907-43E4-A37E-7E6DBFB8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5638800"/>
            <a:ext cx="2376487" cy="860425"/>
          </a:xfrm>
          <a:prstGeom prst="rect">
            <a:avLst/>
          </a:prstGeom>
          <a:solidFill>
            <a:srgbClr val="FF99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NL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Inorg. Chem.</a:t>
            </a:r>
          </a:p>
          <a:p>
            <a:pPr algn="ctr"/>
            <a:r>
              <a:rPr lang="en-US" altLang="nl-NL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41, 3121 (2002)</a:t>
            </a:r>
            <a:endParaRPr lang="en-US" altLang="nl-NL" sz="2400">
              <a:solidFill>
                <a:srgbClr val="990099"/>
              </a:solidFill>
            </a:endParaRPr>
          </a:p>
        </p:txBody>
      </p:sp>
      <p:sp>
        <p:nvSpPr>
          <p:cNvPr id="1160203" name="Rectangle 11">
            <a:extLst>
              <a:ext uri="{FF2B5EF4-FFF2-40B4-BE49-F238E27FC236}">
                <a16:creationId xmlns:a16="http://schemas.microsoft.com/office/drawing/2014/main" id="{C8397DE0-D56B-431F-B6D2-5BCC4E14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nl-NL"/>
              <a:t> </a:t>
            </a:r>
            <a:r>
              <a:rPr lang="en-US" altLang="nl-NL" sz="3200" b="1" i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Selective XAS</a:t>
            </a:r>
            <a:endParaRPr lang="en-US" altLang="nl-NL" sz="3200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6ACE5F5-E5C1-476B-A6FC-A620D0E9A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RIXS: selective XAS 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686994C-85B4-4D4C-ABE3-EFCC0B618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3723439" cy="5733256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9A9A31AC-F7B8-4F05-921F-8BD329C4D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RIXS: range extended EXAFS 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64BD10B-75AA-43EC-B5A1-6B0E05F8BEF6}"/>
              </a:ext>
            </a:extLst>
          </p:cNvPr>
          <p:cNvSpPr/>
          <p:nvPr/>
        </p:nvSpPr>
        <p:spPr>
          <a:xfrm>
            <a:off x="4429645" y="153617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l-NL" sz="2400" b="1" dirty="0">
                <a:solidFill>
                  <a:srgbClr val="0000FF"/>
                </a:solidFill>
              </a:rPr>
              <a:t>Lanthanum edges relative close in energy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nl-NL" sz="2400" b="1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l-NL" sz="2400" b="1" dirty="0">
                <a:solidFill>
                  <a:srgbClr val="0000FF"/>
                </a:solidFill>
              </a:rPr>
              <a:t>Only short EXAFS region possible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nl-NL" sz="2400" b="1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l-NL" sz="2400" b="1" dirty="0">
                <a:solidFill>
                  <a:srgbClr val="0000FF"/>
                </a:solidFill>
              </a:rPr>
              <a:t>Use partial FY: see only one edge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4EBF4CB-AF8C-4C66-9D65-4E0BCB72375E}"/>
              </a:ext>
            </a:extLst>
          </p:cNvPr>
          <p:cNvSpPr/>
          <p:nvPr/>
        </p:nvSpPr>
        <p:spPr>
          <a:xfrm>
            <a:off x="0" y="64697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nl-NL" sz="1800" dirty="0">
                <a:solidFill>
                  <a:srgbClr val="990099"/>
                </a:solidFill>
              </a:rPr>
              <a:t>Glatzel </a:t>
            </a:r>
            <a:r>
              <a:rPr lang="en-US" altLang="nl-NL" sz="1800" dirty="0" err="1">
                <a:solidFill>
                  <a:srgbClr val="990099"/>
                </a:solidFill>
              </a:rPr>
              <a:t>ea</a:t>
            </a:r>
            <a:r>
              <a:rPr lang="en-US" altLang="nl-NL" sz="1800" dirty="0">
                <a:solidFill>
                  <a:srgbClr val="990099"/>
                </a:solidFill>
              </a:rPr>
              <a:t>, Phys. Rev. B. 72, 014117 (2005) </a:t>
            </a:r>
            <a:endParaRPr lang="en-US" altLang="nl-NL" sz="18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16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1C2F3D6-3E9E-4C12-BA4E-6757240B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0" y="620688"/>
            <a:ext cx="4342800" cy="587046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C90B587E-2E3A-49EF-89B5-64A07350A23F}"/>
              </a:ext>
            </a:extLst>
          </p:cNvPr>
          <p:cNvSpPr/>
          <p:nvPr/>
        </p:nvSpPr>
        <p:spPr>
          <a:xfrm>
            <a:off x="0" y="64697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nl-NL" sz="1800" dirty="0">
                <a:solidFill>
                  <a:srgbClr val="990099"/>
                </a:solidFill>
              </a:rPr>
              <a:t>Glatzel </a:t>
            </a:r>
            <a:r>
              <a:rPr lang="en-US" altLang="nl-NL" sz="1800" dirty="0" err="1">
                <a:solidFill>
                  <a:srgbClr val="990099"/>
                </a:solidFill>
              </a:rPr>
              <a:t>ea</a:t>
            </a:r>
            <a:r>
              <a:rPr lang="en-US" altLang="nl-NL" sz="1800" dirty="0">
                <a:solidFill>
                  <a:srgbClr val="990099"/>
                </a:solidFill>
              </a:rPr>
              <a:t>, Phys. Rev. B. 72, 014117 (2005) </a:t>
            </a:r>
            <a:endParaRPr lang="en-US" altLang="nl-NL" sz="1800" b="1" dirty="0">
              <a:solidFill>
                <a:srgbClr val="990099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376CA76-0627-409A-9F1C-DFB20DD3DFF9}"/>
              </a:ext>
            </a:extLst>
          </p:cNvPr>
          <p:cNvSpPr/>
          <p:nvPr/>
        </p:nvSpPr>
        <p:spPr>
          <a:xfrm>
            <a:off x="4570214" y="90872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l-NL" sz="2400" b="1" dirty="0">
                <a:solidFill>
                  <a:srgbClr val="0000FF"/>
                </a:solidFill>
              </a:rPr>
              <a:t>Extra absorption at new edge</a:t>
            </a:r>
          </a:p>
          <a:p>
            <a:pPr>
              <a:spcBef>
                <a:spcPct val="50000"/>
              </a:spcBef>
            </a:pPr>
            <a:endParaRPr lang="en-US" altLang="nl-NL" sz="2400" b="1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l-NL" sz="2400" b="1" dirty="0">
                <a:solidFill>
                  <a:srgbClr val="0000FF"/>
                </a:solidFill>
              </a:rPr>
              <a:t>Probing depth is changing 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nl-NL" sz="2400" b="1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l-NL" sz="2400" b="1" dirty="0">
                <a:solidFill>
                  <a:srgbClr val="0000FF"/>
                </a:solidFill>
              </a:rPr>
              <a:t>Only works for dilute samples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41FFDF-44D4-40AA-A97C-FB0B56773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RIXS: range extended EXAFS 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396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Core-valence RIXS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300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nl-NL"/>
              <a:t>Ψ</a:t>
            </a:r>
            <a:r>
              <a:rPr lang="en-US" altLang="nl-NL" sz="1800"/>
              <a:t>0</a:t>
            </a:r>
            <a:endParaRPr lang="en-US" altLang="nl-NL"/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48" name="Rechte verbindingslijn met pijl 23"/>
          <p:cNvCxnSpPr>
            <a:cxnSpLocks noChangeShapeType="1"/>
          </p:cNvCxnSpPr>
          <p:nvPr/>
        </p:nvCxnSpPr>
        <p:spPr bwMode="auto">
          <a:xfrm flipV="1">
            <a:off x="4483100" y="1219200"/>
            <a:ext cx="0" cy="535305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" name="Rechte verbindingslijn met pijl 28"/>
          <p:cNvCxnSpPr>
            <a:cxnSpLocks noChangeShapeType="1"/>
          </p:cNvCxnSpPr>
          <p:nvPr/>
        </p:nvCxnSpPr>
        <p:spPr bwMode="auto">
          <a:xfrm>
            <a:off x="4800600" y="1295400"/>
            <a:ext cx="0" cy="2138363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25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50000" b="-3455"/>
          <a:stretch>
            <a:fillRect/>
          </a:stretch>
        </p:blipFill>
        <p:spPr bwMode="auto">
          <a:xfrm>
            <a:off x="5108575" y="2590800"/>
            <a:ext cx="40354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kstvak 1"/>
          <p:cNvSpPr txBox="1">
            <a:spLocks noChangeArrowheads="1"/>
          </p:cNvSpPr>
          <p:nvPr/>
        </p:nvSpPr>
        <p:spPr bwMode="auto">
          <a:xfrm>
            <a:off x="6040438" y="6283325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 sz="1800"/>
              <a:t>3    2   1    0</a:t>
            </a:r>
          </a:p>
        </p:txBody>
      </p: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2p3d RIXS of transition metal ions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3082668" y="742017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core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0981" y="24748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electronic</a:t>
            </a:r>
          </a:p>
          <a:p>
            <a:r>
              <a:rPr lang="en-US" dirty="0" err="1">
                <a:solidFill>
                  <a:srgbClr val="0000FF"/>
                </a:solidFill>
              </a:rPr>
              <a:t>dd</a:t>
            </a:r>
            <a:r>
              <a:rPr lang="en-US" dirty="0">
                <a:solidFill>
                  <a:srgbClr val="0000FF"/>
                </a:solidFill>
              </a:rPr>
              <a:t>, CT</a:t>
            </a:r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magnon</a:t>
            </a:r>
          </a:p>
          <a:p>
            <a:r>
              <a:rPr lang="en-US" dirty="0">
                <a:solidFill>
                  <a:srgbClr val="0000FF"/>
                </a:solidFill>
              </a:rPr>
              <a:t>vibrations</a:t>
            </a:r>
          </a:p>
        </p:txBody>
      </p:sp>
    </p:spTree>
    <p:extLst>
      <p:ext uri="{BB962C8B-B14F-4D97-AF65-F5344CB8AC3E}">
        <p14:creationId xmlns:p14="http://schemas.microsoft.com/office/powerpoint/2010/main" val="530125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0443"/>
            <a:ext cx="8305800" cy="6118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Resonant Inelastic X-ray Scattering</a:t>
            </a:r>
          </a:p>
        </p:txBody>
      </p:sp>
    </p:spTree>
    <p:extLst>
      <p:ext uri="{BB962C8B-B14F-4D97-AF65-F5344CB8AC3E}">
        <p14:creationId xmlns:p14="http://schemas.microsoft.com/office/powerpoint/2010/main" val="2154717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4" r="-17029"/>
          <a:stretch>
            <a:fillRect/>
          </a:stretch>
        </p:blipFill>
        <p:spPr bwMode="auto">
          <a:xfrm>
            <a:off x="304800" y="579438"/>
            <a:ext cx="9504363" cy="625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inelastic x-ray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spectroscopy</a:t>
            </a:r>
          </a:p>
        </p:txBody>
      </p:sp>
    </p:spTree>
    <p:extLst>
      <p:ext uri="{BB962C8B-B14F-4D97-AF65-F5344CB8AC3E}">
        <p14:creationId xmlns:p14="http://schemas.microsoft.com/office/powerpoint/2010/main" val="1054981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io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8659" name="Picture 3" descr="niox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8660" name="Picture 4" descr="niox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8661" name="Text Box 5"/>
          <p:cNvSpPr txBox="1">
            <a:spLocks noChangeArrowheads="1"/>
          </p:cNvSpPr>
          <p:nvPr/>
        </p:nvSpPr>
        <p:spPr bwMode="auto">
          <a:xfrm>
            <a:off x="0" y="56673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0" lang="en-US"/>
              <a:t>Ni</a:t>
            </a:r>
            <a:r>
              <a:rPr kumimoji="0" lang="en-US" baseline="30000"/>
              <a:t>II</a:t>
            </a:r>
            <a:r>
              <a:rPr kumimoji="0" lang="en-US"/>
              <a:t> </a:t>
            </a:r>
            <a:r>
              <a:rPr kumimoji="0" lang="en-US">
                <a:solidFill>
                  <a:srgbClr val="0066CC"/>
                </a:solidFill>
              </a:rPr>
              <a:t>3d</a:t>
            </a:r>
            <a:r>
              <a:rPr kumimoji="0" lang="en-US" baseline="30000">
                <a:solidFill>
                  <a:srgbClr val="0066CC"/>
                </a:solidFill>
              </a:rPr>
              <a:t>8 </a:t>
            </a:r>
            <a:r>
              <a:rPr kumimoji="0" lang="en-US">
                <a:solidFill>
                  <a:srgbClr val="0066CC"/>
                </a:solidFill>
              </a:rPr>
              <a:t>[</a:t>
            </a:r>
            <a:r>
              <a:rPr kumimoji="0" lang="en-US">
                <a:solidFill>
                  <a:srgbClr val="0066CC"/>
                </a:solidFill>
                <a:sym typeface="Symbol" pitchFamily="18" charset="2"/>
              </a:rPr>
              <a:t></a:t>
            </a:r>
            <a:r>
              <a:rPr kumimoji="0" lang="en-US">
                <a:solidFill>
                  <a:srgbClr val="0066CC"/>
                </a:solidFill>
              </a:rPr>
              <a:t>]</a:t>
            </a:r>
            <a:r>
              <a:rPr kumimoji="0" lang="en-US">
                <a:solidFill>
                  <a:srgbClr val="66FF33"/>
                </a:solidFill>
              </a:rPr>
              <a:t> </a:t>
            </a:r>
            <a:r>
              <a:rPr kumimoji="0" lang="en-US">
                <a:sym typeface="Symbol" pitchFamily="18" charset="2"/>
              </a:rPr>
              <a:t> </a:t>
            </a:r>
            <a:r>
              <a:rPr kumimoji="0" lang="en-US">
                <a:solidFill>
                  <a:srgbClr val="FF3300"/>
                </a:solidFill>
                <a:sym typeface="Symbol" pitchFamily="18" charset="2"/>
              </a:rPr>
              <a:t>2p</a:t>
            </a:r>
            <a:r>
              <a:rPr kumimoji="0" lang="en-US" baseline="30000">
                <a:solidFill>
                  <a:srgbClr val="FF3300"/>
                </a:solidFill>
                <a:sym typeface="Symbol" pitchFamily="18" charset="2"/>
              </a:rPr>
              <a:t>5</a:t>
            </a:r>
            <a:r>
              <a:rPr kumimoji="0" lang="en-US">
                <a:solidFill>
                  <a:srgbClr val="FF3300"/>
                </a:solidFill>
                <a:sym typeface="Symbol" pitchFamily="18" charset="2"/>
              </a:rPr>
              <a:t>3d</a:t>
            </a:r>
            <a:r>
              <a:rPr kumimoji="0" lang="en-US" baseline="30000">
                <a:solidFill>
                  <a:srgbClr val="FF3300"/>
                </a:solidFill>
                <a:sym typeface="Symbol" pitchFamily="18" charset="2"/>
              </a:rPr>
              <a:t>9</a:t>
            </a:r>
            <a:r>
              <a:rPr kumimoji="0" lang="en-US">
                <a:solidFill>
                  <a:srgbClr val="FF3300"/>
                </a:solidFill>
                <a:sym typeface="Symbol" pitchFamily="18" charset="2"/>
              </a:rPr>
              <a:t>[jj]</a:t>
            </a:r>
            <a:r>
              <a:rPr kumimoji="0" lang="en-US">
                <a:sym typeface="Symbol" pitchFamily="18" charset="2"/>
              </a:rPr>
              <a:t>  </a:t>
            </a:r>
            <a:r>
              <a:rPr kumimoji="0" lang="en-US">
                <a:solidFill>
                  <a:srgbClr val="66FF33"/>
                </a:solidFill>
                <a:sym typeface="Symbol" pitchFamily="18" charset="2"/>
              </a:rPr>
              <a:t>3d</a:t>
            </a:r>
            <a:r>
              <a:rPr kumimoji="0" lang="en-US" baseline="30000">
                <a:solidFill>
                  <a:srgbClr val="66FF33"/>
                </a:solidFill>
                <a:sym typeface="Symbol" pitchFamily="18" charset="2"/>
              </a:rPr>
              <a:t>8</a:t>
            </a:r>
            <a:r>
              <a:rPr kumimoji="0" lang="en-US">
                <a:solidFill>
                  <a:srgbClr val="66FF33"/>
                </a:solidFill>
                <a:sym typeface="Symbol" pitchFamily="18" charset="2"/>
              </a:rPr>
              <a:t>[]</a:t>
            </a:r>
            <a:endParaRPr kumimoji="0" lang="en-US" sz="240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2p3d RIXS of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NiO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3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6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305800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200400" y="838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2400">
                <a:solidFill>
                  <a:srgbClr val="00CC00"/>
                </a:solidFill>
              </a:rPr>
              <a:t>dd</a:t>
            </a:r>
            <a:endParaRPr kumimoji="0" lang="en-US" sz="24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495800" y="914400"/>
            <a:ext cx="1169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2000" b="1">
                <a:solidFill>
                  <a:srgbClr val="0000FF"/>
                </a:solidFill>
              </a:rPr>
              <a:t>spin-flip</a:t>
            </a:r>
            <a:endParaRPr kumimoji="0" lang="en-US" sz="2000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8153400" y="3886200"/>
            <a:ext cx="0" cy="609600"/>
          </a:xfrm>
          <a:prstGeom prst="line">
            <a:avLst/>
          </a:prstGeom>
          <a:noFill/>
          <a:ln w="5715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8382000" y="3886200"/>
            <a:ext cx="0" cy="609600"/>
          </a:xfrm>
          <a:prstGeom prst="line">
            <a:avLst/>
          </a:prstGeom>
          <a:noFill/>
          <a:ln w="5715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8153400" y="2362200"/>
            <a:ext cx="0" cy="609600"/>
          </a:xfrm>
          <a:prstGeom prst="line">
            <a:avLst/>
          </a:prstGeom>
          <a:noFill/>
          <a:ln w="5715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8382000" y="2438400"/>
            <a:ext cx="0" cy="6096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914400" y="914400"/>
            <a:ext cx="1309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2000" b="1">
                <a:solidFill>
                  <a:srgbClr val="CC0000"/>
                </a:solidFill>
              </a:rPr>
              <a:t>‘spin-flip’</a:t>
            </a:r>
            <a:endParaRPr kumimoji="0" lang="en-US" sz="2000"/>
          </a:p>
        </p:txBody>
      </p:sp>
      <p:sp>
        <p:nvSpPr>
          <p:cNvPr id="25610" name="Rectangle 11"/>
          <p:cNvSpPr>
            <a:spLocks noChangeArrowheads="1"/>
          </p:cNvSpPr>
          <p:nvPr/>
        </p:nvSpPr>
        <p:spPr bwMode="auto">
          <a:xfrm>
            <a:off x="4724400" y="533400"/>
            <a:ext cx="66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sz="2000" b="1">
                <a:solidFill>
                  <a:srgbClr val="0000FF"/>
                </a:solidFill>
                <a:sym typeface="Symbol" pitchFamily="18" charset="2"/>
              </a:rPr>
              <a:t>M</a:t>
            </a:r>
            <a:r>
              <a:rPr kumimoji="0" lang="en-US" sz="2000" b="1" baseline="-25000">
                <a:solidFill>
                  <a:srgbClr val="0000FF"/>
                </a:solidFill>
                <a:sym typeface="Symbol" pitchFamily="18" charset="2"/>
              </a:rPr>
              <a:t>S</a:t>
            </a:r>
            <a:endParaRPr kumimoji="0" lang="en-US" sz="2000" b="1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1295400" y="5334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sz="2000" b="1">
                <a:solidFill>
                  <a:srgbClr val="CC0000"/>
                </a:solidFill>
                <a:sym typeface="Symbol" pitchFamily="18" charset="2"/>
              </a:rPr>
              <a:t>S</a:t>
            </a:r>
            <a:endParaRPr kumimoji="0" lang="en-US" sz="2000" b="1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25613" name="Freeform 14"/>
          <p:cNvSpPr>
            <a:spLocks/>
          </p:cNvSpPr>
          <p:nvPr/>
        </p:nvSpPr>
        <p:spPr bwMode="auto">
          <a:xfrm>
            <a:off x="3046413" y="927100"/>
            <a:ext cx="3078162" cy="4322763"/>
          </a:xfrm>
          <a:custGeom>
            <a:avLst/>
            <a:gdLst>
              <a:gd name="T0" fmla="*/ 2147483647 w 1939"/>
              <a:gd name="T1" fmla="*/ 0 h 2723"/>
              <a:gd name="T2" fmla="*/ 2147483647 w 1939"/>
              <a:gd name="T3" fmla="*/ 2147483647 h 2723"/>
              <a:gd name="T4" fmla="*/ 2147483647 w 1939"/>
              <a:gd name="T5" fmla="*/ 2147483647 h 2723"/>
              <a:gd name="T6" fmla="*/ 2147483647 w 1939"/>
              <a:gd name="T7" fmla="*/ 2147483647 h 2723"/>
              <a:gd name="T8" fmla="*/ 2147483647 w 1939"/>
              <a:gd name="T9" fmla="*/ 2147483647 h 2723"/>
              <a:gd name="T10" fmla="*/ 2147483647 w 1939"/>
              <a:gd name="T11" fmla="*/ 2147483647 h 2723"/>
              <a:gd name="T12" fmla="*/ 2147483647 w 1939"/>
              <a:gd name="T13" fmla="*/ 2147483647 h 2723"/>
              <a:gd name="T14" fmla="*/ 2147483647 w 1939"/>
              <a:gd name="T15" fmla="*/ 2147483647 h 2723"/>
              <a:gd name="T16" fmla="*/ 2147483647 w 1939"/>
              <a:gd name="T17" fmla="*/ 2147483647 h 2723"/>
              <a:gd name="T18" fmla="*/ 2147483647 w 1939"/>
              <a:gd name="T19" fmla="*/ 2147483647 h 2723"/>
              <a:gd name="T20" fmla="*/ 2147483647 w 1939"/>
              <a:gd name="T21" fmla="*/ 2147483647 h 2723"/>
              <a:gd name="T22" fmla="*/ 2147483647 w 1939"/>
              <a:gd name="T23" fmla="*/ 2147483647 h 2723"/>
              <a:gd name="T24" fmla="*/ 2147483647 w 1939"/>
              <a:gd name="T25" fmla="*/ 2147483647 h 2723"/>
              <a:gd name="T26" fmla="*/ 2147483647 w 1939"/>
              <a:gd name="T27" fmla="*/ 2147483647 h 2723"/>
              <a:gd name="T28" fmla="*/ 2147483647 w 1939"/>
              <a:gd name="T29" fmla="*/ 2147483647 h 2723"/>
              <a:gd name="T30" fmla="*/ 2147483647 w 1939"/>
              <a:gd name="T31" fmla="*/ 2147483647 h 2723"/>
              <a:gd name="T32" fmla="*/ 2147483647 w 1939"/>
              <a:gd name="T33" fmla="*/ 2147483647 h 2723"/>
              <a:gd name="T34" fmla="*/ 2147483647 w 1939"/>
              <a:gd name="T35" fmla="*/ 2147483647 h 2723"/>
              <a:gd name="T36" fmla="*/ 2147483647 w 1939"/>
              <a:gd name="T37" fmla="*/ 2147483647 h 2723"/>
              <a:gd name="T38" fmla="*/ 2147483647 w 1939"/>
              <a:gd name="T39" fmla="*/ 2147483647 h 2723"/>
              <a:gd name="T40" fmla="*/ 2147483647 w 1939"/>
              <a:gd name="T41" fmla="*/ 2147483647 h 2723"/>
              <a:gd name="T42" fmla="*/ 2147483647 w 1939"/>
              <a:gd name="T43" fmla="*/ 2147483647 h 2723"/>
              <a:gd name="T44" fmla="*/ 2147483647 w 1939"/>
              <a:gd name="T45" fmla="*/ 2147483647 h 2723"/>
              <a:gd name="T46" fmla="*/ 2147483647 w 1939"/>
              <a:gd name="T47" fmla="*/ 2147483647 h 2723"/>
              <a:gd name="T48" fmla="*/ 2147483647 w 1939"/>
              <a:gd name="T49" fmla="*/ 2147483647 h 2723"/>
              <a:gd name="T50" fmla="*/ 2147483647 w 1939"/>
              <a:gd name="T51" fmla="*/ 2147483647 h 2723"/>
              <a:gd name="T52" fmla="*/ 2147483647 w 1939"/>
              <a:gd name="T53" fmla="*/ 2147483647 h 2723"/>
              <a:gd name="T54" fmla="*/ 2147483647 w 1939"/>
              <a:gd name="T55" fmla="*/ 2147483647 h 2723"/>
              <a:gd name="T56" fmla="*/ 2147483647 w 1939"/>
              <a:gd name="T57" fmla="*/ 2147483647 h 2723"/>
              <a:gd name="T58" fmla="*/ 2147483647 w 1939"/>
              <a:gd name="T59" fmla="*/ 2147483647 h 2723"/>
              <a:gd name="T60" fmla="*/ 2147483647 w 1939"/>
              <a:gd name="T61" fmla="*/ 2147483647 h 2723"/>
              <a:gd name="T62" fmla="*/ 2147483647 w 1939"/>
              <a:gd name="T63" fmla="*/ 2147483647 h 2723"/>
              <a:gd name="T64" fmla="*/ 2147483647 w 1939"/>
              <a:gd name="T65" fmla="*/ 2147483647 h 2723"/>
              <a:gd name="T66" fmla="*/ 2147483647 w 1939"/>
              <a:gd name="T67" fmla="*/ 2147483647 h 2723"/>
              <a:gd name="T68" fmla="*/ 2147483647 w 1939"/>
              <a:gd name="T69" fmla="*/ 2147483647 h 2723"/>
              <a:gd name="T70" fmla="*/ 2147483647 w 1939"/>
              <a:gd name="T71" fmla="*/ 2147483647 h 2723"/>
              <a:gd name="T72" fmla="*/ 2147483647 w 1939"/>
              <a:gd name="T73" fmla="*/ 2147483647 h 2723"/>
              <a:gd name="T74" fmla="*/ 2147483647 w 1939"/>
              <a:gd name="T75" fmla="*/ 2147483647 h 2723"/>
              <a:gd name="T76" fmla="*/ 2147483647 w 1939"/>
              <a:gd name="T77" fmla="*/ 2147483647 h 272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939" h="2723">
                <a:moveTo>
                  <a:pt x="1921" y="0"/>
                </a:moveTo>
                <a:cubicBezTo>
                  <a:pt x="1939" y="73"/>
                  <a:pt x="1930" y="24"/>
                  <a:pt x="1921" y="160"/>
                </a:cubicBezTo>
                <a:cubicBezTo>
                  <a:pt x="1914" y="264"/>
                  <a:pt x="1903" y="379"/>
                  <a:pt x="1873" y="480"/>
                </a:cubicBezTo>
                <a:cubicBezTo>
                  <a:pt x="1860" y="524"/>
                  <a:pt x="1843" y="560"/>
                  <a:pt x="1825" y="600"/>
                </a:cubicBezTo>
                <a:cubicBezTo>
                  <a:pt x="1797" y="663"/>
                  <a:pt x="1783" y="735"/>
                  <a:pt x="1761" y="800"/>
                </a:cubicBezTo>
                <a:cubicBezTo>
                  <a:pt x="1736" y="874"/>
                  <a:pt x="1696" y="901"/>
                  <a:pt x="1633" y="936"/>
                </a:cubicBezTo>
                <a:cubicBezTo>
                  <a:pt x="1616" y="945"/>
                  <a:pt x="1601" y="957"/>
                  <a:pt x="1585" y="968"/>
                </a:cubicBezTo>
                <a:cubicBezTo>
                  <a:pt x="1577" y="973"/>
                  <a:pt x="1561" y="984"/>
                  <a:pt x="1561" y="984"/>
                </a:cubicBezTo>
                <a:cubicBezTo>
                  <a:pt x="1556" y="992"/>
                  <a:pt x="1552" y="1001"/>
                  <a:pt x="1545" y="1008"/>
                </a:cubicBezTo>
                <a:cubicBezTo>
                  <a:pt x="1538" y="1015"/>
                  <a:pt x="1527" y="1016"/>
                  <a:pt x="1521" y="1024"/>
                </a:cubicBezTo>
                <a:cubicBezTo>
                  <a:pt x="1512" y="1036"/>
                  <a:pt x="1494" y="1080"/>
                  <a:pt x="1489" y="1096"/>
                </a:cubicBezTo>
                <a:cubicBezTo>
                  <a:pt x="1502" y="1135"/>
                  <a:pt x="1520" y="1162"/>
                  <a:pt x="1553" y="1184"/>
                </a:cubicBezTo>
                <a:cubicBezTo>
                  <a:pt x="1596" y="1248"/>
                  <a:pt x="1540" y="1171"/>
                  <a:pt x="1593" y="1224"/>
                </a:cubicBezTo>
                <a:cubicBezTo>
                  <a:pt x="1618" y="1249"/>
                  <a:pt x="1622" y="1288"/>
                  <a:pt x="1633" y="1320"/>
                </a:cubicBezTo>
                <a:cubicBezTo>
                  <a:pt x="1641" y="1344"/>
                  <a:pt x="1649" y="1368"/>
                  <a:pt x="1657" y="1392"/>
                </a:cubicBezTo>
                <a:cubicBezTo>
                  <a:pt x="1660" y="1400"/>
                  <a:pt x="1665" y="1416"/>
                  <a:pt x="1665" y="1416"/>
                </a:cubicBezTo>
                <a:cubicBezTo>
                  <a:pt x="1650" y="1518"/>
                  <a:pt x="1641" y="1656"/>
                  <a:pt x="1545" y="1720"/>
                </a:cubicBezTo>
                <a:cubicBezTo>
                  <a:pt x="1512" y="1769"/>
                  <a:pt x="1462" y="1790"/>
                  <a:pt x="1409" y="1808"/>
                </a:cubicBezTo>
                <a:cubicBezTo>
                  <a:pt x="1393" y="1813"/>
                  <a:pt x="1375" y="1815"/>
                  <a:pt x="1361" y="1824"/>
                </a:cubicBezTo>
                <a:cubicBezTo>
                  <a:pt x="1300" y="1865"/>
                  <a:pt x="1217" y="1881"/>
                  <a:pt x="1145" y="1896"/>
                </a:cubicBezTo>
                <a:cubicBezTo>
                  <a:pt x="1086" y="1909"/>
                  <a:pt x="1027" y="1925"/>
                  <a:pt x="969" y="1944"/>
                </a:cubicBezTo>
                <a:cubicBezTo>
                  <a:pt x="962" y="1946"/>
                  <a:pt x="851" y="1960"/>
                  <a:pt x="849" y="1960"/>
                </a:cubicBezTo>
                <a:cubicBezTo>
                  <a:pt x="756" y="1973"/>
                  <a:pt x="662" y="1982"/>
                  <a:pt x="569" y="1992"/>
                </a:cubicBezTo>
                <a:cubicBezTo>
                  <a:pt x="449" y="2032"/>
                  <a:pt x="324" y="2047"/>
                  <a:pt x="201" y="2072"/>
                </a:cubicBezTo>
                <a:cubicBezTo>
                  <a:pt x="151" y="2082"/>
                  <a:pt x="135" y="2089"/>
                  <a:pt x="89" y="2104"/>
                </a:cubicBezTo>
                <a:cubicBezTo>
                  <a:pt x="73" y="2109"/>
                  <a:pt x="41" y="2120"/>
                  <a:pt x="41" y="2120"/>
                </a:cubicBezTo>
                <a:cubicBezTo>
                  <a:pt x="32" y="2134"/>
                  <a:pt x="0" y="2174"/>
                  <a:pt x="25" y="2192"/>
                </a:cubicBezTo>
                <a:cubicBezTo>
                  <a:pt x="25" y="2192"/>
                  <a:pt x="85" y="2212"/>
                  <a:pt x="97" y="2216"/>
                </a:cubicBezTo>
                <a:cubicBezTo>
                  <a:pt x="140" y="2230"/>
                  <a:pt x="196" y="2261"/>
                  <a:pt x="241" y="2264"/>
                </a:cubicBezTo>
                <a:cubicBezTo>
                  <a:pt x="281" y="2267"/>
                  <a:pt x="321" y="2269"/>
                  <a:pt x="361" y="2272"/>
                </a:cubicBezTo>
                <a:cubicBezTo>
                  <a:pt x="492" y="2294"/>
                  <a:pt x="609" y="2299"/>
                  <a:pt x="745" y="2304"/>
                </a:cubicBezTo>
                <a:cubicBezTo>
                  <a:pt x="840" y="2315"/>
                  <a:pt x="931" y="2350"/>
                  <a:pt x="1025" y="2360"/>
                </a:cubicBezTo>
                <a:cubicBezTo>
                  <a:pt x="1129" y="2372"/>
                  <a:pt x="1073" y="2366"/>
                  <a:pt x="1193" y="2376"/>
                </a:cubicBezTo>
                <a:cubicBezTo>
                  <a:pt x="1304" y="2413"/>
                  <a:pt x="1418" y="2443"/>
                  <a:pt x="1529" y="2480"/>
                </a:cubicBezTo>
                <a:cubicBezTo>
                  <a:pt x="1561" y="2491"/>
                  <a:pt x="1593" y="2501"/>
                  <a:pt x="1625" y="2512"/>
                </a:cubicBezTo>
                <a:cubicBezTo>
                  <a:pt x="1643" y="2518"/>
                  <a:pt x="1673" y="2544"/>
                  <a:pt x="1673" y="2544"/>
                </a:cubicBezTo>
                <a:cubicBezTo>
                  <a:pt x="1698" y="2582"/>
                  <a:pt x="1709" y="2608"/>
                  <a:pt x="1745" y="2632"/>
                </a:cubicBezTo>
                <a:cubicBezTo>
                  <a:pt x="1762" y="2658"/>
                  <a:pt x="1787" y="2668"/>
                  <a:pt x="1801" y="2696"/>
                </a:cubicBezTo>
                <a:cubicBezTo>
                  <a:pt x="1814" y="2723"/>
                  <a:pt x="1799" y="2720"/>
                  <a:pt x="1817" y="2720"/>
                </a:cubicBezTo>
              </a:path>
            </a:pathLst>
          </a:custGeom>
          <a:noFill/>
          <a:ln w="50800" cap="sq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11113" y="6486525"/>
            <a:ext cx="9144000" cy="369888"/>
          </a:xfrm>
          <a:prstGeom prst="rect">
            <a:avLst/>
          </a:prstGeom>
          <a:solidFill>
            <a:srgbClr val="CC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solidFill>
                  <a:srgbClr val="990099"/>
                </a:solidFill>
              </a:rPr>
              <a:t>Phys. Rev. B. 57, 14584 (1998)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2p3d RIXS of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NiO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069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2p3d RIXS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356" y="3740259"/>
            <a:ext cx="2866489" cy="1815882"/>
          </a:xfrm>
          <a:prstGeom prst="rect">
            <a:avLst/>
          </a:prstGeom>
          <a:solidFill>
            <a:srgbClr val="00B05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b="1" u="sng" dirty="0">
                <a:solidFill>
                  <a:srgbClr val="7030A0"/>
                </a:solidFill>
              </a:rPr>
              <a:t>eV</a:t>
            </a:r>
          </a:p>
          <a:p>
            <a:pPr algn="ctr"/>
            <a:r>
              <a:rPr lang="nl-NL" dirty="0" err="1">
                <a:solidFill>
                  <a:srgbClr val="7030A0"/>
                </a:solidFill>
              </a:rPr>
              <a:t>electron-electron</a:t>
            </a:r>
            <a:endParaRPr lang="nl-NL" dirty="0">
              <a:solidFill>
                <a:srgbClr val="7030A0"/>
              </a:solidFill>
            </a:endParaRPr>
          </a:p>
          <a:p>
            <a:pPr algn="ctr"/>
            <a:r>
              <a:rPr lang="nl-NL" dirty="0">
                <a:solidFill>
                  <a:srgbClr val="7030A0"/>
                </a:solidFill>
              </a:rPr>
              <a:t>crystal field</a:t>
            </a:r>
          </a:p>
          <a:p>
            <a:pPr algn="ctr"/>
            <a:r>
              <a:rPr lang="nl-NL" dirty="0">
                <a:solidFill>
                  <a:srgbClr val="7030A0"/>
                </a:solidFill>
              </a:rPr>
              <a:t>charge transfer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2124" y="1663745"/>
            <a:ext cx="3539752" cy="954107"/>
          </a:xfrm>
          <a:prstGeom prst="rect">
            <a:avLst/>
          </a:prstGeom>
          <a:solidFill>
            <a:srgbClr val="00B0F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b="1" u="sng" dirty="0" err="1">
                <a:solidFill>
                  <a:srgbClr val="7030A0"/>
                </a:solidFill>
              </a:rPr>
              <a:t>polarization</a:t>
            </a:r>
            <a:r>
              <a:rPr lang="nl-NL" b="1" u="sng" dirty="0">
                <a:solidFill>
                  <a:srgbClr val="7030A0"/>
                </a:solidFill>
              </a:rPr>
              <a:t>, </a:t>
            </a:r>
            <a:r>
              <a:rPr lang="nl-NL" b="1" u="sng" dirty="0" err="1">
                <a:solidFill>
                  <a:srgbClr val="7030A0"/>
                </a:solidFill>
              </a:rPr>
              <a:t>angles</a:t>
            </a:r>
            <a:endParaRPr lang="nl-NL" dirty="0">
              <a:solidFill>
                <a:srgbClr val="7030A0"/>
              </a:solidFill>
            </a:endParaRPr>
          </a:p>
          <a:p>
            <a:pPr algn="ctr"/>
            <a:r>
              <a:rPr lang="nl-NL" dirty="0">
                <a:solidFill>
                  <a:srgbClr val="7030A0"/>
                </a:solidFill>
              </a:rPr>
              <a:t>(in, sample, out)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3740259"/>
            <a:ext cx="3324949" cy="1815882"/>
          </a:xfrm>
          <a:prstGeom prst="rect">
            <a:avLst/>
          </a:prstGeom>
          <a:solidFill>
            <a:srgbClr val="00B05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b="1" u="sng" dirty="0">
                <a:solidFill>
                  <a:srgbClr val="7030A0"/>
                </a:solidFill>
              </a:rPr>
              <a:t>meV</a:t>
            </a:r>
          </a:p>
          <a:p>
            <a:pPr algn="ctr"/>
            <a:r>
              <a:rPr lang="nl-NL" dirty="0">
                <a:solidFill>
                  <a:srgbClr val="7030A0"/>
                </a:solidFill>
              </a:rPr>
              <a:t>spin-orbit, magnetic</a:t>
            </a:r>
          </a:p>
          <a:p>
            <a:pPr algn="ctr"/>
            <a:r>
              <a:rPr lang="nl-NL" dirty="0">
                <a:solidFill>
                  <a:srgbClr val="7030A0"/>
                </a:solidFill>
              </a:rPr>
              <a:t>distortions</a:t>
            </a:r>
          </a:p>
          <a:p>
            <a:pPr algn="ctr"/>
            <a:r>
              <a:rPr lang="nl-NL" dirty="0">
                <a:solidFill>
                  <a:srgbClr val="7030A0"/>
                </a:solidFill>
              </a:rPr>
              <a:t>vibrations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26047" y="5556141"/>
            <a:ext cx="2056973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RIXS </a:t>
            </a:r>
            <a:r>
              <a:rPr kumimoji="0" lang="en-US" sz="2400" dirty="0">
                <a:solidFill>
                  <a:srgbClr val="0000FF"/>
                </a:solidFill>
                <a:latin typeface="Arial" charset="0"/>
              </a:rPr>
              <a:t>2018</a:t>
            </a: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:</a:t>
            </a:r>
            <a:br>
              <a:rPr kumimoji="0" lang="en-US" sz="3200" dirty="0">
                <a:solidFill>
                  <a:srgbClr val="0000FF"/>
                </a:solidFill>
                <a:latin typeface="Arial" charset="0"/>
              </a:rPr>
            </a:b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30 meV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28512" y="5571381"/>
            <a:ext cx="1943161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RIXS</a:t>
            </a:r>
            <a:r>
              <a:rPr kumimoji="0" lang="en-US" sz="2400" dirty="0">
                <a:solidFill>
                  <a:srgbClr val="0000FF"/>
                </a:solidFill>
                <a:latin typeface="Arial" charset="0"/>
              </a:rPr>
              <a:t>1998</a:t>
            </a: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:</a:t>
            </a:r>
            <a:br>
              <a:rPr kumimoji="0" lang="en-US" sz="3200" dirty="0">
                <a:solidFill>
                  <a:srgbClr val="0000FF"/>
                </a:solidFill>
                <a:latin typeface="Arial" charset="0"/>
              </a:rPr>
            </a:b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500 </a:t>
            </a:r>
            <a:r>
              <a:rPr kumimoji="0" lang="en-US" sz="3200" dirty="0" err="1">
                <a:solidFill>
                  <a:srgbClr val="0000FF"/>
                </a:solidFill>
                <a:latin typeface="Arial" charset="0"/>
              </a:rPr>
              <a:t>meV</a:t>
            </a:r>
            <a:endParaRPr kumimoji="0" lang="en-US" sz="3200" dirty="0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114800" y="6109990"/>
            <a:ext cx="9144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rgbClr val="0000FF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0642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nl-NL"/>
              <a:t>Ψ</a:t>
            </a:r>
            <a:r>
              <a:rPr lang="en-US" altLang="nl-NL" sz="1800"/>
              <a:t>0</a:t>
            </a:r>
            <a:endParaRPr lang="en-US" altLang="nl-NL"/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48" name="Rechte verbindingslijn met pijl 23"/>
          <p:cNvCxnSpPr>
            <a:cxnSpLocks noChangeShapeType="1"/>
          </p:cNvCxnSpPr>
          <p:nvPr/>
        </p:nvCxnSpPr>
        <p:spPr bwMode="auto">
          <a:xfrm flipV="1">
            <a:off x="4483100" y="1219200"/>
            <a:ext cx="0" cy="535305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" name="Rechte verbindingslijn met pijl 28"/>
          <p:cNvCxnSpPr>
            <a:cxnSpLocks noChangeShapeType="1"/>
          </p:cNvCxnSpPr>
          <p:nvPr/>
        </p:nvCxnSpPr>
        <p:spPr bwMode="auto">
          <a:xfrm>
            <a:off x="4800600" y="1265237"/>
            <a:ext cx="0" cy="868363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Core-core RIXS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3382429" y="7420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2p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0981" y="24748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electronic</a:t>
            </a:r>
          </a:p>
          <a:p>
            <a:r>
              <a:rPr lang="en-US" dirty="0" err="1">
                <a:solidFill>
                  <a:srgbClr val="0000FF"/>
                </a:solidFill>
              </a:rPr>
              <a:t>dd</a:t>
            </a:r>
            <a:r>
              <a:rPr lang="en-US" dirty="0">
                <a:solidFill>
                  <a:srgbClr val="0000FF"/>
                </a:solidFill>
              </a:rPr>
              <a:t>, CT</a:t>
            </a:r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magnon</a:t>
            </a:r>
          </a:p>
          <a:p>
            <a:r>
              <a:rPr lang="en-US" dirty="0">
                <a:solidFill>
                  <a:srgbClr val="0000FF"/>
                </a:solidFill>
              </a:rPr>
              <a:t>vibrations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398D6B0-D556-4D94-81BA-5E55C1BF730E}"/>
              </a:ext>
            </a:extLst>
          </p:cNvPr>
          <p:cNvCxnSpPr/>
          <p:nvPr/>
        </p:nvCxnSpPr>
        <p:spPr bwMode="auto">
          <a:xfrm flipH="1">
            <a:off x="2326672" y="20574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88AD85F1-4F9A-4A2A-A80C-80F0242DEBF3}"/>
              </a:ext>
            </a:extLst>
          </p:cNvPr>
          <p:cNvSpPr/>
          <p:nvPr/>
        </p:nvSpPr>
        <p:spPr>
          <a:xfrm>
            <a:off x="3446995" y="1534180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1265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674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dependence in 2p3d RIXS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0837"/>
            <a:ext cx="9144000" cy="43904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930" y="5321300"/>
            <a:ext cx="9176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nl-NL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 2p3d RIXS the intensity of </a:t>
            </a:r>
            <a:br>
              <a:rPr lang="en-GB" altLang="nl-NL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altLang="nl-NL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charge transfer is smaller than </a:t>
            </a:r>
            <a:r>
              <a:rPr lang="en-GB" altLang="nl-NL" dirty="0" err="1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dd</a:t>
            </a:r>
            <a:r>
              <a:rPr lang="en-GB" altLang="nl-NL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-excitations</a:t>
            </a:r>
          </a:p>
          <a:p>
            <a:endParaRPr lang="en-GB" altLang="nl-NL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altLang="nl-NL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altLang="nl-NL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-2930" y="6442189"/>
            <a:ext cx="91569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[Ament et al., Rev. Mod. Phys. 83, 705 (2011)]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30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674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dependence in 2p3d RIXS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780" y="990600"/>
            <a:ext cx="6489469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 eV – 10 eV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charge transfer</a:t>
            </a:r>
          </a:p>
          <a:p>
            <a:pPr algn="l"/>
            <a:endParaRPr lang="en-GB" altLang="nl-NL" sz="2400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0.0 eV – 6 eV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altLang="nl-NL" sz="2400" dirty="0" err="1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dd</a:t>
            </a:r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excitations (atomic + crystal field)</a:t>
            </a:r>
          </a:p>
          <a:p>
            <a:pPr algn="l"/>
            <a:endParaRPr lang="en-GB" altLang="nl-NL" sz="2400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0.0 – 0.5 eV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spin-flip (magnon)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symmetry distortions 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HS-LS transition point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spin-orbit coupling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vibrations (phonon)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11631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6966679" y="5651212"/>
            <a:ext cx="2169384" cy="584776"/>
          </a:xfrm>
          <a:prstGeom prst="rect">
            <a:avLst/>
          </a:prstGeom>
          <a:solidFill>
            <a:srgbClr val="9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3200" dirty="0">
                <a:solidFill>
                  <a:srgbClr val="0033CC"/>
                </a:solidFill>
              </a:rPr>
              <a:t>2p3d RIXS</a:t>
            </a:r>
            <a:endParaRPr kumimoji="0" lang="en-US" sz="3200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674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2p3d RIXS in cuprates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48720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89" y="6096000"/>
            <a:ext cx="2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/>
              <a:t>Schlappa</a:t>
            </a:r>
            <a:r>
              <a:rPr lang="fr-FR" sz="1600" dirty="0"/>
              <a:t> et al., Nature (2012)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6096000"/>
            <a:ext cx="2480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Bisogni et al., </a:t>
            </a:r>
            <a:r>
              <a:rPr lang="it-IT" sz="1600" i="1" baseline="30000" dirty="0">
                <a:hlinkClick r:id="rId4"/>
              </a:rPr>
              <a:t>arXiv:1310.8346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09223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specific states in 2p3d RIXS (Fe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96" y="1218488"/>
            <a:ext cx="569135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385" y="1235554"/>
            <a:ext cx="3733800" cy="4629361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476993" y="838679"/>
            <a:ext cx="1369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2000" b="1" dirty="0">
                <a:solidFill>
                  <a:srgbClr val="0000FF"/>
                </a:solidFill>
              </a:rPr>
              <a:t>exchange</a:t>
            </a:r>
            <a:endParaRPr kumimoji="0" lang="en-US" sz="2000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 flipV="1">
            <a:off x="7467600" y="1279659"/>
            <a:ext cx="304800" cy="352770"/>
          </a:xfrm>
          <a:prstGeom prst="line">
            <a:avLst/>
          </a:prstGeom>
          <a:noFill/>
          <a:ln w="5715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7010400" y="5334000"/>
            <a:ext cx="98109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840864" y="5864915"/>
            <a:ext cx="28408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2000" b="1" dirty="0">
                <a:solidFill>
                  <a:srgbClr val="FF0000"/>
                </a:solidFill>
              </a:rPr>
              <a:t>spin-orbit + exchange</a:t>
            </a:r>
            <a:endParaRPr kumimoji="0"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[Huang et al. Nature Comm. 8, 15929 (2017)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78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specific states in 2p3d RIXS (Fe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96" y="1218488"/>
            <a:ext cx="569135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385" y="1235554"/>
            <a:ext cx="3733800" cy="4629361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476993" y="838679"/>
            <a:ext cx="1369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2000" b="1" dirty="0">
                <a:solidFill>
                  <a:srgbClr val="0000FF"/>
                </a:solidFill>
              </a:rPr>
              <a:t>exchange</a:t>
            </a:r>
            <a:endParaRPr kumimoji="0" lang="en-US" sz="2000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 flipV="1">
            <a:off x="7467600" y="1279659"/>
            <a:ext cx="304800" cy="352770"/>
          </a:xfrm>
          <a:prstGeom prst="line">
            <a:avLst/>
          </a:prstGeom>
          <a:noFill/>
          <a:ln w="5715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7010400" y="5334000"/>
            <a:ext cx="98109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840864" y="5864915"/>
            <a:ext cx="28408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2000" b="1" dirty="0">
                <a:solidFill>
                  <a:srgbClr val="FF0000"/>
                </a:solidFill>
              </a:rPr>
              <a:t>spin-orbit + exchange</a:t>
            </a:r>
            <a:endParaRPr kumimoji="0"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2807724"/>
            <a:ext cx="7164141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Interference shows that lifetime broadening </a:t>
            </a:r>
          </a:p>
          <a:p>
            <a:pPr algn="ctr"/>
            <a:r>
              <a:rPr lang="nl-NL" dirty="0"/>
              <a:t>(fwhm) is only 100 meV, not 200 meV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32879" y="4028543"/>
            <a:ext cx="267092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nl-NL" dirty="0"/>
              <a:t>20 fs &gt;&gt;&gt; 40 fs 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EF42C3CC-50B3-450E-9D56-44B79CCB3EE9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[Huang et al. Nature Comm. 8, 15929 (2017)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63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76200"/>
            <a:ext cx="2289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[Co</a:t>
            </a:r>
            <a:r>
              <a:rPr lang="en-US" b="1" i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II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12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40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]·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[</a:t>
            </a:r>
            <a:r>
              <a:rPr lang="en-US" sz="1400" dirty="0"/>
              <a:t>Van Schooneveld, </a:t>
            </a:r>
            <a:r>
              <a:rPr lang="en-US" sz="1400" dirty="0" err="1"/>
              <a:t>Hunault</a:t>
            </a:r>
            <a:r>
              <a:rPr lang="en-US" sz="1400" dirty="0">
                <a:latin typeface="Arial" charset="0"/>
              </a:rPr>
              <a:t> et al., unpublished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2p3d RIXS of isolated chromium ions (ruby)</a:t>
            </a:r>
            <a:endParaRPr lang="en-US" sz="3200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28" y="1376313"/>
            <a:ext cx="4304091" cy="47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0685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Multiplet challenge: 2p3d RIXS on Cr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3+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8BAD3F5-0DEB-405F-996B-FDDE835E4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57" y="582106"/>
            <a:ext cx="9174914" cy="6107783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C476741B-91BF-4F51-A4E3-C4DA3139400E}"/>
              </a:ext>
            </a:extLst>
          </p:cNvPr>
          <p:cNvSpPr/>
          <p:nvPr/>
        </p:nvSpPr>
        <p:spPr bwMode="auto">
          <a:xfrm>
            <a:off x="6172200" y="4191000"/>
            <a:ext cx="1905000" cy="1066800"/>
          </a:xfrm>
          <a:prstGeom prst="ellipse">
            <a:avLst/>
          </a:prstGeom>
          <a:solidFill>
            <a:srgbClr val="FF0000">
              <a:alpha val="16000"/>
            </a:srgbClr>
          </a:solidFill>
          <a:ln w="38100" cap="sq" cmpd="sng" algn="ctr">
            <a:solidFill>
              <a:srgbClr val="FF0000">
                <a:alpha val="66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64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Multiplet challenge: 2p3d RIXS on Cr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3+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115FAE0-883E-4723-B8ED-3395B98776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0" b="93"/>
          <a:stretch/>
        </p:blipFill>
        <p:spPr>
          <a:xfrm>
            <a:off x="0" y="1008000"/>
            <a:ext cx="9168954" cy="4104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4F2C961A-816A-4BF6-A407-CE18F1BBE092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[</a:t>
            </a:r>
            <a:r>
              <a:rPr lang="en-US" sz="1400" dirty="0" err="1">
                <a:latin typeface="Arial" charset="0"/>
              </a:rPr>
              <a:t>Hunault</a:t>
            </a:r>
            <a:r>
              <a:rPr lang="en-US" sz="1400" dirty="0">
                <a:latin typeface="Arial" charset="0"/>
              </a:rPr>
              <a:t>, van </a:t>
            </a:r>
            <a:r>
              <a:rPr lang="en-US" sz="1400" dirty="0" err="1">
                <a:latin typeface="Arial" charset="0"/>
              </a:rPr>
              <a:t>Schooneveld</a:t>
            </a:r>
            <a:r>
              <a:rPr lang="en-US" sz="1400" dirty="0">
                <a:latin typeface="Arial" charset="0"/>
              </a:rPr>
              <a:t>, submitted]</a:t>
            </a:r>
            <a:endParaRPr lang="en-US" sz="1600" dirty="0">
              <a:latin typeface="Arial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3224DC8-6B9F-470C-A4DD-A788540838F9}"/>
              </a:ext>
            </a:extLst>
          </p:cNvPr>
          <p:cNvSpPr/>
          <p:nvPr/>
        </p:nvSpPr>
        <p:spPr>
          <a:xfrm>
            <a:off x="0" y="5334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Optical resolution can be 0.01 </a:t>
            </a:r>
            <a:r>
              <a:rPr lang="en-US" sz="2400" dirty="0" err="1">
                <a:solidFill>
                  <a:srgbClr val="0000FF"/>
                </a:solidFill>
              </a:rPr>
              <a:t>meV</a:t>
            </a:r>
            <a:endParaRPr lang="en-US" sz="2400" dirty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Spin-forbidden </a:t>
            </a:r>
            <a:r>
              <a:rPr lang="en-US" sz="2400" dirty="0" err="1">
                <a:solidFill>
                  <a:srgbClr val="0000FF"/>
                </a:solidFill>
              </a:rPr>
              <a:t>dd</a:t>
            </a:r>
            <a:r>
              <a:rPr lang="en-US" sz="2400" dirty="0">
                <a:solidFill>
                  <a:srgbClr val="0000FF"/>
                </a:solidFill>
              </a:rPr>
              <a:t>-excitations limited by experimental resolution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76932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>
            <a:extLst>
              <a:ext uri="{FF2B5EF4-FFF2-40B4-BE49-F238E27FC236}">
                <a16:creationId xmlns:a16="http://schemas.microsoft.com/office/drawing/2014/main" id="{A8621EB4-6B4C-4C20-BA6D-7DEC90A45899}"/>
              </a:ext>
            </a:extLst>
          </p:cNvPr>
          <p:cNvSpPr/>
          <p:nvPr/>
        </p:nvSpPr>
        <p:spPr>
          <a:xfrm>
            <a:off x="0" y="2736503"/>
            <a:ext cx="9144000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</a:rPr>
              <a:t>Spin-state in LaCoO</a:t>
            </a:r>
            <a:r>
              <a:rPr lang="en-US" sz="3600" baseline="-25000" dirty="0">
                <a:solidFill>
                  <a:srgbClr val="0000FF"/>
                </a:solidFill>
              </a:rPr>
              <a:t>3</a:t>
            </a:r>
            <a:r>
              <a:rPr lang="en-US" sz="3600" dirty="0">
                <a:solidFill>
                  <a:srgbClr val="0000FF"/>
                </a:solidFill>
              </a:rPr>
              <a:t>    (single crystal)</a:t>
            </a:r>
          </a:p>
        </p:txBody>
      </p:sp>
    </p:spTree>
    <p:extLst>
      <p:ext uri="{BB962C8B-B14F-4D97-AF65-F5344CB8AC3E}">
        <p14:creationId xmlns:p14="http://schemas.microsoft.com/office/powerpoint/2010/main" val="1466009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7AA8B779-3B24-401D-8787-F88CB6941D91}"/>
              </a:ext>
            </a:extLst>
          </p:cNvPr>
          <p:cNvCxnSpPr>
            <a:cxnSpLocks/>
          </p:cNvCxnSpPr>
          <p:nvPr/>
        </p:nvCxnSpPr>
        <p:spPr bwMode="auto">
          <a:xfrm>
            <a:off x="7658100" y="235752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A88424A-C1AC-40C7-BE47-9D25B11FE9C3}"/>
              </a:ext>
            </a:extLst>
          </p:cNvPr>
          <p:cNvCxnSpPr/>
          <p:nvPr/>
        </p:nvCxnSpPr>
        <p:spPr bwMode="auto">
          <a:xfrm>
            <a:off x="1456438" y="1794276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926080C-4A2F-41DA-8AA1-7C55887A979B}"/>
              </a:ext>
            </a:extLst>
          </p:cNvPr>
          <p:cNvCxnSpPr/>
          <p:nvPr/>
        </p:nvCxnSpPr>
        <p:spPr bwMode="auto">
          <a:xfrm>
            <a:off x="1456438" y="2556276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DA8A71F0-35B5-418C-8057-50521D0353CD}"/>
              </a:ext>
            </a:extLst>
          </p:cNvPr>
          <p:cNvSpPr txBox="1"/>
          <p:nvPr/>
        </p:nvSpPr>
        <p:spPr>
          <a:xfrm>
            <a:off x="647698" y="1484722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49DE992-72CE-4A1E-A199-281AD17B5924}"/>
              </a:ext>
            </a:extLst>
          </p:cNvPr>
          <p:cNvCxnSpPr/>
          <p:nvPr/>
        </p:nvCxnSpPr>
        <p:spPr bwMode="auto">
          <a:xfrm>
            <a:off x="6447540" y="1833554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77219D2B-D67D-4F7E-B2D3-B0ED35B28800}"/>
              </a:ext>
            </a:extLst>
          </p:cNvPr>
          <p:cNvCxnSpPr/>
          <p:nvPr/>
        </p:nvCxnSpPr>
        <p:spPr bwMode="auto">
          <a:xfrm>
            <a:off x="6447540" y="2595554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6E9F84A1-3969-4EC8-AD2D-1DEA5EE0E5D0}"/>
              </a:ext>
            </a:extLst>
          </p:cNvPr>
          <p:cNvSpPr txBox="1"/>
          <p:nvPr/>
        </p:nvSpPr>
        <p:spPr>
          <a:xfrm>
            <a:off x="5638800" y="1524000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02E86323-298D-4862-846E-548573AE8A86}"/>
              </a:ext>
            </a:extLst>
          </p:cNvPr>
          <p:cNvCxnSpPr>
            <a:cxnSpLocks/>
          </p:cNvCxnSpPr>
          <p:nvPr/>
        </p:nvCxnSpPr>
        <p:spPr bwMode="auto">
          <a:xfrm>
            <a:off x="1638300" y="2260117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2DF20A3E-9AB6-491D-A9D2-9AF60BD5A180}"/>
              </a:ext>
            </a:extLst>
          </p:cNvPr>
          <p:cNvCxnSpPr>
            <a:cxnSpLocks/>
          </p:cNvCxnSpPr>
          <p:nvPr/>
        </p:nvCxnSpPr>
        <p:spPr bwMode="auto">
          <a:xfrm>
            <a:off x="1802648" y="2260117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E96DFB1F-BD74-4605-A634-75071D81794F}"/>
              </a:ext>
            </a:extLst>
          </p:cNvPr>
          <p:cNvCxnSpPr>
            <a:cxnSpLocks/>
          </p:cNvCxnSpPr>
          <p:nvPr/>
        </p:nvCxnSpPr>
        <p:spPr bwMode="auto">
          <a:xfrm>
            <a:off x="1943098" y="2260117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51CC6B17-199E-40D4-8D88-B0B27CFF5964}"/>
              </a:ext>
            </a:extLst>
          </p:cNvPr>
          <p:cNvCxnSpPr>
            <a:cxnSpLocks/>
          </p:cNvCxnSpPr>
          <p:nvPr/>
        </p:nvCxnSpPr>
        <p:spPr bwMode="auto">
          <a:xfrm>
            <a:off x="6605607" y="225147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28A4531F-CA15-4F9F-A5B2-7CC94134CDF3}"/>
              </a:ext>
            </a:extLst>
          </p:cNvPr>
          <p:cNvCxnSpPr>
            <a:cxnSpLocks/>
          </p:cNvCxnSpPr>
          <p:nvPr/>
        </p:nvCxnSpPr>
        <p:spPr bwMode="auto">
          <a:xfrm>
            <a:off x="6769955" y="225147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FDDC733D-B456-405D-8D54-6798404B3DF9}"/>
              </a:ext>
            </a:extLst>
          </p:cNvPr>
          <p:cNvCxnSpPr>
            <a:cxnSpLocks/>
          </p:cNvCxnSpPr>
          <p:nvPr/>
        </p:nvCxnSpPr>
        <p:spPr bwMode="auto">
          <a:xfrm>
            <a:off x="6910405" y="225147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29F1B48E-13CF-44E0-9412-7D7489249E05}"/>
              </a:ext>
            </a:extLst>
          </p:cNvPr>
          <p:cNvCxnSpPr>
            <a:cxnSpLocks/>
          </p:cNvCxnSpPr>
          <p:nvPr/>
        </p:nvCxnSpPr>
        <p:spPr bwMode="auto">
          <a:xfrm>
            <a:off x="1843103" y="148947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43AEC356-AE1B-4B59-8097-3C4F5E404481}"/>
              </a:ext>
            </a:extLst>
          </p:cNvPr>
          <p:cNvCxnSpPr>
            <a:cxnSpLocks/>
          </p:cNvCxnSpPr>
          <p:nvPr/>
        </p:nvCxnSpPr>
        <p:spPr bwMode="auto">
          <a:xfrm>
            <a:off x="7467600" y="235752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CE04EEB6-067B-412F-97B7-FE6E927DE2E4}"/>
              </a:ext>
            </a:extLst>
          </p:cNvPr>
          <p:cNvCxnSpPr>
            <a:cxnSpLocks/>
          </p:cNvCxnSpPr>
          <p:nvPr/>
        </p:nvCxnSpPr>
        <p:spPr bwMode="auto">
          <a:xfrm>
            <a:off x="1977826" y="149423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0CB7C78E-78F2-44CF-A638-B32980106CD3}"/>
              </a:ext>
            </a:extLst>
          </p:cNvPr>
          <p:cNvCxnSpPr>
            <a:cxnSpLocks/>
          </p:cNvCxnSpPr>
          <p:nvPr/>
        </p:nvCxnSpPr>
        <p:spPr bwMode="auto">
          <a:xfrm>
            <a:off x="7315200" y="235752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22CD25FE-2CA4-4B97-8D6D-7E7B70644FF6}"/>
              </a:ext>
            </a:extLst>
          </p:cNvPr>
          <p:cNvCxnSpPr>
            <a:cxnSpLocks/>
          </p:cNvCxnSpPr>
          <p:nvPr/>
        </p:nvCxnSpPr>
        <p:spPr bwMode="auto">
          <a:xfrm>
            <a:off x="2286000" y="2299395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hthoek 1">
            <a:extLst>
              <a:ext uri="{FF2B5EF4-FFF2-40B4-BE49-F238E27FC236}">
                <a16:creationId xmlns:a16="http://schemas.microsoft.com/office/drawing/2014/main" id="{88CD445A-7013-4736-8103-7DD1C2469301}"/>
              </a:ext>
            </a:extLst>
          </p:cNvPr>
          <p:cNvSpPr/>
          <p:nvPr/>
        </p:nvSpPr>
        <p:spPr>
          <a:xfrm>
            <a:off x="1538979" y="668805"/>
            <a:ext cx="739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1" baseline="30000" dirty="0">
                <a:solidFill>
                  <a:srgbClr val="FF0000"/>
                </a:solidFill>
              </a:rPr>
              <a:t>5</a:t>
            </a:r>
            <a:r>
              <a:rPr kumimoji="0" lang="en-US" sz="3200" b="1" dirty="0">
                <a:solidFill>
                  <a:srgbClr val="FF0000"/>
                </a:solidFill>
              </a:rPr>
              <a:t>T</a:t>
            </a:r>
            <a:r>
              <a:rPr kumimoji="0" lang="en-US" sz="3200" b="1" baseline="-25000" dirty="0">
                <a:solidFill>
                  <a:srgbClr val="FF0000"/>
                </a:solidFill>
              </a:rPr>
              <a:t>2</a:t>
            </a:r>
            <a:endParaRPr lang="nl-NL" sz="3200" dirty="0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CCAFB051-7D3C-465B-A0EA-EB6F57129D54}"/>
              </a:ext>
            </a:extLst>
          </p:cNvPr>
          <p:cNvSpPr/>
          <p:nvPr/>
        </p:nvSpPr>
        <p:spPr>
          <a:xfrm>
            <a:off x="6559121" y="685931"/>
            <a:ext cx="785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1" baseline="30000" dirty="0">
                <a:solidFill>
                  <a:srgbClr val="FF0000"/>
                </a:solidFill>
              </a:rPr>
              <a:t>1</a:t>
            </a:r>
            <a:r>
              <a:rPr kumimoji="0" lang="en-US" sz="3200" b="1" dirty="0">
                <a:solidFill>
                  <a:srgbClr val="FF0000"/>
                </a:solidFill>
              </a:rPr>
              <a:t>A</a:t>
            </a:r>
            <a:r>
              <a:rPr kumimoji="0" lang="en-US" sz="3200" b="1" baseline="-25000" dirty="0">
                <a:solidFill>
                  <a:srgbClr val="FF0000"/>
                </a:solidFill>
              </a:rPr>
              <a:t>1</a:t>
            </a:r>
            <a:endParaRPr lang="nl-NL" sz="3200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FD6222CC-B27E-4AD7-A5EC-3367F6291BF9}"/>
              </a:ext>
            </a:extLst>
          </p:cNvPr>
          <p:cNvGrpSpPr/>
          <p:nvPr/>
        </p:nvGrpSpPr>
        <p:grpSpPr>
          <a:xfrm>
            <a:off x="3046468" y="3224588"/>
            <a:ext cx="3129659" cy="2781839"/>
            <a:chOff x="3115560" y="3412642"/>
            <a:chExt cx="3129659" cy="2781839"/>
          </a:xfrm>
        </p:grpSpPr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7CEA1D7D-669E-400E-BE96-24C311363A30}"/>
                </a:ext>
              </a:extLst>
            </p:cNvPr>
            <p:cNvCxnSpPr/>
            <p:nvPr/>
          </p:nvCxnSpPr>
          <p:spPr bwMode="auto">
            <a:xfrm>
              <a:off x="3924300" y="4434649"/>
              <a:ext cx="1295400" cy="0"/>
            </a:xfrm>
            <a:prstGeom prst="line">
              <a:avLst/>
            </a:prstGeom>
            <a:solidFill>
              <a:schemeClr val="accent1"/>
            </a:solidFill>
            <a:ln w="5715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0B7CBE36-66F0-4658-A347-A7E4263E4A89}"/>
                </a:ext>
              </a:extLst>
            </p:cNvPr>
            <p:cNvCxnSpPr/>
            <p:nvPr/>
          </p:nvCxnSpPr>
          <p:spPr bwMode="auto">
            <a:xfrm>
              <a:off x="3924300" y="5196649"/>
              <a:ext cx="1295400" cy="0"/>
            </a:xfrm>
            <a:prstGeom prst="line">
              <a:avLst/>
            </a:prstGeom>
            <a:solidFill>
              <a:schemeClr val="accent1"/>
            </a:solidFill>
            <a:ln w="5715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91958026-1E9F-4317-8BFD-23EB6C2A199A}"/>
                </a:ext>
              </a:extLst>
            </p:cNvPr>
            <p:cNvSpPr txBox="1"/>
            <p:nvPr/>
          </p:nvSpPr>
          <p:spPr>
            <a:xfrm>
              <a:off x="3115560" y="4125095"/>
              <a:ext cx="53732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E</a:t>
              </a:r>
            </a:p>
            <a:p>
              <a:endParaRPr lang="nl-NL" dirty="0"/>
            </a:p>
            <a:p>
              <a:r>
                <a:rPr lang="nl-NL" dirty="0"/>
                <a:t>T</a:t>
              </a:r>
              <a:r>
                <a:rPr lang="nl-NL" baseline="-25000" dirty="0"/>
                <a:t>2</a:t>
              </a: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51883202-9680-4A2F-985F-0FDFDBD6CD74}"/>
                </a:ext>
              </a:extLst>
            </p:cNvPr>
            <p:cNvSpPr txBox="1"/>
            <p:nvPr/>
          </p:nvSpPr>
          <p:spPr>
            <a:xfrm>
              <a:off x="6060489" y="5814890"/>
              <a:ext cx="184730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baseline="30000" dirty="0"/>
            </a:p>
          </p:txBody>
        </p:sp>
        <p:cxnSp>
          <p:nvCxnSpPr>
            <p:cNvPr id="32" name="Rechte verbindingslijn met pijl 31">
              <a:extLst>
                <a:ext uri="{FF2B5EF4-FFF2-40B4-BE49-F238E27FC236}">
                  <a16:creationId xmlns:a16="http://schemas.microsoft.com/office/drawing/2014/main" id="{FB21BC05-B72B-4AAC-83B2-AC608D046B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06162" y="490049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Rechte verbindingslijn met pijl 32">
              <a:extLst>
                <a:ext uri="{FF2B5EF4-FFF2-40B4-BE49-F238E27FC236}">
                  <a16:creationId xmlns:a16="http://schemas.microsoft.com/office/drawing/2014/main" id="{598162CD-C05A-4641-BF62-9021D2FE75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0510" y="490049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Rechte verbindingslijn met pijl 33">
              <a:extLst>
                <a:ext uri="{FF2B5EF4-FFF2-40B4-BE49-F238E27FC236}">
                  <a16:creationId xmlns:a16="http://schemas.microsoft.com/office/drawing/2014/main" id="{8F2E05F9-B7FD-4D2F-A218-E12D1E82B8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0960" y="490049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Rechte verbindingslijn met pijl 34">
              <a:extLst>
                <a:ext uri="{FF2B5EF4-FFF2-40B4-BE49-F238E27FC236}">
                  <a16:creationId xmlns:a16="http://schemas.microsoft.com/office/drawing/2014/main" id="{9F3DF8B5-89FC-4C73-8C21-F2AA139FA9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10965" y="4129849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Rechte verbindingslijn met pijl 35">
              <a:extLst>
                <a:ext uri="{FF2B5EF4-FFF2-40B4-BE49-F238E27FC236}">
                  <a16:creationId xmlns:a16="http://schemas.microsoft.com/office/drawing/2014/main" id="{5A2BF34B-DFBA-49F3-A2A7-2A652D4E39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24400" y="49530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Rechte verbindingslijn met pijl 38">
              <a:extLst>
                <a:ext uri="{FF2B5EF4-FFF2-40B4-BE49-F238E27FC236}">
                  <a16:creationId xmlns:a16="http://schemas.microsoft.com/office/drawing/2014/main" id="{CB50E92C-D51D-4085-8DFA-88844ECF64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53000" y="49530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7EB5E94B-DB2F-44D6-A6AC-C24E3EE8F361}"/>
                </a:ext>
              </a:extLst>
            </p:cNvPr>
            <p:cNvSpPr/>
            <p:nvPr/>
          </p:nvSpPr>
          <p:spPr>
            <a:xfrm>
              <a:off x="4106162" y="3412642"/>
              <a:ext cx="73930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en-US" sz="3200" b="1" baseline="30000" dirty="0">
                  <a:solidFill>
                    <a:srgbClr val="FF0000"/>
                  </a:solidFill>
                </a:rPr>
                <a:t>3</a:t>
              </a:r>
              <a:r>
                <a:rPr kumimoji="0" lang="en-US" sz="3200" b="1" dirty="0">
                  <a:solidFill>
                    <a:srgbClr val="FF0000"/>
                  </a:solidFill>
                </a:rPr>
                <a:t>T</a:t>
              </a:r>
              <a:r>
                <a:rPr kumimoji="0" lang="en-US" sz="3200" b="1" baseline="-25000" dirty="0">
                  <a:solidFill>
                    <a:srgbClr val="FF0000"/>
                  </a:solidFill>
                </a:rPr>
                <a:t>1</a:t>
              </a:r>
              <a:endParaRPr lang="nl-NL" sz="3200" dirty="0"/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E192AC8A-EAD9-4264-9EC1-AC5B36E7277F}"/>
              </a:ext>
            </a:extLst>
          </p:cNvPr>
          <p:cNvSpPr txBox="1"/>
          <p:nvPr/>
        </p:nvSpPr>
        <p:spPr>
          <a:xfrm>
            <a:off x="0" y="582767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0000FF"/>
                </a:solidFill>
              </a:rPr>
              <a:t>NOTE: Term </a:t>
            </a:r>
            <a:r>
              <a:rPr lang="nl-NL" sz="2400" dirty="0" err="1">
                <a:solidFill>
                  <a:srgbClr val="0000FF"/>
                </a:solidFill>
              </a:rPr>
              <a:t>symbols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and</a:t>
            </a:r>
            <a:r>
              <a:rPr lang="nl-NL" sz="2400" dirty="0">
                <a:solidFill>
                  <a:srgbClr val="0000FF"/>
                </a:solidFill>
              </a:rPr>
              <a:t> orbital </a:t>
            </a:r>
            <a:r>
              <a:rPr lang="nl-NL" sz="2400" dirty="0" err="1">
                <a:solidFill>
                  <a:srgbClr val="0000FF"/>
                </a:solidFill>
              </a:rPr>
              <a:t>occupations</a:t>
            </a:r>
            <a:r>
              <a:rPr lang="nl-NL" sz="2400" dirty="0">
                <a:solidFill>
                  <a:srgbClr val="0000FF"/>
                </a:solidFill>
              </a:rPr>
              <a:t> are </a:t>
            </a:r>
            <a:r>
              <a:rPr lang="nl-NL" sz="2400" dirty="0" err="1">
                <a:solidFill>
                  <a:srgbClr val="0000FF"/>
                </a:solidFill>
              </a:rPr>
              <a:t>only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indications</a:t>
            </a:r>
            <a:r>
              <a:rPr lang="nl-NL" sz="2400" dirty="0">
                <a:solidFill>
                  <a:srgbClr val="0000FF"/>
                </a:solidFill>
              </a:rPr>
              <a:t>: </a:t>
            </a:r>
            <a:r>
              <a:rPr lang="nl-NL" sz="2400" dirty="0" err="1">
                <a:solidFill>
                  <a:srgbClr val="0000FF"/>
                </a:solidFill>
              </a:rPr>
              <a:t>they</a:t>
            </a:r>
            <a:r>
              <a:rPr lang="nl-NL" sz="2400" dirty="0">
                <a:solidFill>
                  <a:srgbClr val="0000FF"/>
                </a:solidFill>
              </a:rPr>
              <a:t> are mixed </a:t>
            </a:r>
            <a:r>
              <a:rPr lang="nl-NL" sz="2400" dirty="0" err="1">
                <a:solidFill>
                  <a:srgbClr val="0000FF"/>
                </a:solidFill>
              </a:rPr>
              <a:t>by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electron-electron</a:t>
            </a:r>
            <a:r>
              <a:rPr lang="nl-NL" sz="2400" dirty="0">
                <a:solidFill>
                  <a:srgbClr val="0000FF"/>
                </a:solidFill>
              </a:rPr>
              <a:t>, spin-</a:t>
            </a:r>
            <a:r>
              <a:rPr lang="nl-NL" sz="2400" dirty="0" err="1">
                <a:solidFill>
                  <a:srgbClr val="0000FF"/>
                </a:solidFill>
              </a:rPr>
              <a:t>orbit</a:t>
            </a:r>
            <a:r>
              <a:rPr lang="nl-NL" sz="2400" dirty="0">
                <a:solidFill>
                  <a:srgbClr val="0000FF"/>
                </a:solidFill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87863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nl-NL"/>
              <a:t> </a:t>
            </a:r>
            <a:r>
              <a:rPr lang="en-US" altLang="nl-NL" b="1" i="0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Resonant Inelastic X-ray Spectroscopy</a:t>
            </a:r>
            <a:endParaRPr lang="en-US" altLang="nl-NL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09588" y="1295400"/>
            <a:ext cx="3040062" cy="579438"/>
          </a:xfrm>
          <a:prstGeom prst="rect">
            <a:avLst/>
          </a:prstGeom>
          <a:solidFill>
            <a:srgbClr val="9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nl-NL" sz="3200">
                <a:solidFill>
                  <a:srgbClr val="0033CC"/>
                </a:solidFill>
              </a:rPr>
              <a:t>2p XAS of CaF</a:t>
            </a:r>
            <a:r>
              <a:rPr kumimoji="0" lang="en-US" altLang="nl-NL" sz="3200" baseline="-25000">
                <a:solidFill>
                  <a:srgbClr val="0033CC"/>
                </a:solidFill>
              </a:rPr>
              <a:t>2</a:t>
            </a:r>
            <a:endParaRPr kumimoji="0" lang="en-US" altLang="nl-NL" sz="3200"/>
          </a:p>
        </p:txBody>
      </p:sp>
      <p:pic>
        <p:nvPicPr>
          <p:cNvPr id="832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518160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304800" y="2362200"/>
            <a:ext cx="1543050" cy="3886200"/>
            <a:chOff x="192" y="1488"/>
            <a:chExt cx="972" cy="2448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288" y="1584"/>
              <a:ext cx="576" cy="0"/>
            </a:xfrm>
            <a:prstGeom prst="line">
              <a:avLst/>
            </a:prstGeom>
            <a:noFill/>
            <a:ln w="381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645" y="1584"/>
              <a:ext cx="4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0000FF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0000FF"/>
                  </a:solidFill>
                </a:rPr>
                <a:t>0</a:t>
              </a:r>
              <a:endParaRPr kumimoji="0" lang="en-US" altLang="nl-NL" sz="2400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528" y="1680"/>
              <a:ext cx="0" cy="33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240" y="259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240" y="264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576" y="1872"/>
              <a:ext cx="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nl-NL" sz="2400">
                  <a:sym typeface="MT Extra" panose="05050102010205020202" pitchFamily="18" charset="2"/>
                </a:rPr>
                <a:t></a:t>
              </a:r>
              <a:r>
                <a:rPr lang="en-US" altLang="nl-NL" sz="2400">
                  <a:sym typeface="Symbol" panose="05050102010706020507" pitchFamily="18" charset="2"/>
                </a:rPr>
                <a:t></a:t>
              </a:r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528" y="2688"/>
              <a:ext cx="0" cy="57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566" y="261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kumimoji="0" lang="en-GB" altLang="nl-NL" sz="2400"/>
            </a:p>
          </p:txBody>
        </p:sp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576" y="2880"/>
              <a:ext cx="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nl-NL" sz="2400">
                  <a:sym typeface="MT Extra" panose="05050102010205020202" pitchFamily="18" charset="2"/>
                </a:rPr>
                <a:t></a:t>
              </a:r>
              <a:r>
                <a:rPr lang="en-US" altLang="nl-NL" sz="2400">
                  <a:sym typeface="Symbol" panose="05050102010706020507" pitchFamily="18" charset="2"/>
                </a:rPr>
                <a:t>’</a:t>
              </a:r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288" y="336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288" y="355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468" y="3584"/>
              <a:ext cx="6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66FF66"/>
                  </a:solidFill>
                </a:rPr>
                <a:t>3s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r>
                <a:rPr kumimoji="0" lang="en-US" altLang="nl-NL" sz="2400" b="1">
                  <a:solidFill>
                    <a:srgbClr val="66FF66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endParaRPr kumimoji="0" lang="en-US" altLang="nl-NL" sz="2400" baseline="30000">
                <a:solidFill>
                  <a:srgbClr val="FF0000"/>
                </a:solidFill>
              </a:endParaRPr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407" y="2304"/>
              <a:ext cx="7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66FF66"/>
                  </a:solidFill>
                </a:rPr>
                <a:t>2p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5</a:t>
              </a:r>
              <a:r>
                <a:rPr kumimoji="0" lang="en-US" altLang="nl-NL" sz="2400" b="1">
                  <a:solidFill>
                    <a:srgbClr val="66FF66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endParaRPr kumimoji="0" lang="en-US" altLang="nl-NL" sz="2400" baseline="30000">
                <a:solidFill>
                  <a:srgbClr val="0000FF"/>
                </a:solidFill>
              </a:endParaRPr>
            </a:p>
          </p:txBody>
        </p:sp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>
              <a:off x="192" y="1488"/>
              <a:ext cx="960" cy="2448"/>
            </a:xfrm>
            <a:prstGeom prst="rect">
              <a:avLst/>
            </a:prstGeom>
            <a:noFill/>
            <a:ln w="38100" cap="sq">
              <a:solidFill>
                <a:srgbClr val="5717F7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240" y="2304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240" y="2256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240" y="2208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240" y="211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240" y="216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288" y="3408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288" y="360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7" name="Rectangle 5">
            <a:extLst>
              <a:ext uri="{FF2B5EF4-FFF2-40B4-BE49-F238E27FC236}">
                <a16:creationId xmlns:a16="http://schemas.microsoft.com/office/drawing/2014/main" id="{B816B64A-EBBC-44DF-90BA-568E1240F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2p3s RIXS of CaF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730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[</a:t>
            </a:r>
            <a:r>
              <a:rPr lang="en-US" sz="1400" dirty="0" err="1">
                <a:latin typeface="Arial" charset="0"/>
              </a:rPr>
              <a:t>Tomiyasu</a:t>
            </a:r>
            <a:r>
              <a:rPr lang="en-US" sz="1400" dirty="0">
                <a:latin typeface="Arial" charset="0"/>
              </a:rPr>
              <a:t> et al. PRL  8, 119, 196402 (2017)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71ACFA5-DB8B-47D2-8D84-5194FC567ED5}"/>
              </a:ext>
            </a:extLst>
          </p:cNvPr>
          <p:cNvSpPr/>
          <p:nvPr/>
        </p:nvSpPr>
        <p:spPr>
          <a:xfrm>
            <a:off x="533400" y="5805816"/>
            <a:ext cx="4854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rgbClr val="0000FF"/>
                </a:solidFill>
              </a:rPr>
              <a:t>dd-excitations</a:t>
            </a:r>
            <a:r>
              <a:rPr lang="nl-NL" dirty="0">
                <a:solidFill>
                  <a:srgbClr val="0000FF"/>
                </a:solidFill>
              </a:rPr>
              <a:t> + </a:t>
            </a:r>
            <a:r>
              <a:rPr lang="nl-NL" dirty="0" err="1">
                <a:solidFill>
                  <a:srgbClr val="0000FF"/>
                </a:solidFill>
              </a:rPr>
              <a:t>fluorescence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D7B434-429D-44CD-B959-BDCC53E24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19200"/>
            <a:ext cx="5562600" cy="460566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9CA7CAA-4613-4D45-A0C2-913400092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597567"/>
            <a:ext cx="2887500" cy="283143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5D3AA71-D087-46B3-B87D-EC11FEAE4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018" y="3581400"/>
            <a:ext cx="3364847" cy="23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13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[</a:t>
            </a:r>
            <a:r>
              <a:rPr lang="en-US" sz="1400" dirty="0" err="1">
                <a:latin typeface="Arial" charset="0"/>
              </a:rPr>
              <a:t>Tomiyasu</a:t>
            </a:r>
            <a:r>
              <a:rPr lang="en-US" sz="1400" dirty="0">
                <a:latin typeface="Arial" charset="0"/>
              </a:rPr>
              <a:t> et al. PRL  8, 119, 196402 (2017)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B952B7D-8DBF-4E83-A572-5F66B3129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1" y="1397766"/>
            <a:ext cx="5402157" cy="317423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71ACFA5-DB8B-47D2-8D84-5194FC567ED5}"/>
              </a:ext>
            </a:extLst>
          </p:cNvPr>
          <p:cNvSpPr/>
          <p:nvPr/>
        </p:nvSpPr>
        <p:spPr>
          <a:xfrm>
            <a:off x="534002" y="5638800"/>
            <a:ext cx="4854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rgbClr val="0000FF"/>
                </a:solidFill>
              </a:rPr>
              <a:t>dd-excitations</a:t>
            </a:r>
            <a:r>
              <a:rPr lang="nl-NL" dirty="0">
                <a:solidFill>
                  <a:srgbClr val="0000FF"/>
                </a:solidFill>
              </a:rPr>
              <a:t> + </a:t>
            </a:r>
            <a:r>
              <a:rPr lang="nl-NL" dirty="0" err="1">
                <a:solidFill>
                  <a:srgbClr val="0000FF"/>
                </a:solidFill>
              </a:rPr>
              <a:t>fluorescence</a:t>
            </a:r>
            <a:endParaRPr lang="nl-NL" dirty="0">
              <a:solidFill>
                <a:srgbClr val="0000FF"/>
              </a:solidFill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EDAE18F-E2AA-427A-835A-8791E0ED2969}"/>
              </a:ext>
            </a:extLst>
          </p:cNvPr>
          <p:cNvCxnSpPr/>
          <p:nvPr/>
        </p:nvCxnSpPr>
        <p:spPr bwMode="auto">
          <a:xfrm>
            <a:off x="2286000" y="2020593"/>
            <a:ext cx="1828800" cy="1068051"/>
          </a:xfrm>
          <a:prstGeom prst="line">
            <a:avLst/>
          </a:prstGeom>
          <a:solidFill>
            <a:schemeClr val="accent1"/>
          </a:solidFill>
          <a:ln w="76200" cap="sq" cmpd="dbl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120EA472-8D1A-46A5-B962-EE5C84112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018" y="3581400"/>
            <a:ext cx="3364847" cy="233332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D71B47E-9B16-407E-84D9-B9155801C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597567"/>
            <a:ext cx="2887500" cy="28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82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[</a:t>
            </a:r>
            <a:r>
              <a:rPr lang="en-US" sz="1400" dirty="0" err="1">
                <a:latin typeface="Arial" charset="0"/>
              </a:rPr>
              <a:t>Tomiyasu</a:t>
            </a:r>
            <a:r>
              <a:rPr lang="en-US" sz="1400" dirty="0">
                <a:latin typeface="Arial" charset="0"/>
              </a:rPr>
              <a:t> et al. PRL  8, 119, 196402 (2017)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26C854C-1AE2-45D9-9E70-7D390EAB5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69" y="1436884"/>
            <a:ext cx="3026100" cy="41347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B952B7D-8DBF-4E83-A572-5F66B3129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31" y="1397766"/>
            <a:ext cx="5402157" cy="317423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71ACFA5-DB8B-47D2-8D84-5194FC567ED5}"/>
              </a:ext>
            </a:extLst>
          </p:cNvPr>
          <p:cNvSpPr/>
          <p:nvPr/>
        </p:nvSpPr>
        <p:spPr>
          <a:xfrm>
            <a:off x="534002" y="4572000"/>
            <a:ext cx="4854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rgbClr val="0000FF"/>
                </a:solidFill>
              </a:rPr>
              <a:t>dd-excitations</a:t>
            </a:r>
            <a:r>
              <a:rPr lang="nl-NL" dirty="0">
                <a:solidFill>
                  <a:srgbClr val="0000FF"/>
                </a:solidFill>
              </a:rPr>
              <a:t> + </a:t>
            </a:r>
            <a:r>
              <a:rPr lang="nl-NL" dirty="0" err="1">
                <a:solidFill>
                  <a:srgbClr val="0000FF"/>
                </a:solidFill>
              </a:rPr>
              <a:t>fluorescence</a:t>
            </a:r>
            <a:endParaRPr lang="nl-NL" dirty="0">
              <a:solidFill>
                <a:srgbClr val="0000FF"/>
              </a:solidFill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EDAE18F-E2AA-427A-835A-8791E0ED2969}"/>
              </a:ext>
            </a:extLst>
          </p:cNvPr>
          <p:cNvCxnSpPr/>
          <p:nvPr/>
        </p:nvCxnSpPr>
        <p:spPr bwMode="auto">
          <a:xfrm>
            <a:off x="2286000" y="2020593"/>
            <a:ext cx="1828800" cy="1068051"/>
          </a:xfrm>
          <a:prstGeom prst="line">
            <a:avLst/>
          </a:prstGeom>
          <a:solidFill>
            <a:schemeClr val="accent1"/>
          </a:solidFill>
          <a:ln w="76200" cap="sq" cmpd="dbl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33340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666C29-6345-4C57-94EF-F14975921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6415"/>
            <a:ext cx="5868819" cy="4285169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[</a:t>
            </a:r>
            <a:r>
              <a:rPr lang="en-US" sz="1400" dirty="0" err="1">
                <a:latin typeface="Arial" charset="0"/>
              </a:rPr>
              <a:t>Tomiyasu</a:t>
            </a:r>
            <a:r>
              <a:rPr lang="en-US" sz="1400" dirty="0">
                <a:latin typeface="Arial" charset="0"/>
              </a:rPr>
              <a:t> et al. PRL  8, 119, 196402 (2017)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26C854C-1AE2-45D9-9E70-7D390EAB5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69" y="1436884"/>
            <a:ext cx="3026100" cy="41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54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[</a:t>
            </a:r>
            <a:r>
              <a:rPr lang="en-US" sz="1400" dirty="0" err="1">
                <a:latin typeface="Arial" charset="0"/>
              </a:rPr>
              <a:t>Tomiyasu</a:t>
            </a:r>
            <a:r>
              <a:rPr lang="en-US" sz="1400" dirty="0">
                <a:latin typeface="Arial" charset="0"/>
              </a:rPr>
              <a:t> et al. PRL  8, 119, 196402 (2017)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560A32-30E7-4D6F-831E-41172BE6F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610681"/>
            <a:ext cx="5562600" cy="442080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66A0EFC-C599-41CF-BB3F-A32ED89D0C8C}"/>
              </a:ext>
            </a:extLst>
          </p:cNvPr>
          <p:cNvSpPr/>
          <p:nvPr/>
        </p:nvSpPr>
        <p:spPr>
          <a:xfrm>
            <a:off x="457200" y="5246905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Spin </a:t>
            </a:r>
            <a:r>
              <a:rPr lang="nl-NL" dirty="0" err="1">
                <a:solidFill>
                  <a:srgbClr val="0000FF"/>
                </a:solidFill>
              </a:rPr>
              <a:t>transition</a:t>
            </a:r>
            <a:r>
              <a:rPr lang="nl-NL" dirty="0">
                <a:solidFill>
                  <a:srgbClr val="0000FF"/>
                </a:solidFill>
              </a:rPr>
              <a:t> is </a:t>
            </a:r>
            <a:r>
              <a:rPr lang="nl-NL" dirty="0" err="1">
                <a:solidFill>
                  <a:srgbClr val="0000FF"/>
                </a:solidFill>
              </a:rPr>
              <a:t>from</a:t>
            </a:r>
            <a:r>
              <a:rPr lang="nl-NL" dirty="0">
                <a:solidFill>
                  <a:srgbClr val="0000FF"/>
                </a:solidFill>
              </a:rPr>
              <a:t> low-spin </a:t>
            </a:r>
            <a:r>
              <a:rPr lang="nl-NL" dirty="0" err="1">
                <a:solidFill>
                  <a:srgbClr val="0000FF"/>
                </a:solidFill>
              </a:rPr>
              <a:t>to</a:t>
            </a:r>
            <a:r>
              <a:rPr lang="nl-NL" dirty="0">
                <a:solidFill>
                  <a:srgbClr val="0000FF"/>
                </a:solidFill>
              </a:rPr>
              <a:t> high-spin,</a:t>
            </a:r>
          </a:p>
          <a:p>
            <a:pPr algn="ctr"/>
            <a:r>
              <a:rPr lang="nl-NL" dirty="0">
                <a:solidFill>
                  <a:srgbClr val="0000FF"/>
                </a:solidFill>
              </a:rPr>
              <a:t>. . . . but is </a:t>
            </a:r>
            <a:r>
              <a:rPr lang="nl-NL" dirty="0" err="1">
                <a:solidFill>
                  <a:srgbClr val="0000FF"/>
                </a:solidFill>
              </a:rPr>
              <a:t>it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really</a:t>
            </a:r>
            <a:r>
              <a:rPr lang="nl-NL" dirty="0">
                <a:solidFill>
                  <a:srgbClr val="0000FF"/>
                </a:solidFill>
              </a:rPr>
              <a:t> high-spin?</a:t>
            </a:r>
          </a:p>
        </p:txBody>
      </p:sp>
    </p:spTree>
    <p:extLst>
      <p:ext uri="{BB962C8B-B14F-4D97-AF65-F5344CB8AC3E}">
        <p14:creationId xmlns:p14="http://schemas.microsoft.com/office/powerpoint/2010/main" val="4009959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633068F-1197-4026-A792-A7B93D3B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2" b="36061"/>
          <a:stretch/>
        </p:blipFill>
        <p:spPr>
          <a:xfrm>
            <a:off x="1524000" y="-22357"/>
            <a:ext cx="5857875" cy="5001334"/>
          </a:xfrm>
          <a:prstGeom prst="rect">
            <a:avLst/>
          </a:prstGeom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dirty="0">
                <a:latin typeface="Arial" charset="0"/>
              </a:rPr>
              <a:t>[</a:t>
            </a:r>
            <a:r>
              <a:rPr lang="en-US" sz="1400" dirty="0" err="1">
                <a:latin typeface="Arial" charset="0"/>
              </a:rPr>
              <a:t>Sotnikov</a:t>
            </a:r>
            <a:r>
              <a:rPr lang="en-US" sz="1400" dirty="0">
                <a:latin typeface="Arial" charset="0"/>
              </a:rPr>
              <a:t> &amp; </a:t>
            </a:r>
            <a:r>
              <a:rPr lang="en-US" sz="1400" dirty="0" err="1">
                <a:latin typeface="Arial" charset="0"/>
              </a:rPr>
              <a:t>KUnes</a:t>
            </a:r>
            <a:r>
              <a:rPr lang="en-US" sz="1400" dirty="0">
                <a:latin typeface="Arial" charset="0"/>
              </a:rPr>
              <a:t>, Sci. Rep 6, 30510 (2016); Wang et al. submitted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96D3C63-AECB-49A8-9A21-ABE3534E4B34}"/>
              </a:ext>
            </a:extLst>
          </p:cNvPr>
          <p:cNvSpPr/>
          <p:nvPr/>
        </p:nvSpPr>
        <p:spPr>
          <a:xfrm>
            <a:off x="304800" y="502724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l-NL" dirty="0">
                <a:solidFill>
                  <a:srgbClr val="0000FF"/>
                </a:solidFill>
              </a:rPr>
              <a:t>Order of </a:t>
            </a:r>
            <a:r>
              <a:rPr lang="nl-NL" dirty="0" err="1">
                <a:solidFill>
                  <a:srgbClr val="0000FF"/>
                </a:solidFill>
              </a:rPr>
              <a:t>states</a:t>
            </a:r>
            <a:r>
              <a:rPr lang="nl-NL" dirty="0">
                <a:solidFill>
                  <a:srgbClr val="0000FF"/>
                </a:solidFill>
              </a:rPr>
              <a:t> at zero Kelvin: LS &lt; HS &lt; IS</a:t>
            </a:r>
          </a:p>
          <a:p>
            <a:pPr algn="l"/>
            <a:r>
              <a:rPr lang="nl-NL" dirty="0">
                <a:solidFill>
                  <a:srgbClr val="0000FF"/>
                </a:solidFill>
              </a:rPr>
              <a:t>Strong </a:t>
            </a:r>
            <a:r>
              <a:rPr lang="nl-NL" dirty="0" err="1">
                <a:solidFill>
                  <a:srgbClr val="0000FF"/>
                </a:solidFill>
              </a:rPr>
              <a:t>coupling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between</a:t>
            </a:r>
            <a:r>
              <a:rPr lang="nl-NL" dirty="0">
                <a:solidFill>
                  <a:srgbClr val="0000FF"/>
                </a:solidFill>
              </a:rPr>
              <a:t> LS </a:t>
            </a:r>
            <a:r>
              <a:rPr lang="nl-NL" dirty="0" err="1">
                <a:solidFill>
                  <a:srgbClr val="0000FF"/>
                </a:solidFill>
              </a:rPr>
              <a:t>and</a:t>
            </a:r>
            <a:r>
              <a:rPr lang="nl-NL" dirty="0">
                <a:solidFill>
                  <a:srgbClr val="0000FF"/>
                </a:solidFill>
              </a:rPr>
              <a:t> IS (</a:t>
            </a:r>
            <a:r>
              <a:rPr lang="nl-NL" dirty="0" err="1">
                <a:solidFill>
                  <a:srgbClr val="0000FF"/>
                </a:solidFill>
              </a:rPr>
              <a:t>not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with</a:t>
            </a:r>
            <a:r>
              <a:rPr lang="nl-NL" dirty="0">
                <a:solidFill>
                  <a:srgbClr val="0000FF"/>
                </a:solidFill>
              </a:rPr>
              <a:t> HS)</a:t>
            </a:r>
          </a:p>
          <a:p>
            <a:pPr algn="l"/>
            <a:r>
              <a:rPr lang="nl-NL" dirty="0">
                <a:solidFill>
                  <a:srgbClr val="0000FF"/>
                </a:solidFill>
              </a:rPr>
              <a:t>Large </a:t>
            </a:r>
            <a:r>
              <a:rPr lang="nl-NL" dirty="0" err="1">
                <a:solidFill>
                  <a:srgbClr val="0000FF"/>
                </a:solidFill>
              </a:rPr>
              <a:t>dispersion</a:t>
            </a:r>
            <a:r>
              <a:rPr lang="nl-NL" dirty="0">
                <a:solidFill>
                  <a:srgbClr val="0000FF"/>
                </a:solidFill>
              </a:rPr>
              <a:t> of IS: </a:t>
            </a:r>
            <a:r>
              <a:rPr lang="nl-NL" b="1" dirty="0" err="1">
                <a:solidFill>
                  <a:srgbClr val="0000FF"/>
                </a:solidFill>
              </a:rPr>
              <a:t>Excitonic</a:t>
            </a: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b="1" dirty="0" err="1">
                <a:solidFill>
                  <a:srgbClr val="0000FF"/>
                </a:solidFill>
              </a:rPr>
              <a:t>Insulator</a:t>
            </a:r>
            <a:endParaRPr lang="nl-NL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58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64CA017-9810-45FC-87E4-5D8F6D026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92" b="50765"/>
          <a:stretch/>
        </p:blipFill>
        <p:spPr>
          <a:xfrm>
            <a:off x="30187" y="685800"/>
            <a:ext cx="9178581" cy="4267200"/>
          </a:xfrm>
          <a:prstGeom prst="rect">
            <a:avLst/>
          </a:prstGeom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dirty="0">
                <a:latin typeface="Arial" charset="0"/>
              </a:rPr>
              <a:t>[Wang et al. submitted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B7589D7-44BA-4414-B2A8-9FF8CB585A79}"/>
              </a:ext>
            </a:extLst>
          </p:cNvPr>
          <p:cNvSpPr/>
          <p:nvPr/>
        </p:nvSpPr>
        <p:spPr>
          <a:xfrm>
            <a:off x="110343" y="4972050"/>
            <a:ext cx="909842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l-NL" dirty="0">
                <a:solidFill>
                  <a:srgbClr val="0000FF"/>
                </a:solidFill>
              </a:rPr>
              <a:t>q-</a:t>
            </a:r>
            <a:r>
              <a:rPr lang="nl-NL" dirty="0" err="1">
                <a:solidFill>
                  <a:srgbClr val="0000FF"/>
                </a:solidFill>
              </a:rPr>
              <a:t>dependent</a:t>
            </a:r>
            <a:r>
              <a:rPr lang="nl-NL" dirty="0">
                <a:solidFill>
                  <a:srgbClr val="0000FF"/>
                </a:solidFill>
              </a:rPr>
              <a:t> RIXS </a:t>
            </a:r>
            <a:r>
              <a:rPr lang="nl-NL" dirty="0" err="1">
                <a:solidFill>
                  <a:srgbClr val="0000FF"/>
                </a:solidFill>
              </a:rPr>
              <a:t>with</a:t>
            </a:r>
            <a:r>
              <a:rPr lang="nl-NL" dirty="0">
                <a:solidFill>
                  <a:srgbClr val="0000FF"/>
                </a:solidFill>
              </a:rPr>
              <a:t> 90 </a:t>
            </a:r>
            <a:r>
              <a:rPr lang="nl-NL" dirty="0" err="1">
                <a:solidFill>
                  <a:srgbClr val="0000FF"/>
                </a:solidFill>
              </a:rPr>
              <a:t>meV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resolution</a:t>
            </a:r>
            <a:r>
              <a:rPr lang="nl-NL" dirty="0">
                <a:solidFill>
                  <a:srgbClr val="0000FF"/>
                </a:solidFill>
              </a:rPr>
              <a:t> at 20 K</a:t>
            </a:r>
          </a:p>
          <a:p>
            <a:pPr algn="l"/>
            <a:r>
              <a:rPr lang="nl-NL" sz="2400" dirty="0">
                <a:solidFill>
                  <a:srgbClr val="0000FF"/>
                </a:solidFill>
              </a:rPr>
              <a:t>[data treatment: </a:t>
            </a:r>
            <a:r>
              <a:rPr lang="nl-NL" sz="2400" dirty="0" err="1">
                <a:solidFill>
                  <a:srgbClr val="0000FF"/>
                </a:solidFill>
              </a:rPr>
              <a:t>remove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fluorescence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and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isolate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states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related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to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the</a:t>
            </a:r>
            <a:r>
              <a:rPr lang="nl-NL" sz="2400" dirty="0">
                <a:solidFill>
                  <a:srgbClr val="0000FF"/>
                </a:solidFill>
              </a:rPr>
              <a:t> triplet </a:t>
            </a:r>
            <a:r>
              <a:rPr lang="nl-NL" sz="2400" dirty="0" err="1">
                <a:solidFill>
                  <a:srgbClr val="0000FF"/>
                </a:solidFill>
              </a:rPr>
              <a:t>states</a:t>
            </a:r>
            <a:r>
              <a:rPr lang="nl-NL" sz="2400" dirty="0">
                <a:solidFill>
                  <a:srgbClr val="0000FF"/>
                </a:solidFill>
              </a:rPr>
              <a:t> (IS)]</a:t>
            </a:r>
          </a:p>
        </p:txBody>
      </p:sp>
    </p:spTree>
    <p:extLst>
      <p:ext uri="{BB962C8B-B14F-4D97-AF65-F5344CB8AC3E}">
        <p14:creationId xmlns:p14="http://schemas.microsoft.com/office/powerpoint/2010/main" val="3524548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dirty="0">
                <a:latin typeface="Arial" charset="0"/>
              </a:rPr>
              <a:t>[Wang et al. submitted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ACCA54-318E-424A-9445-9B8DE1241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765361"/>
            <a:ext cx="5512081" cy="60545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10141A6-5DF2-4D53-A66B-BE72703A0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19" y="1474562"/>
            <a:ext cx="2910600" cy="4325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E243CC2-C5B6-486C-B232-C55866F14121}"/>
              </a:ext>
            </a:extLst>
          </p:cNvPr>
          <p:cNvSpPr/>
          <p:nvPr/>
        </p:nvSpPr>
        <p:spPr>
          <a:xfrm>
            <a:off x="681634" y="5802287"/>
            <a:ext cx="2141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q-dep. RIXS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7386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>
            <a:extLst>
              <a:ext uri="{FF2B5EF4-FFF2-40B4-BE49-F238E27FC236}">
                <a16:creationId xmlns:a16="http://schemas.microsoft.com/office/drawing/2014/main" id="{A8621EB4-6B4C-4C20-BA6D-7DEC90A45899}"/>
              </a:ext>
            </a:extLst>
          </p:cNvPr>
          <p:cNvSpPr/>
          <p:nvPr/>
        </p:nvSpPr>
        <p:spPr>
          <a:xfrm>
            <a:off x="0" y="273650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</a:rPr>
              <a:t>Spin-state in LaCoO</a:t>
            </a:r>
            <a:r>
              <a:rPr lang="en-US" sz="3600" baseline="-25000" dirty="0">
                <a:solidFill>
                  <a:srgbClr val="0000FF"/>
                </a:solidFill>
              </a:rPr>
              <a:t>3</a:t>
            </a:r>
            <a:r>
              <a:rPr lang="en-US" sz="3600" dirty="0">
                <a:solidFill>
                  <a:srgbClr val="0000FF"/>
                </a:solidFill>
              </a:rPr>
              <a:t>    (thin films)</a:t>
            </a:r>
          </a:p>
        </p:txBody>
      </p:sp>
    </p:spTree>
    <p:extLst>
      <p:ext uri="{BB962C8B-B14F-4D97-AF65-F5344CB8AC3E}">
        <p14:creationId xmlns:p14="http://schemas.microsoft.com/office/powerpoint/2010/main" val="15301792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>
            <a:extLst>
              <a:ext uri="{FF2B5EF4-FFF2-40B4-BE49-F238E27FC236}">
                <a16:creationId xmlns:a16="http://schemas.microsoft.com/office/drawing/2014/main" id="{D79EB79F-8FD3-45FB-B8B0-66418A2B9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 films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07F373B-933F-4CD7-87F9-F8AC1D1B01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76742"/>
            <a:ext cx="327660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4" descr="Description: Description: system_color_2">
            <a:extLst>
              <a:ext uri="{FF2B5EF4-FFF2-40B4-BE49-F238E27FC236}">
                <a16:creationId xmlns:a16="http://schemas.microsoft.com/office/drawing/2014/main" id="{7CD7B345-DE8A-44A7-95E7-C28152337A8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76742"/>
            <a:ext cx="3600450" cy="31045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FF1721C-3D0D-44F5-932E-9F73C2BE61CC}"/>
              </a:ext>
            </a:extLst>
          </p:cNvPr>
          <p:cNvSpPr/>
          <p:nvPr/>
        </p:nvSpPr>
        <p:spPr>
          <a:xfrm>
            <a:off x="-28576" y="838200"/>
            <a:ext cx="9172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Synthesis: Pulsed laser deposition in </a:t>
            </a:r>
          </a:p>
          <a:p>
            <a:pPr algn="ctr"/>
            <a:r>
              <a:rPr lang="en-GB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combination with in situ monitoring by RHEED 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D9C44D-88AF-4E0C-8444-0E0CD23B2EAF}"/>
              </a:ext>
            </a:extLst>
          </p:cNvPr>
          <p:cNvSpPr/>
          <p:nvPr/>
        </p:nvSpPr>
        <p:spPr>
          <a:xfrm>
            <a:off x="38100" y="5257800"/>
            <a:ext cx="9105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Samples: 4nm (10 ML) and 60 nm films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LaCoO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/LaAlO</a:t>
            </a:r>
            <a:r>
              <a:rPr lang="en-US" baseline="-25000" dirty="0">
                <a:solidFill>
                  <a:srgbClr val="0000FF"/>
                </a:solidFill>
              </a:rPr>
              <a:t>3 </a:t>
            </a:r>
            <a:r>
              <a:rPr lang="en-US" dirty="0">
                <a:solidFill>
                  <a:srgbClr val="0000FF"/>
                </a:solidFill>
              </a:rPr>
              <a:t>and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LaCoO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/SrTiO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841723F-A3DB-4A11-8099-8F5DE3B33E86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[PLD @ Twente University (</a:t>
            </a:r>
            <a:r>
              <a:rPr lang="en-US" sz="1400" dirty="0" err="1">
                <a:latin typeface="Arial" charset="0"/>
              </a:rPr>
              <a:t>Gertjan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Koster</a:t>
            </a:r>
            <a:r>
              <a:rPr lang="en-US" sz="1400" dirty="0">
                <a:latin typeface="Arial" charset="0"/>
              </a:rPr>
              <a:t>)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6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nl-NL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2p3s RIXS of CaF</a:t>
            </a:r>
            <a:r>
              <a:rPr lang="en-US" altLang="nl-NL" sz="3600" b="1" i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altLang="nl-NL" sz="3600" i="1" baseline="-250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14400"/>
            <a:ext cx="9137650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40000"/>
              </a:lnSpc>
              <a:buFontTx/>
              <a:buChar char="•"/>
            </a:pPr>
            <a:r>
              <a:rPr lang="en-US" altLang="nl-NL" sz="3200" dirty="0">
                <a:solidFill>
                  <a:srgbClr val="0000FF"/>
                </a:solidFill>
              </a:rPr>
              <a:t> 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Ground state is 3d</a:t>
            </a:r>
            <a:r>
              <a:rPr lang="en-GB" altLang="nl-NL" sz="3200" baseline="300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0</a:t>
            </a:r>
            <a:r>
              <a:rPr lang="en-US" altLang="nl-NL" sz="3200" dirty="0">
                <a:solidFill>
                  <a:srgbClr val="0000FF"/>
                </a:solidFill>
              </a:rPr>
              <a:t> 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Excitation </a:t>
            </a:r>
            <a:r>
              <a:rPr lang="en-GB" altLang="nl-NL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(i</a:t>
            </a:r>
            <a:r>
              <a:rPr lang="en-GB" altLang="nl-NL" sz="3200" baseline="-25000" dirty="0">
                <a:latin typeface="Verdana" panose="020B0604030504040204" pitchFamily="34" charset="0"/>
                <a:cs typeface="Times New Roman" panose="02020603050405020304" pitchFamily="18" charset="0"/>
              </a:rPr>
              <a:t>0</a:t>
            </a:r>
            <a:r>
              <a:rPr lang="en-GB" altLang="nl-NL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3d</a:t>
            </a:r>
            <a:r>
              <a:rPr lang="en-GB" altLang="nl-NL" sz="3200" baseline="300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0 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GB" altLang="nl-NL" sz="3200" dirty="0">
                <a:latin typeface="Verdan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2p</a:t>
            </a:r>
            <a:r>
              <a:rPr lang="en-GB" altLang="nl-NL" sz="3200" baseline="300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3d</a:t>
            </a:r>
            <a:r>
              <a:rPr lang="en-GB" altLang="nl-NL" sz="3200" baseline="300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Decay </a:t>
            </a:r>
            <a:r>
              <a:rPr lang="en-GB" altLang="nl-NL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(x)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altLang="nl-NL" sz="3200" dirty="0">
                <a:solidFill>
                  <a:srgbClr val="0000FF"/>
                </a:solidFill>
              </a:rPr>
              <a:t>2p</a:t>
            </a:r>
            <a:r>
              <a:rPr lang="en-GB" altLang="nl-NL" sz="3200" baseline="30000" dirty="0">
                <a:solidFill>
                  <a:srgbClr val="0000FF"/>
                </a:solidFill>
              </a:rPr>
              <a:t>5</a:t>
            </a:r>
            <a:r>
              <a:rPr lang="en-GB" altLang="nl-NL" sz="3200" dirty="0">
                <a:solidFill>
                  <a:srgbClr val="0000FF"/>
                </a:solidFill>
              </a:rPr>
              <a:t>3d</a:t>
            </a:r>
            <a:r>
              <a:rPr lang="en-GB" altLang="nl-NL" sz="3200" baseline="30000" dirty="0">
                <a:solidFill>
                  <a:srgbClr val="0000FF"/>
                </a:solidFill>
              </a:rPr>
              <a:t>1 </a:t>
            </a:r>
            <a:r>
              <a:rPr lang="en-GB" altLang="nl-NL" sz="3200" dirty="0">
                <a:solidFill>
                  <a:srgbClr val="0000FF"/>
                </a:solidFill>
                <a:sym typeface="Symbol" panose="05050102010706020507" pitchFamily="18" charset="2"/>
              </a:rPr>
              <a:t> </a:t>
            </a:r>
            <a:r>
              <a:rPr lang="en-GB" altLang="nl-NL" sz="3200" dirty="0">
                <a:sym typeface="Symbol" panose="05050102010706020507" pitchFamily="18" charset="2"/>
              </a:rPr>
              <a:t>(f)</a:t>
            </a:r>
            <a:r>
              <a:rPr lang="en-GB" altLang="nl-NL" sz="32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GB" altLang="nl-NL" sz="3200" dirty="0">
                <a:solidFill>
                  <a:srgbClr val="0000FF"/>
                </a:solidFill>
              </a:rPr>
              <a:t>3s</a:t>
            </a:r>
            <a:r>
              <a:rPr lang="en-GB" altLang="nl-NL" sz="3200" baseline="30000" dirty="0">
                <a:solidFill>
                  <a:srgbClr val="0000FF"/>
                </a:solidFill>
              </a:rPr>
              <a:t>1</a:t>
            </a:r>
            <a:r>
              <a:rPr lang="en-GB" altLang="nl-NL" sz="3200" dirty="0">
                <a:solidFill>
                  <a:srgbClr val="0000FF"/>
                </a:solidFill>
              </a:rPr>
              <a:t>3d</a:t>
            </a:r>
            <a:r>
              <a:rPr lang="en-GB" altLang="nl-NL" baseline="30000" dirty="0">
                <a:solidFill>
                  <a:srgbClr val="0000FF"/>
                </a:solidFill>
              </a:rPr>
              <a:t>1</a:t>
            </a:r>
            <a:r>
              <a:rPr lang="en-GB" altLang="nl-NL" sz="3200" dirty="0"/>
              <a:t> </a:t>
            </a:r>
          </a:p>
          <a:p>
            <a:pPr algn="l">
              <a:lnSpc>
                <a:spcPct val="140000"/>
              </a:lnSpc>
              <a:buFontTx/>
              <a:buChar char="•"/>
            </a:pPr>
            <a:endParaRPr lang="en-US" altLang="nl-NL" sz="3200" dirty="0">
              <a:solidFill>
                <a:srgbClr val="0000FF"/>
              </a:solidFill>
            </a:endParaRPr>
          </a:p>
          <a:p>
            <a:pPr algn="l"/>
            <a:endParaRPr lang="en-US" altLang="nl-NL" sz="3200" dirty="0">
              <a:solidFill>
                <a:srgbClr val="0000FF"/>
              </a:solidFill>
            </a:endParaRPr>
          </a:p>
        </p:txBody>
      </p:sp>
      <p:pic>
        <p:nvPicPr>
          <p:cNvPr id="8785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8598" name="Line 6"/>
          <p:cNvSpPr>
            <a:spLocks noChangeShapeType="1"/>
          </p:cNvSpPr>
          <p:nvPr/>
        </p:nvSpPr>
        <p:spPr bwMode="auto">
          <a:xfrm>
            <a:off x="4343400" y="2209800"/>
            <a:ext cx="1143000" cy="2057400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878599" name="Line 7"/>
          <p:cNvSpPr>
            <a:spLocks noChangeShapeType="1"/>
          </p:cNvSpPr>
          <p:nvPr/>
        </p:nvSpPr>
        <p:spPr bwMode="auto">
          <a:xfrm>
            <a:off x="4038600" y="2895600"/>
            <a:ext cx="228600" cy="1295400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8A9CB5A-B874-48DF-8218-4B91A796B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2p3s RIXS of CaF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44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8" grpId="0" animBg="1"/>
      <p:bldP spid="87859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83963" y="5461337"/>
            <a:ext cx="12202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In-plane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tensile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strained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592153" y="5478760"/>
            <a:ext cx="16818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In-plane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compressive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strained</a:t>
            </a:r>
            <a:endParaRPr lang="en-US" sz="2000" b="1" dirty="0"/>
          </a:p>
        </p:txBody>
      </p:sp>
      <p:pic>
        <p:nvPicPr>
          <p:cNvPr id="33" name="Picture 2" descr="C:\Users\Wang0044\Desktop\Poster\CoOcubiccom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85" y="4100527"/>
            <a:ext cx="1152128" cy="139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Wang0044\Desktop\Poster\CoOcubicext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1585985" cy="14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Wang0044\Desktop\Poster\CoOcubic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66" y="1387988"/>
            <a:ext cx="1898038" cy="185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Left Brace 36"/>
          <p:cNvSpPr/>
          <p:nvPr/>
        </p:nvSpPr>
        <p:spPr>
          <a:xfrm rot="5400000">
            <a:off x="4560254" y="2118279"/>
            <a:ext cx="275922" cy="28204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086773" y="901532"/>
            <a:ext cx="2323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crystal</a:t>
            </a:r>
            <a:endParaRPr lang="en-US" baseline="-25000" dirty="0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D79EB79F-8FD3-45FB-B8B0-66418A2B9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 films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A67ED01-1433-4D32-A66D-1C009BC7D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4111740"/>
            <a:ext cx="2820420" cy="225581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8CD75CA-BCFB-4D65-B15C-7F3A08439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9478" y="4111740"/>
            <a:ext cx="2689942" cy="2413257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2DC52B6A-729E-42A3-8F2C-3A0E18A0CB09}"/>
              </a:ext>
            </a:extLst>
          </p:cNvPr>
          <p:cNvSpPr/>
          <p:nvPr/>
        </p:nvSpPr>
        <p:spPr bwMode="auto">
          <a:xfrm>
            <a:off x="4143084" y="4100527"/>
            <a:ext cx="1152127" cy="2424470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A1ECB56-338C-47AC-9AA0-1C75D0952256}"/>
              </a:ext>
            </a:extLst>
          </p:cNvPr>
          <p:cNvSpPr/>
          <p:nvPr/>
        </p:nvSpPr>
        <p:spPr bwMode="auto">
          <a:xfrm>
            <a:off x="7390298" y="4067174"/>
            <a:ext cx="1152127" cy="2562225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41749" y="3678560"/>
            <a:ext cx="176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LaCoO</a:t>
            </a:r>
            <a:r>
              <a:rPr lang="en-US" baseline="-25000" dirty="0"/>
              <a:t>3</a:t>
            </a:r>
            <a:r>
              <a:rPr lang="en-US" dirty="0"/>
              <a:t>/LaAlO</a:t>
            </a:r>
            <a:r>
              <a:rPr lang="en-US" baseline="-25000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92001" y="3678560"/>
            <a:ext cx="171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LaCoO</a:t>
            </a:r>
            <a:r>
              <a:rPr lang="en-US" baseline="-25000" dirty="0"/>
              <a:t>3</a:t>
            </a:r>
            <a:r>
              <a:rPr lang="en-US" dirty="0"/>
              <a:t>/SrTiO</a:t>
            </a:r>
            <a:r>
              <a:rPr lang="en-US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7527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>
            <a:extLst>
              <a:ext uri="{FF2B5EF4-FFF2-40B4-BE49-F238E27FC236}">
                <a16:creationId xmlns:a16="http://schemas.microsoft.com/office/drawing/2014/main" id="{D79EB79F-8FD3-45FB-B8B0-66418A2B9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 films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F0662A-003A-4F5F-BB7B-B219BF147D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0"/>
          <a:stretch/>
        </p:blipFill>
        <p:spPr>
          <a:xfrm>
            <a:off x="1242595" y="609600"/>
            <a:ext cx="6148805" cy="576983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E1F4B1A-06D0-42A9-9B87-43685C87AF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66" b="-74672"/>
          <a:stretch/>
        </p:blipFill>
        <p:spPr>
          <a:xfrm>
            <a:off x="1242594" y="6243484"/>
            <a:ext cx="6148805" cy="6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746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>
            <a:extLst>
              <a:ext uri="{FF2B5EF4-FFF2-40B4-BE49-F238E27FC236}">
                <a16:creationId xmlns:a16="http://schemas.microsoft.com/office/drawing/2014/main" id="{D79EB79F-8FD3-45FB-B8B0-66418A2B9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 films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597A50-A90D-4F1D-8770-57428907E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83" y="582106"/>
            <a:ext cx="6334859" cy="627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672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Wang0044\Desktop\Poster\CoOcubic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91" y="923194"/>
            <a:ext cx="1440160" cy="140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3475059" y="1295689"/>
            <a:ext cx="12446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relaxed  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4" t="56374" r="10656" b="5908"/>
          <a:stretch/>
        </p:blipFill>
        <p:spPr bwMode="auto">
          <a:xfrm>
            <a:off x="6581307" y="3872338"/>
            <a:ext cx="2466507" cy="269950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t="52189" r="52436"/>
          <a:stretch/>
        </p:blipFill>
        <p:spPr bwMode="auto">
          <a:xfrm>
            <a:off x="54546" y="2140990"/>
            <a:ext cx="3293119" cy="315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99592" y="4293096"/>
            <a:ext cx="4587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F0F5AE8B-0AA8-468E-9E80-4A07FBC32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" y="-41633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 films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37B8BA2-4D47-4DE5-9C8C-8859816A1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018" y="838613"/>
            <a:ext cx="2820420" cy="2255814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08424A1-CE0D-4B4C-921F-C2F683131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7" t="56374" r="30931" b="5908"/>
          <a:stretch/>
        </p:blipFill>
        <p:spPr bwMode="auto">
          <a:xfrm>
            <a:off x="6581307" y="662857"/>
            <a:ext cx="2257893" cy="269950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EE2EE8B-9D8C-4C37-B5E0-641C2B100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546" y="3872338"/>
            <a:ext cx="2689942" cy="2413257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FFA47AC8-C58A-4D00-93B1-4B016E3EA3A0}"/>
              </a:ext>
            </a:extLst>
          </p:cNvPr>
          <p:cNvSpPr/>
          <p:nvPr/>
        </p:nvSpPr>
        <p:spPr bwMode="auto">
          <a:xfrm>
            <a:off x="6154087" y="3763574"/>
            <a:ext cx="610702" cy="2562225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C07B3DB-0197-46A3-81D9-9C0D9CCF5047}"/>
              </a:ext>
            </a:extLst>
          </p:cNvPr>
          <p:cNvSpPr/>
          <p:nvPr/>
        </p:nvSpPr>
        <p:spPr bwMode="auto">
          <a:xfrm>
            <a:off x="3486675" y="3763574"/>
            <a:ext cx="610702" cy="2562225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8AABF25-8DC3-445D-B244-21F7D48AEF23}"/>
              </a:ext>
            </a:extLst>
          </p:cNvPr>
          <p:cNvSpPr/>
          <p:nvPr/>
        </p:nvSpPr>
        <p:spPr bwMode="auto">
          <a:xfrm>
            <a:off x="6154086" y="731498"/>
            <a:ext cx="427221" cy="2562225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41524" y="731911"/>
            <a:ext cx="63260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780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96D3C63-AECB-49A8-9A21-ABE3534E4B34}"/>
              </a:ext>
            </a:extLst>
          </p:cNvPr>
          <p:cNvSpPr/>
          <p:nvPr/>
        </p:nvSpPr>
        <p:spPr>
          <a:xfrm>
            <a:off x="228600" y="957428"/>
            <a:ext cx="9144000" cy="568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4100"/>
              </a:lnSpc>
            </a:pPr>
            <a:r>
              <a:rPr lang="nl-NL" u="sng" dirty="0">
                <a:solidFill>
                  <a:srgbClr val="0000FF"/>
                </a:solidFill>
              </a:rPr>
              <a:t>Single Crystal:</a:t>
            </a:r>
          </a:p>
          <a:p>
            <a:pPr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Low spin at 20 Kelvin.</a:t>
            </a:r>
          </a:p>
          <a:p>
            <a:pPr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Gas of mobile </a:t>
            </a:r>
            <a:r>
              <a:rPr lang="nl-NL" dirty="0" err="1">
                <a:solidFill>
                  <a:srgbClr val="0000FF"/>
                </a:solidFill>
              </a:rPr>
              <a:t>bosonic</a:t>
            </a:r>
            <a:r>
              <a:rPr lang="nl-NL" dirty="0">
                <a:solidFill>
                  <a:srgbClr val="0000FF"/>
                </a:solidFill>
              </a:rPr>
              <a:t> (IS) </a:t>
            </a:r>
            <a:r>
              <a:rPr lang="nl-NL" dirty="0" err="1">
                <a:solidFill>
                  <a:srgbClr val="0000FF"/>
                </a:solidFill>
              </a:rPr>
              <a:t>excitons</a:t>
            </a:r>
            <a:r>
              <a:rPr lang="nl-NL" dirty="0">
                <a:solidFill>
                  <a:srgbClr val="0000FF"/>
                </a:solidFill>
              </a:rPr>
              <a:t> </a:t>
            </a:r>
          </a:p>
          <a:p>
            <a:pPr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HS </a:t>
            </a:r>
            <a:r>
              <a:rPr lang="nl-NL" dirty="0" err="1">
                <a:solidFill>
                  <a:srgbClr val="0000FF"/>
                </a:solidFill>
              </a:rPr>
              <a:t>states</a:t>
            </a:r>
            <a:r>
              <a:rPr lang="nl-NL" dirty="0">
                <a:solidFill>
                  <a:srgbClr val="0000FF"/>
                </a:solidFill>
              </a:rPr>
              <a:t> are </a:t>
            </a:r>
            <a:r>
              <a:rPr lang="nl-NL" dirty="0" err="1">
                <a:solidFill>
                  <a:srgbClr val="0000FF"/>
                </a:solidFill>
              </a:rPr>
              <a:t>bound</a:t>
            </a:r>
            <a:r>
              <a:rPr lang="nl-NL" dirty="0">
                <a:solidFill>
                  <a:srgbClr val="0000FF"/>
                </a:solidFill>
              </a:rPr>
              <a:t> bi-</a:t>
            </a:r>
            <a:r>
              <a:rPr lang="nl-NL" dirty="0" err="1">
                <a:solidFill>
                  <a:srgbClr val="0000FF"/>
                </a:solidFill>
              </a:rPr>
              <a:t>excitons</a:t>
            </a:r>
            <a:r>
              <a:rPr lang="nl-NL" dirty="0">
                <a:solidFill>
                  <a:srgbClr val="0000FF"/>
                </a:solidFill>
              </a:rPr>
              <a:t> </a:t>
            </a:r>
          </a:p>
          <a:p>
            <a:pPr algn="l">
              <a:lnSpc>
                <a:spcPts val="4100"/>
              </a:lnSpc>
            </a:pPr>
            <a:endParaRPr lang="nl-NL" dirty="0">
              <a:solidFill>
                <a:srgbClr val="0000FF"/>
              </a:solidFill>
            </a:endParaRPr>
          </a:p>
          <a:p>
            <a:pPr algn="l">
              <a:lnSpc>
                <a:spcPts val="4100"/>
              </a:lnSpc>
            </a:pPr>
            <a:r>
              <a:rPr lang="nl-NL" u="sng" dirty="0" err="1">
                <a:solidFill>
                  <a:srgbClr val="0000FF"/>
                </a:solidFill>
              </a:rPr>
              <a:t>Thin</a:t>
            </a:r>
            <a:r>
              <a:rPr lang="nl-NL" u="sng" dirty="0">
                <a:solidFill>
                  <a:srgbClr val="0000FF"/>
                </a:solidFill>
              </a:rPr>
              <a:t> films:</a:t>
            </a:r>
          </a:p>
          <a:p>
            <a:pPr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Interface </a:t>
            </a:r>
            <a:r>
              <a:rPr lang="nl-NL" dirty="0" err="1">
                <a:solidFill>
                  <a:srgbClr val="0000FF"/>
                </a:solidFill>
              </a:rPr>
              <a:t>induced</a:t>
            </a:r>
            <a:r>
              <a:rPr lang="nl-NL" dirty="0">
                <a:solidFill>
                  <a:srgbClr val="0000FF"/>
                </a:solidFill>
              </a:rPr>
              <a:t> stress 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</a:t>
            </a:r>
            <a:r>
              <a:rPr lang="nl-NL" dirty="0">
                <a:solidFill>
                  <a:srgbClr val="0000FF"/>
                </a:solidFill>
              </a:rPr>
              <a:t> high-spin </a:t>
            </a:r>
            <a:r>
              <a:rPr lang="nl-NL" dirty="0" err="1">
                <a:solidFill>
                  <a:srgbClr val="0000FF"/>
                </a:solidFill>
              </a:rPr>
              <a:t>ground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states</a:t>
            </a:r>
            <a:endParaRPr lang="nl-NL" dirty="0">
              <a:solidFill>
                <a:srgbClr val="0000FF"/>
              </a:solidFill>
            </a:endParaRPr>
          </a:p>
          <a:p>
            <a:pPr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LaCoO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/SrTiO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has </a:t>
            </a:r>
            <a:r>
              <a:rPr lang="en-US" baseline="30000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ground state</a:t>
            </a:r>
            <a:endParaRPr lang="en-US" baseline="-25000" dirty="0">
              <a:solidFill>
                <a:srgbClr val="0000FF"/>
              </a:solidFill>
            </a:endParaRPr>
          </a:p>
          <a:p>
            <a:pPr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LaCoO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/LaAlO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has </a:t>
            </a:r>
            <a:r>
              <a:rPr lang="en-US" baseline="30000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FF"/>
                </a:solidFill>
              </a:rPr>
              <a:t>E ground state</a:t>
            </a:r>
            <a:endParaRPr lang="en-US" baseline="-25000" dirty="0">
              <a:solidFill>
                <a:srgbClr val="0000FF"/>
              </a:solidFill>
            </a:endParaRPr>
          </a:p>
          <a:p>
            <a:pPr algn="l"/>
            <a:endParaRPr lang="nl-NL" dirty="0">
              <a:solidFill>
                <a:srgbClr val="0000FF"/>
              </a:solidFill>
            </a:endParaRPr>
          </a:p>
          <a:p>
            <a:pPr algn="l"/>
            <a:endParaRPr lang="nl-NL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662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2819400"/>
          </a:xfrm>
          <a:ln/>
        </p:spPr>
        <p:txBody>
          <a:bodyPr/>
          <a:lstStyle/>
          <a:p>
            <a:r>
              <a:rPr lang="en-US" altLang="nl-NL" sz="2800" dirty="0">
                <a:solidFill>
                  <a:srgbClr val="0000FF"/>
                </a:solidFill>
              </a:rPr>
              <a:t>2p core hole in 3d metal ions decays for 80+% by 2p3d x-ray emission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r>
              <a:rPr lang="en-US" altLang="nl-NL" sz="2800" dirty="0">
                <a:solidFill>
                  <a:srgbClr val="0000FF"/>
                </a:solidFill>
              </a:rPr>
              <a:t>2p3d RIXS analysis has implications for fluorescence yield detection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nl-NL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Yield detection</a:t>
            </a:r>
          </a:p>
        </p:txBody>
      </p:sp>
    </p:spTree>
    <p:extLst>
      <p:ext uri="{BB962C8B-B14F-4D97-AF65-F5344CB8AC3E}">
        <p14:creationId xmlns:p14="http://schemas.microsoft.com/office/powerpoint/2010/main" val="19042527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2819400"/>
          </a:xfrm>
          <a:ln/>
        </p:spPr>
        <p:txBody>
          <a:bodyPr/>
          <a:lstStyle/>
          <a:p>
            <a:r>
              <a:rPr lang="en-US" altLang="nl-NL" sz="2800" dirty="0">
                <a:solidFill>
                  <a:srgbClr val="0000FF"/>
                </a:solidFill>
              </a:rPr>
              <a:t>Electron yield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Fluorescence Yield (1. dilute limit)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FY (2. state dependent decay)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No XMCD sum rules in FY 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FY (3. inverse PFY) 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FY (4. dips and peaks) 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nl-NL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Yield detection</a:t>
            </a:r>
          </a:p>
        </p:txBody>
      </p:sp>
    </p:spTree>
    <p:extLst>
      <p:ext uri="{BB962C8B-B14F-4D97-AF65-F5344CB8AC3E}">
        <p14:creationId xmlns:p14="http://schemas.microsoft.com/office/powerpoint/2010/main" val="7667620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517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71" y="3434499"/>
                <a:ext cx="9144000" cy="2819400"/>
              </a:xfrm>
              <a:ln/>
            </p:spPr>
            <p:txBody>
              <a:bodyPr/>
              <a:lstStyle/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X-ray enters sample</a:t>
                </a:r>
              </a:p>
              <a:p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Total absorption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b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combination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edge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background</m:t>
                    </m:r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Penetration depth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is inverse proportional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en-US" altLang="nl-NL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517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71" y="3434499"/>
                <a:ext cx="9144000" cy="2819400"/>
              </a:xfrm>
              <a:blipFill>
                <a:blip r:embed="rId4"/>
                <a:stretch>
                  <a:fillRect l="-1200" t="-2160" b="-12095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Yield detection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3D30772-7ADF-418E-9F54-CDEC3183DDBA}"/>
              </a:ext>
            </a:extLst>
          </p:cNvPr>
          <p:cNvSpPr/>
          <p:nvPr/>
        </p:nvSpPr>
        <p:spPr bwMode="auto">
          <a:xfrm>
            <a:off x="2819400" y="609600"/>
            <a:ext cx="3048000" cy="1524000"/>
          </a:xfrm>
          <a:prstGeom prst="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08C6ECB-93A9-491C-BCA2-FCAF892D9D92}"/>
              </a:ext>
            </a:extLst>
          </p:cNvPr>
          <p:cNvCxnSpPr/>
          <p:nvPr/>
        </p:nvCxnSpPr>
        <p:spPr bwMode="auto">
          <a:xfrm>
            <a:off x="914400" y="1371600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198DA545-E2E4-44B2-87B7-715F714F52BE}"/>
              </a:ext>
            </a:extLst>
          </p:cNvPr>
          <p:cNvSpPr/>
          <p:nvPr/>
        </p:nvSpPr>
        <p:spPr bwMode="auto">
          <a:xfrm>
            <a:off x="2819400" y="609600"/>
            <a:ext cx="990600" cy="1523978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/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nl-NL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dirty="0">
                    <a:solidFill>
                      <a:srgbClr val="0000FF"/>
                    </a:solidFill>
                  </a:rPr>
                  <a:t> </a:t>
                </a:r>
                <a:endParaRPr lang="nl-NL" dirty="0"/>
              </a:p>
            </p:txBody>
          </p:sp>
        </mc:Choice>
        <mc:Fallback xmlns="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  <a:blipFill>
                <a:blip r:embed="rId5"/>
                <a:stretch>
                  <a:fillRect l="-11243" t="-12791" b="-31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5365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517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2925738"/>
                <a:ext cx="9144000" cy="2819400"/>
              </a:xfrm>
              <a:ln/>
            </p:spPr>
            <p:txBody>
              <a:bodyPr/>
              <a:lstStyle/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Core hole decays by photons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en-US" altLang="nl-NL" sz="2800" dirty="0">
                    <a:solidFill>
                      <a:srgbClr val="0000FF"/>
                    </a:solidFill>
                  </a:rPr>
                  <a:t>) or electrons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E</a:t>
                </a:r>
                <a:r>
                  <a:rPr lang="en-US" altLang="nl-NL" sz="2800" dirty="0">
                    <a:solidFill>
                      <a:srgbClr val="0000FF"/>
                    </a:solidFill>
                  </a:rPr>
                  <a:t>)</a:t>
                </a:r>
              </a:p>
              <a:p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Electrons escape from surface determined by their kinetic energy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="0" i="0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nl-NL" sz="2800" b="0" i="0" baseline="-250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</a:t>
                </a:r>
              </a:p>
              <a:p>
                <a:endParaRPr lang="nl-NL" sz="2800" dirty="0"/>
              </a:p>
              <a:p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Electron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yield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: EY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E  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nl-NL" sz="2800" baseline="-25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~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nl-NL" sz="2800" dirty="0">
                    <a:solidFill>
                      <a:srgbClr val="0000FF"/>
                    </a:solidFill>
                  </a:rPr>
                  <a:t>       </a:t>
                </a:r>
                <a:r>
                  <a:rPr lang="en-US" altLang="nl-NL" sz="2000" i="1" dirty="0">
                    <a:solidFill>
                      <a:srgbClr val="0000FF"/>
                    </a:solidFill>
                  </a:rPr>
                  <a:t>[Neglect angular dependences] </a:t>
                </a:r>
                <a:endParaRPr lang="en-US" altLang="nl-NL" sz="28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517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925738"/>
                <a:ext cx="9144000" cy="2819400"/>
              </a:xfrm>
              <a:blipFill>
                <a:blip r:embed="rId4"/>
                <a:stretch>
                  <a:fillRect l="-1200" t="-2381" b="-27706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Electron Yield detection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3D30772-7ADF-418E-9F54-CDEC3183DDBA}"/>
              </a:ext>
            </a:extLst>
          </p:cNvPr>
          <p:cNvSpPr/>
          <p:nvPr/>
        </p:nvSpPr>
        <p:spPr bwMode="auto">
          <a:xfrm>
            <a:off x="2819400" y="609600"/>
            <a:ext cx="3048000" cy="1524000"/>
          </a:xfrm>
          <a:prstGeom prst="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08C6ECB-93A9-491C-BCA2-FCAF892D9D92}"/>
              </a:ext>
            </a:extLst>
          </p:cNvPr>
          <p:cNvCxnSpPr/>
          <p:nvPr/>
        </p:nvCxnSpPr>
        <p:spPr bwMode="auto">
          <a:xfrm>
            <a:off x="914400" y="1371600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198DA545-E2E4-44B2-87B7-715F714F52BE}"/>
              </a:ext>
            </a:extLst>
          </p:cNvPr>
          <p:cNvSpPr/>
          <p:nvPr/>
        </p:nvSpPr>
        <p:spPr bwMode="auto">
          <a:xfrm>
            <a:off x="2819400" y="609600"/>
            <a:ext cx="990600" cy="1523978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/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nl-NL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dirty="0">
                    <a:solidFill>
                      <a:srgbClr val="0000FF"/>
                    </a:solidFill>
                  </a:rPr>
                  <a:t> </a:t>
                </a:r>
                <a:endParaRPr lang="nl-NL" dirty="0"/>
              </a:p>
            </p:txBody>
          </p:sp>
        </mc:Choice>
        <mc:Fallback xmlns="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  <a:blipFill>
                <a:blip r:embed="rId5"/>
                <a:stretch>
                  <a:fillRect l="-11243" t="-12791" b="-31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A64E8E71-A1B8-4364-A9CC-B27CE5A2C1FD}"/>
              </a:ext>
            </a:extLst>
          </p:cNvPr>
          <p:cNvSpPr txBox="1"/>
          <p:nvPr/>
        </p:nvSpPr>
        <p:spPr>
          <a:xfrm>
            <a:off x="2819400" y="579438"/>
            <a:ext cx="228600" cy="15541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806042AA-6044-4639-95A8-7EA53951EC20}"/>
                  </a:ext>
                </a:extLst>
              </p:cNvPr>
              <p:cNvSpPr/>
              <p:nvPr/>
            </p:nvSpPr>
            <p:spPr>
              <a:xfrm>
                <a:off x="2126884" y="2268035"/>
                <a:ext cx="12569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nl-NL" dirty="0">
                    <a:solidFill>
                      <a:srgbClr val="FF0000"/>
                    </a:solidFill>
                  </a:rPr>
                  <a:t>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nl-NL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altLang="nl-NL" dirty="0">
                    <a:solidFill>
                      <a:srgbClr val="FF0000"/>
                    </a:solidFill>
                  </a:rPr>
                  <a:t> </a:t>
                </a:r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806042AA-6044-4639-95A8-7EA53951E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884" y="2268035"/>
                <a:ext cx="1256946" cy="523220"/>
              </a:xfrm>
              <a:prstGeom prst="rect">
                <a:avLst/>
              </a:prstGeom>
              <a:blipFill>
                <a:blip r:embed="rId6"/>
                <a:stretch>
                  <a:fillRect l="-9223" t="-11628" b="-31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8406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>
            <a:extLst>
              <a:ext uri="{FF2B5EF4-FFF2-40B4-BE49-F238E27FC236}">
                <a16:creationId xmlns:a16="http://schemas.microsoft.com/office/drawing/2014/main" id="{368B9B3C-F9DB-44B0-9A8E-872211D19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16764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 sz="24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099" name="Picture 5">
            <a:extLst>
              <a:ext uri="{FF2B5EF4-FFF2-40B4-BE49-F238E27FC236}">
                <a16:creationId xmlns:a16="http://schemas.microsoft.com/office/drawing/2014/main" id="{66EE4FC5-02E7-4BC2-A912-313BF1AC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9"/>
          <a:stretch>
            <a:fillRect/>
          </a:stretch>
        </p:blipFill>
        <p:spPr bwMode="auto">
          <a:xfrm>
            <a:off x="670268" y="1066800"/>
            <a:ext cx="8093075" cy="487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FC099C1F-5C6F-4310-92B5-DBB62EB1A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Electron Yield detection</a:t>
            </a:r>
          </a:p>
        </p:txBody>
      </p:sp>
    </p:spTree>
    <p:extLst>
      <p:ext uri="{BB962C8B-B14F-4D97-AF65-F5344CB8AC3E}">
        <p14:creationId xmlns:p14="http://schemas.microsoft.com/office/powerpoint/2010/main" val="264586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4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nl-NL"/>
              <a:t> </a:t>
            </a:r>
            <a:r>
              <a:rPr lang="en-US" altLang="nl-NL" b="1" i="0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Resonant Inelastic X-ray Scattering</a:t>
            </a:r>
            <a:endParaRPr lang="en-US" altLang="nl-NL"/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98FAFB86-0345-4353-B5AE-5F214204E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2p3s RIXS of CaF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A725697-B8E5-4108-A037-D00C5170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20"/>
            <a:ext cx="909290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349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517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2925738"/>
                <a:ext cx="9144000" cy="2819400"/>
              </a:xfrm>
              <a:ln/>
            </p:spPr>
            <p:txBody>
              <a:bodyPr/>
              <a:lstStyle/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Core hole decays by photons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en-US" altLang="nl-NL" sz="2800" dirty="0">
                    <a:solidFill>
                      <a:srgbClr val="0000FF"/>
                    </a:solidFill>
                  </a:rPr>
                  <a:t>) or electrons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E</a:t>
                </a:r>
                <a:r>
                  <a:rPr lang="en-US" altLang="nl-NL" sz="2800" dirty="0">
                    <a:solidFill>
                      <a:srgbClr val="0000FF"/>
                    </a:solidFill>
                  </a:rPr>
                  <a:t>)</a:t>
                </a:r>
              </a:p>
              <a:p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Photons escape prop. to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nl-NL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nl-NL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[</m:t>
                    </m:r>
                    <m:r>
                      <a:rPr lang="nl-NL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𝐴𝑠𝑠𝑢𝑚𝑒</m:t>
                    </m:r>
                    <m:r>
                      <a:rPr lang="nl-NL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nl-NL" sz="2400" dirty="0">
                    <a:solidFill>
                      <a:srgbClr val="0000FF"/>
                    </a:solidFill>
                  </a:rPr>
                  <a:t>’=</a:t>
                </a:r>
                <a:r>
                  <a:rPr lang="nl-NL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nl-NL" sz="2400" dirty="0">
                    <a:solidFill>
                      <a:srgbClr val="0000FF"/>
                    </a:solidFill>
                  </a:rPr>
                  <a:t>]</a:t>
                </a:r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endParaRPr lang="nl-NL" sz="2800" dirty="0"/>
              </a:p>
              <a:p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Fluorescence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yield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: FY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  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</a:t>
                </a:r>
                <a:endParaRPr lang="nl-NL" sz="280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nl-NL" sz="2800" dirty="0">
                    <a:solidFill>
                      <a:srgbClr val="0000FF"/>
                    </a:solidFill>
                  </a:rPr>
                  <a:t>       </a:t>
                </a:r>
                <a:r>
                  <a:rPr lang="en-US" altLang="nl-NL" sz="2000" i="1" dirty="0">
                    <a:solidFill>
                      <a:srgbClr val="0000FF"/>
                    </a:solidFill>
                  </a:rPr>
                  <a:t>[Neglect angular dependences] </a:t>
                </a:r>
                <a:endParaRPr lang="en-US" altLang="nl-NL" sz="28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517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925738"/>
                <a:ext cx="9144000" cy="2819400"/>
              </a:xfrm>
              <a:blipFill>
                <a:blip r:embed="rId4"/>
                <a:stretch>
                  <a:fillRect l="-1200" t="-2381" b="-12554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detection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3D30772-7ADF-418E-9F54-CDEC3183DDBA}"/>
              </a:ext>
            </a:extLst>
          </p:cNvPr>
          <p:cNvSpPr/>
          <p:nvPr/>
        </p:nvSpPr>
        <p:spPr bwMode="auto">
          <a:xfrm>
            <a:off x="2819400" y="609600"/>
            <a:ext cx="3048000" cy="1524000"/>
          </a:xfrm>
          <a:prstGeom prst="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08C6ECB-93A9-491C-BCA2-FCAF892D9D92}"/>
              </a:ext>
            </a:extLst>
          </p:cNvPr>
          <p:cNvCxnSpPr/>
          <p:nvPr/>
        </p:nvCxnSpPr>
        <p:spPr bwMode="auto">
          <a:xfrm>
            <a:off x="914400" y="1371600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198DA545-E2E4-44B2-87B7-715F714F52BE}"/>
              </a:ext>
            </a:extLst>
          </p:cNvPr>
          <p:cNvSpPr/>
          <p:nvPr/>
        </p:nvSpPr>
        <p:spPr bwMode="auto">
          <a:xfrm>
            <a:off x="2819400" y="609600"/>
            <a:ext cx="990600" cy="1523978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/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nl-NL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dirty="0">
                    <a:solidFill>
                      <a:srgbClr val="0000FF"/>
                    </a:solidFill>
                  </a:rPr>
                  <a:t> </a:t>
                </a:r>
                <a:endParaRPr lang="nl-NL" dirty="0"/>
              </a:p>
            </p:txBody>
          </p:sp>
        </mc:Choice>
        <mc:Fallback xmlns="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  <a:blipFill>
                <a:blip r:embed="rId5"/>
                <a:stretch>
                  <a:fillRect l="-11243" t="-12791" b="-31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1702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517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066800"/>
                <a:ext cx="9144000" cy="2819400"/>
              </a:xfrm>
              <a:ln/>
            </p:spPr>
            <p:txBody>
              <a:bodyPr/>
              <a:lstStyle/>
              <a:p>
                <a:endParaRPr lang="nl-NL" sz="2800" dirty="0"/>
              </a:p>
              <a:p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Fluorescence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yield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: FY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  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sz="2800" i="1" dirty="0">
                    <a:solidFill>
                      <a:srgbClr val="0000FF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nl-NL" sz="28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r>
                  <a:rPr lang="nl-NL" altLang="nl-NL" sz="2800" dirty="0">
                    <a:solidFill>
                      <a:srgbClr val="0000FF"/>
                    </a:solidFill>
                  </a:rPr>
                  <a:t>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b="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~1/</a:t>
                </a:r>
                <a:r>
                  <a:rPr lang="en-US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sz="2800" i="1" dirty="0">
                    <a:solidFill>
                      <a:srgbClr val="0000FF"/>
                    </a:solidFill>
                  </a:rPr>
                  <a:t> </a:t>
                </a:r>
                <a:endParaRPr lang="nl-NL" sz="28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r>
                  <a:rPr lang="nl-NL" altLang="nl-NL" sz="2800" dirty="0">
                    <a:solidFill>
                      <a:srgbClr val="0000FF"/>
                    </a:solidFill>
                  </a:rPr>
                  <a:t>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 is different </a:t>
                </a:r>
                <a:r>
                  <a:rPr lang="nl-NL" altLang="nl-NL" sz="2800" dirty="0" err="1">
                    <a:solidFill>
                      <a:srgbClr val="0000FF"/>
                    </a:solidFill>
                  </a:rPr>
                  <a:t>for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 </a:t>
                </a:r>
                <a:r>
                  <a:rPr lang="nl-NL" altLang="nl-NL" sz="2800" dirty="0" err="1">
                    <a:solidFill>
                      <a:srgbClr val="0000FF"/>
                    </a:solidFill>
                  </a:rPr>
                  <a:t>edge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 </a:t>
                </a:r>
                <a:r>
                  <a:rPr lang="nl-NL" altLang="nl-NL" sz="2800" dirty="0" err="1">
                    <a:solidFill>
                      <a:srgbClr val="0000FF"/>
                    </a:solidFill>
                  </a:rPr>
                  <a:t>and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 background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B)</a:t>
                </a:r>
                <a:endParaRPr lang="en-US" altLang="nl-NL" sz="2800" i="1" dirty="0">
                  <a:solidFill>
                    <a:srgbClr val="0000FF"/>
                  </a:solidFill>
                </a:endParaRPr>
              </a:p>
              <a:p>
                <a:endParaRPr lang="en-US" altLang="nl-NL" sz="2800" i="1" dirty="0">
                  <a:solidFill>
                    <a:srgbClr val="0000FF"/>
                  </a:solidFill>
                </a:endParaRPr>
              </a:p>
              <a:p>
                <a:endParaRPr lang="nl-NL" sz="280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517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066800"/>
                <a:ext cx="9144000" cy="2819400"/>
              </a:xfrm>
              <a:blipFill>
                <a:blip r:embed="rId4"/>
                <a:stretch>
                  <a:fillRect l="-1200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/>
              <p:nvPr/>
            </p:nvSpPr>
            <p:spPr>
              <a:xfrm>
                <a:off x="807346" y="44958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46" y="4495800"/>
                <a:ext cx="6431653" cy="966098"/>
              </a:xfrm>
              <a:prstGeom prst="rect">
                <a:avLst/>
              </a:prstGeom>
              <a:blipFill>
                <a:blip r:embed="rId5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7960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 of dilute sample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/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  <a:blipFill>
                <a:blip r:embed="rId4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>
                <a:extLst>
                  <a:ext uri="{FF2B5EF4-FFF2-40B4-BE49-F238E27FC236}">
                    <a16:creationId xmlns:a16="http://schemas.microsoft.com/office/drawing/2014/main" id="{552E35F1-1C80-423E-881D-AC071E51B8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286000"/>
                <a:ext cx="9144000" cy="281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sz="2800" kern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Dilute</m:t>
                    </m:r>
                    <m: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sample</m:t>
                    </m:r>
                    <m: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800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 </m:t>
                    </m:r>
                    <m:r>
                      <m:rPr>
                        <m:sty m:val="p"/>
                      </m:rPr>
                      <a:rPr lang="en-US" sz="2800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kern="0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nl-NL" sz="28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nl-NL" sz="2800" kern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endParaRPr lang="en-US" altLang="nl-NL" sz="2800" i="1" kern="0" dirty="0">
                  <a:solidFill>
                    <a:srgbClr val="0000FF"/>
                  </a:solidFill>
                </a:endParaRPr>
              </a:p>
              <a:p>
                <a:endParaRPr lang="en-US" altLang="nl-NL" sz="2800" i="1" kern="0" dirty="0">
                  <a:solidFill>
                    <a:srgbClr val="0000FF"/>
                  </a:solidFill>
                </a:endParaRPr>
              </a:p>
              <a:p>
                <a:endParaRPr lang="nl-NL" sz="2800" kern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2">
                <a:extLst>
                  <a:ext uri="{FF2B5EF4-FFF2-40B4-BE49-F238E27FC236}">
                    <a16:creationId xmlns:a16="http://schemas.microsoft.com/office/drawing/2014/main" id="{552E35F1-1C80-423E-881D-AC071E51B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286000"/>
                <a:ext cx="9144000" cy="2819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B553051A-991E-42F4-BD6B-99BB775BB37E}"/>
                  </a:ext>
                </a:extLst>
              </p:cNvPr>
              <p:cNvSpPr/>
              <p:nvPr/>
            </p:nvSpPr>
            <p:spPr>
              <a:xfrm>
                <a:off x="380999" y="35814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B553051A-991E-42F4-BD6B-99BB775BB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3581400"/>
                <a:ext cx="6431653" cy="966098"/>
              </a:xfrm>
              <a:prstGeom prst="rect">
                <a:avLst/>
              </a:prstGeom>
              <a:blipFill>
                <a:blip r:embed="rId6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07517607-B057-425C-B7E8-CFE4694F31C1}"/>
                  </a:ext>
                </a:extLst>
              </p:cNvPr>
              <p:cNvSpPr/>
              <p:nvPr/>
            </p:nvSpPr>
            <p:spPr>
              <a:xfrm>
                <a:off x="380999" y="5334000"/>
                <a:ext cx="643165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l-NL" sz="3600" i="1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l-NL" sz="3600" b="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nl-NL" sz="3600" baseline="-25000" dirty="0"/>
              </a:p>
            </p:txBody>
          </p:sp>
        </mc:Choice>
        <mc:Fallback xmlns="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07517607-B057-425C-B7E8-CFE4694F3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5334000"/>
                <a:ext cx="6431653" cy="646331"/>
              </a:xfrm>
              <a:prstGeom prst="rect">
                <a:avLst/>
              </a:prstGeom>
              <a:blipFill>
                <a:blip r:embed="rId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6831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Fluorescence Yield</a:t>
            </a:r>
            <a:endParaRPr lang="en-US" sz="3600" i="1" dirty="0"/>
          </a:p>
        </p:txBody>
      </p:sp>
      <p:pic>
        <p:nvPicPr>
          <p:cNvPr id="167938" name="Afbeelding 48" descr="JVREVxas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905"/>
            <a:ext cx="481785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427984" y="1660808"/>
            <a:ext cx="16685992" cy="165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572000" y="1264467"/>
          <a:ext cx="3999612" cy="1597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1" name="Equation" r:id="rId5" imgW="1104900" imgH="431800" progId="Equation.3">
                  <p:embed/>
                </p:oleObj>
              </mc:Choice>
              <mc:Fallback>
                <p:oleObj name="Equation" r:id="rId5" imgW="1104900" imgH="4318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64467"/>
                        <a:ext cx="3999612" cy="15975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6D751EC5-6701-4B5D-99FB-FCAE03C54F10}"/>
              </a:ext>
            </a:extLst>
          </p:cNvPr>
          <p:cNvSpPr/>
          <p:nvPr/>
        </p:nvSpPr>
        <p:spPr>
          <a:xfrm>
            <a:off x="-27039" y="428782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“saturation &amp; self-absorption”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pPr algn="ctr"/>
            <a:r>
              <a:rPr lang="en-US" sz="3200" dirty="0">
                <a:solidFill>
                  <a:srgbClr val="0000FF"/>
                </a:solidFill>
              </a:rPr>
              <a:t>De-saturation software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l-GR" sz="2400" dirty="0">
                <a:solidFill>
                  <a:srgbClr val="0000FF"/>
                </a:solidFill>
              </a:rPr>
              <a:t>μ</a:t>
            </a:r>
            <a:r>
              <a:rPr lang="nl-NL" sz="2400" dirty="0">
                <a:solidFill>
                  <a:srgbClr val="0000FF"/>
                </a:solidFill>
              </a:rPr>
              <a:t>(</a:t>
            </a:r>
            <a:r>
              <a:rPr lang="el-GR" sz="2400" dirty="0">
                <a:solidFill>
                  <a:srgbClr val="0000FF"/>
                </a:solidFill>
              </a:rPr>
              <a:t>ω</a:t>
            </a:r>
            <a:r>
              <a:rPr lang="nl-NL" sz="2400" dirty="0">
                <a:solidFill>
                  <a:srgbClr val="0000FF"/>
                </a:solidFill>
              </a:rPr>
              <a:t>) </a:t>
            </a:r>
            <a:r>
              <a:rPr lang="nl-NL" sz="2400" dirty="0" err="1">
                <a:solidFill>
                  <a:srgbClr val="0000FF"/>
                </a:solidFill>
              </a:rPr>
              <a:t>based</a:t>
            </a:r>
            <a:r>
              <a:rPr lang="nl-NL" sz="2400" dirty="0">
                <a:solidFill>
                  <a:srgbClr val="0000FF"/>
                </a:solidFill>
              </a:rPr>
              <a:t> on CRXO)</a:t>
            </a:r>
            <a:endParaRPr lang="nl-NL" sz="24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253F004-5CE8-4628-8314-C7CA3E0D7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 of non-dilute sample </a:t>
            </a:r>
          </a:p>
        </p:txBody>
      </p:sp>
    </p:spTree>
    <p:extLst>
      <p:ext uri="{BB962C8B-B14F-4D97-AF65-F5344CB8AC3E}">
        <p14:creationId xmlns:p14="http://schemas.microsoft.com/office/powerpoint/2010/main" val="27485396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Zeichenbereich 6"/>
          <p:cNvGrpSpPr>
            <a:grpSpLocks/>
          </p:cNvGrpSpPr>
          <p:nvPr/>
        </p:nvGrpSpPr>
        <p:grpSpPr bwMode="auto">
          <a:xfrm>
            <a:off x="0" y="207284"/>
            <a:ext cx="8305800" cy="6278562"/>
            <a:chOff x="0" y="0"/>
            <a:chExt cx="55568" cy="44912"/>
          </a:xfrm>
        </p:grpSpPr>
        <p:sp>
          <p:nvSpPr>
            <p:cNvPr id="7" name="AutoShape 4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5568" cy="4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8" name="Grafik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8" y="0"/>
              <a:ext cx="38247" cy="4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kstvak 7"/>
          <p:cNvSpPr txBox="1"/>
          <p:nvPr/>
        </p:nvSpPr>
        <p:spPr>
          <a:xfrm>
            <a:off x="6400800" y="762000"/>
            <a:ext cx="2623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Single synchrotron </a:t>
            </a:r>
            <a:r>
              <a:rPr lang="en-US" dirty="0" err="1"/>
              <a:t>pulselength</a:t>
            </a:r>
            <a:r>
              <a:rPr lang="en-US" dirty="0"/>
              <a:t> is too long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0" y="6485846"/>
            <a:ext cx="9144000" cy="36933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 dirty="0" err="1">
                <a:solidFill>
                  <a:srgbClr val="990099"/>
                </a:solidFill>
              </a:rPr>
              <a:t>Mitzner</a:t>
            </a:r>
            <a:r>
              <a:rPr lang="en-US" sz="1800" dirty="0">
                <a:solidFill>
                  <a:srgbClr val="990099"/>
                </a:solidFill>
                <a:effectLst/>
              </a:rPr>
              <a:t> et al, J. Phys. Chem. </a:t>
            </a:r>
            <a:r>
              <a:rPr lang="en-US" sz="1800" dirty="0" err="1">
                <a:solidFill>
                  <a:srgbClr val="990099"/>
                </a:solidFill>
                <a:effectLst/>
              </a:rPr>
              <a:t>Lett</a:t>
            </a:r>
            <a:r>
              <a:rPr lang="en-US" sz="1800" dirty="0">
                <a:solidFill>
                  <a:srgbClr val="990099"/>
                </a:solidFill>
                <a:effectLst/>
              </a:rPr>
              <a:t>. 4, 3641 (2013)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XAS of radiation sensitive sample</a:t>
            </a:r>
          </a:p>
        </p:txBody>
      </p:sp>
    </p:spTree>
    <p:extLst>
      <p:ext uri="{BB962C8B-B14F-4D97-AF65-F5344CB8AC3E}">
        <p14:creationId xmlns:p14="http://schemas.microsoft.com/office/powerpoint/2010/main" val="39551106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FY-XAS of radiation sensitive sample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Zeichenbereich 15"/>
          <p:cNvGrpSpPr>
            <a:grpSpLocks/>
          </p:cNvGrpSpPr>
          <p:nvPr/>
        </p:nvGrpSpPr>
        <p:grpSpPr bwMode="auto">
          <a:xfrm>
            <a:off x="-1219200" y="970452"/>
            <a:ext cx="8229600" cy="5549900"/>
            <a:chOff x="0" y="0"/>
            <a:chExt cx="54864" cy="35433"/>
          </a:xfrm>
        </p:grpSpPr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864" cy="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Grafik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2" y="0"/>
              <a:ext cx="31987" cy="3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0" y="6485846"/>
            <a:ext cx="9144000" cy="36933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 dirty="0" err="1">
                <a:solidFill>
                  <a:srgbClr val="990099"/>
                </a:solidFill>
              </a:rPr>
              <a:t>Mitzner</a:t>
            </a:r>
            <a:r>
              <a:rPr lang="en-US" sz="1800" dirty="0">
                <a:solidFill>
                  <a:srgbClr val="990099"/>
                </a:solidFill>
                <a:effectLst/>
              </a:rPr>
              <a:t> et al, J. Phys. Chem. </a:t>
            </a:r>
            <a:r>
              <a:rPr lang="en-US" sz="1800" dirty="0" err="1">
                <a:solidFill>
                  <a:srgbClr val="990099"/>
                </a:solidFill>
                <a:effectLst/>
              </a:rPr>
              <a:t>Lett</a:t>
            </a:r>
            <a:r>
              <a:rPr lang="en-US" sz="1800" dirty="0">
                <a:solidFill>
                  <a:srgbClr val="990099"/>
                </a:solidFill>
                <a:effectLst/>
              </a:rPr>
              <a:t>. 4, 3641 (2013)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0" y="12954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Fluorescence does not measure XAS spectrum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Saturation ?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3505200"/>
            <a:ext cx="3657600" cy="2209800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327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FY-XAS of radiation sensitive sample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Zeichenbereich 15"/>
          <p:cNvGrpSpPr>
            <a:grpSpLocks/>
          </p:cNvGrpSpPr>
          <p:nvPr/>
        </p:nvGrpSpPr>
        <p:grpSpPr bwMode="auto">
          <a:xfrm>
            <a:off x="-1219200" y="970452"/>
            <a:ext cx="8229600" cy="5549900"/>
            <a:chOff x="0" y="0"/>
            <a:chExt cx="54864" cy="35433"/>
          </a:xfrm>
        </p:grpSpPr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864" cy="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Grafik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2" y="0"/>
              <a:ext cx="31987" cy="3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4953000" y="12954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Fluorescence does not measure XAS spectrum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NO Saturation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State-dependent decay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3505200"/>
            <a:ext cx="3657600" cy="2209800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78CE376-7CAE-4C64-BA72-D5B69A196014}"/>
              </a:ext>
            </a:extLst>
          </p:cNvPr>
          <p:cNvSpPr/>
          <p:nvPr/>
        </p:nvSpPr>
        <p:spPr>
          <a:xfrm>
            <a:off x="989814" y="6457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990099"/>
                </a:solidFill>
              </a:rPr>
              <a:t>Mitzner</a:t>
            </a:r>
            <a:r>
              <a:rPr lang="en-US" sz="2000" dirty="0">
                <a:solidFill>
                  <a:srgbClr val="990099"/>
                </a:solidFill>
              </a:rPr>
              <a:t> et al, J. Phys. Chem. Lett. 4, 3641 (2013) </a:t>
            </a:r>
          </a:p>
        </p:txBody>
      </p:sp>
    </p:spTree>
    <p:extLst>
      <p:ext uri="{BB962C8B-B14F-4D97-AF65-F5344CB8AC3E}">
        <p14:creationId xmlns:p14="http://schemas.microsoft.com/office/powerpoint/2010/main" val="32695534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2819400"/>
          </a:xfrm>
          <a:ln/>
        </p:spPr>
        <p:txBody>
          <a:bodyPr/>
          <a:lstStyle/>
          <a:p>
            <a:r>
              <a:rPr lang="en-US" altLang="nl-NL" sz="2800" dirty="0">
                <a:solidFill>
                  <a:srgbClr val="0000FF"/>
                </a:solidFill>
              </a:rPr>
              <a:t>Yield methods assume a constant ratio between radiative and non-radiative decay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r>
              <a:rPr lang="en-US" altLang="nl-NL" sz="2800" dirty="0">
                <a:solidFill>
                  <a:srgbClr val="0000FF"/>
                </a:solidFill>
              </a:rPr>
              <a:t>If this ratio is state (= energy) dependent then the related yield methods do not measure XAS.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r>
              <a:rPr lang="en-US" altLang="nl-NL" sz="2800" dirty="0">
                <a:solidFill>
                  <a:srgbClr val="0000FF"/>
                </a:solidFill>
              </a:rPr>
              <a:t>The dominant yield method is not visibly affected, thus for soft X-rays only FY is affected, not electron yield.</a:t>
            </a:r>
          </a:p>
          <a:p>
            <a:pPr>
              <a:buFontTx/>
              <a:buNone/>
            </a:pPr>
            <a:endParaRPr lang="en-US" altLang="nl-NL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State dependent decay</a:t>
            </a:r>
          </a:p>
        </p:txBody>
      </p:sp>
    </p:spTree>
    <p:extLst>
      <p:ext uri="{BB962C8B-B14F-4D97-AF65-F5344CB8AC3E}">
        <p14:creationId xmlns:p14="http://schemas.microsoft.com/office/powerpoint/2010/main" val="16110748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3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7467600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3763" name="Line 3"/>
          <p:cNvSpPr>
            <a:spLocks noChangeShapeType="1"/>
          </p:cNvSpPr>
          <p:nvPr/>
        </p:nvSpPr>
        <p:spPr bwMode="auto">
          <a:xfrm flipV="1">
            <a:off x="1676400" y="4267200"/>
            <a:ext cx="1981200" cy="1524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653764" name="Line 4"/>
          <p:cNvSpPr>
            <a:spLocks noChangeShapeType="1"/>
          </p:cNvSpPr>
          <p:nvPr/>
        </p:nvSpPr>
        <p:spPr bwMode="auto">
          <a:xfrm flipV="1">
            <a:off x="4724400" y="4267200"/>
            <a:ext cx="1981200" cy="1524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653765" name="Line 5"/>
          <p:cNvSpPr>
            <a:spLocks noChangeShapeType="1"/>
          </p:cNvSpPr>
          <p:nvPr/>
        </p:nvSpPr>
        <p:spPr bwMode="auto">
          <a:xfrm flipV="1">
            <a:off x="1752600" y="1371600"/>
            <a:ext cx="1676400" cy="3276600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653766" name="Line 6"/>
          <p:cNvSpPr>
            <a:spLocks noChangeShapeType="1"/>
          </p:cNvSpPr>
          <p:nvPr/>
        </p:nvSpPr>
        <p:spPr bwMode="auto">
          <a:xfrm flipV="1">
            <a:off x="5029200" y="1600200"/>
            <a:ext cx="1676400" cy="3276600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State dependent decay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2400" y="1578634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>
                <a:solidFill>
                  <a:srgbClr val="FF0000"/>
                </a:solidFill>
              </a:rPr>
              <a:t>FY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4408" y="3951733"/>
            <a:ext cx="66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>
                <a:solidFill>
                  <a:srgbClr val="0000FF"/>
                </a:solidFill>
              </a:rPr>
              <a:t>EY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1517972" y="1676400"/>
            <a:ext cx="518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baseline="-25000" dirty="0">
                <a:solidFill>
                  <a:srgbClr val="002060"/>
                </a:solidFill>
              </a:rPr>
              <a:t>3</a:t>
            </a:r>
            <a:endParaRPr lang="nl-NL" baseline="-25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41778" y="1752600"/>
            <a:ext cx="518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endParaRPr lang="nl-NL" baseline="-25000" dirty="0">
              <a:solidFill>
                <a:srgbClr val="002060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7092BB5-B392-4BDF-B603-C1A7FC14E6FD}"/>
              </a:ext>
            </a:extLst>
          </p:cNvPr>
          <p:cNvSpPr/>
          <p:nvPr/>
        </p:nvSpPr>
        <p:spPr>
          <a:xfrm>
            <a:off x="0" y="64697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1800" dirty="0">
                <a:solidFill>
                  <a:srgbClr val="990099"/>
                </a:solidFill>
              </a:rPr>
              <a:t>Solid State Comm. 92, 991 (1994) </a:t>
            </a:r>
            <a:endParaRPr lang="en-US" altLang="nl-NL" sz="18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854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 (state-dependent, dilute)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/>
              <p:nvPr/>
            </p:nvSpPr>
            <p:spPr>
              <a:xfrm>
                <a:off x="-304800" y="28194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2819400"/>
                <a:ext cx="6431653" cy="966098"/>
              </a:xfrm>
              <a:prstGeom prst="rect">
                <a:avLst/>
              </a:prstGeom>
              <a:blipFill>
                <a:blip r:embed="rId4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8AE319F-ECF7-4D37-A3BD-11266DFB1566}"/>
                  </a:ext>
                </a:extLst>
              </p:cNvPr>
              <p:cNvSpPr/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8AE319F-ECF7-4D37-A3BD-11266DFB1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  <a:blipFill>
                <a:blip r:embed="rId5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hoek 1">
            <a:extLst>
              <a:ext uri="{FF2B5EF4-FFF2-40B4-BE49-F238E27FC236}">
                <a16:creationId xmlns:a16="http://schemas.microsoft.com/office/drawing/2014/main" id="{410F6B19-DB28-499C-91F8-26ED0F4C21A7}"/>
              </a:ext>
            </a:extLst>
          </p:cNvPr>
          <p:cNvSpPr/>
          <p:nvPr/>
        </p:nvSpPr>
        <p:spPr>
          <a:xfrm>
            <a:off x="0" y="4160728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rgbClr val="0000FF"/>
                </a:solidFill>
              </a:rPr>
              <a:t>Main decay of 2p core hole is 2p3d RIXS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rgbClr val="0000FF"/>
                </a:solidFill>
              </a:rPr>
              <a:t>Integrate RIXS spectrum to 2p3d PFY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rgbClr val="0000FF"/>
                </a:solidFill>
              </a:rPr>
              <a:t>TFY ~ 2p3d PFY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nl-NL" dirty="0">
              <a:solidFill>
                <a:srgbClr val="0000FF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rgbClr val="0000FF"/>
                </a:solidFill>
              </a:rPr>
              <a:t>NOTE: “RIXS” has angular dependence effects</a:t>
            </a:r>
          </a:p>
        </p:txBody>
      </p:sp>
    </p:spTree>
    <p:extLst>
      <p:ext uri="{BB962C8B-B14F-4D97-AF65-F5344CB8AC3E}">
        <p14:creationId xmlns:p14="http://schemas.microsoft.com/office/powerpoint/2010/main" val="291153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7239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4563" name="Text Box 3"/>
          <p:cNvSpPr txBox="1">
            <a:spLocks noChangeArrowheads="1"/>
          </p:cNvSpPr>
          <p:nvPr/>
        </p:nvSpPr>
        <p:spPr bwMode="auto">
          <a:xfrm>
            <a:off x="6553200" y="5486400"/>
            <a:ext cx="2376488" cy="860425"/>
          </a:xfrm>
          <a:prstGeom prst="rect">
            <a:avLst/>
          </a:prstGeom>
          <a:solidFill>
            <a:srgbClr val="FF99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nl-NL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Phys. Rev. B.</a:t>
            </a:r>
          </a:p>
          <a:p>
            <a:pPr algn="ctr">
              <a:defRPr/>
            </a:pPr>
            <a:r>
              <a:rPr lang="en-US" altLang="nl-NL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53, 7099 (1996)</a:t>
            </a:r>
            <a:endParaRPr lang="en-US" altLang="nl-NL" sz="2400">
              <a:solidFill>
                <a:srgbClr val="990099"/>
              </a:solidFill>
            </a:endParaRPr>
          </a:p>
        </p:txBody>
      </p:sp>
      <p:sp>
        <p:nvSpPr>
          <p:cNvPr id="834564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nl-NL"/>
              <a:t> </a:t>
            </a:r>
            <a:r>
              <a:rPr lang="en-US" altLang="nl-NL" b="1" i="0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Resonant Inelastic X-ray Scattering</a:t>
            </a:r>
            <a:endParaRPr lang="en-US" altLang="nl-NL"/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304800" y="2362200"/>
            <a:ext cx="1543050" cy="3886200"/>
            <a:chOff x="192" y="1488"/>
            <a:chExt cx="972" cy="2448"/>
          </a:xfrm>
        </p:grpSpPr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288" y="1584"/>
              <a:ext cx="576" cy="0"/>
            </a:xfrm>
            <a:prstGeom prst="line">
              <a:avLst/>
            </a:prstGeom>
            <a:noFill/>
            <a:ln w="381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645" y="1584"/>
              <a:ext cx="4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0000FF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0000FF"/>
                  </a:solidFill>
                </a:rPr>
                <a:t>0</a:t>
              </a:r>
              <a:endParaRPr kumimoji="0" lang="en-US" altLang="nl-NL" sz="2400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528" y="1680"/>
              <a:ext cx="0" cy="33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240" y="259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240" y="264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576" y="1872"/>
              <a:ext cx="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nl-NL" sz="2400">
                  <a:sym typeface="MT Extra" panose="05050102010205020202" pitchFamily="18" charset="2"/>
                </a:rPr>
                <a:t></a:t>
              </a:r>
              <a:r>
                <a:rPr lang="en-US" altLang="nl-NL" sz="2400">
                  <a:sym typeface="Symbol" panose="05050102010706020507" pitchFamily="18" charset="2"/>
                </a:rPr>
                <a:t></a:t>
              </a:r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528" y="2688"/>
              <a:ext cx="0" cy="57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566" y="261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kumimoji="0" lang="en-GB" altLang="nl-NL" sz="2400"/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576" y="2880"/>
              <a:ext cx="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nl-NL" sz="2400">
                  <a:sym typeface="MT Extra" panose="05050102010205020202" pitchFamily="18" charset="2"/>
                </a:rPr>
                <a:t></a:t>
              </a:r>
              <a:r>
                <a:rPr lang="en-US" altLang="nl-NL" sz="2400">
                  <a:sym typeface="Symbol" panose="05050102010706020507" pitchFamily="18" charset="2"/>
                </a:rPr>
                <a:t>’</a:t>
              </a: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288" y="336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288" y="355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468" y="3584"/>
              <a:ext cx="6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66FF66"/>
                  </a:solidFill>
                </a:rPr>
                <a:t>3s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r>
                <a:rPr kumimoji="0" lang="en-US" altLang="nl-NL" sz="2400" b="1">
                  <a:solidFill>
                    <a:srgbClr val="66FF66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endParaRPr kumimoji="0" lang="en-US" altLang="nl-NL" sz="2400" baseline="30000">
                <a:solidFill>
                  <a:srgbClr val="FF0000"/>
                </a:solidFill>
              </a:endParaRPr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407" y="2304"/>
              <a:ext cx="7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66FF66"/>
                  </a:solidFill>
                </a:rPr>
                <a:t>2p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5</a:t>
              </a:r>
              <a:r>
                <a:rPr kumimoji="0" lang="en-US" altLang="nl-NL" sz="2400" b="1">
                  <a:solidFill>
                    <a:srgbClr val="66FF66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endParaRPr kumimoji="0" lang="en-US" altLang="nl-NL" sz="2400" baseline="30000">
                <a:solidFill>
                  <a:srgbClr val="0000FF"/>
                </a:solidFill>
              </a:endParaRP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192" y="1488"/>
              <a:ext cx="960" cy="2448"/>
            </a:xfrm>
            <a:prstGeom prst="rect">
              <a:avLst/>
            </a:prstGeom>
            <a:noFill/>
            <a:ln w="38100" cap="sq">
              <a:solidFill>
                <a:srgbClr val="5717F7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240" y="2304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240" y="2256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>
              <a:off x="240" y="2208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>
              <a:off x="240" y="211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>
              <a:off x="240" y="216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>
              <a:off x="288" y="3408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7" name="Line 27"/>
            <p:cNvSpPr>
              <a:spLocks noChangeShapeType="1"/>
            </p:cNvSpPr>
            <p:nvPr/>
          </p:nvSpPr>
          <p:spPr bwMode="auto">
            <a:xfrm>
              <a:off x="288" y="360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8" name="Rectangle 5">
            <a:extLst>
              <a:ext uri="{FF2B5EF4-FFF2-40B4-BE49-F238E27FC236}">
                <a16:creationId xmlns:a16="http://schemas.microsoft.com/office/drawing/2014/main" id="{98FAFB86-0345-4353-B5AE-5F214204E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2p3s RIXS of CaF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21909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XAS: transmission &amp; FY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Zeichenbereich 15"/>
          <p:cNvGrpSpPr>
            <a:grpSpLocks/>
          </p:cNvGrpSpPr>
          <p:nvPr/>
        </p:nvGrpSpPr>
        <p:grpSpPr bwMode="auto">
          <a:xfrm>
            <a:off x="-12700" y="990600"/>
            <a:ext cx="8229600" cy="5549900"/>
            <a:chOff x="0" y="0"/>
            <a:chExt cx="54864" cy="35433"/>
          </a:xfrm>
        </p:grpSpPr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864" cy="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Grafik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2" y="0"/>
              <a:ext cx="31987" cy="3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hthoek 4">
            <a:extLst>
              <a:ext uri="{FF2B5EF4-FFF2-40B4-BE49-F238E27FC236}">
                <a16:creationId xmlns:a16="http://schemas.microsoft.com/office/drawing/2014/main" id="{EAF8AC56-1E78-402F-B745-6A64F60C294C}"/>
              </a:ext>
            </a:extLst>
          </p:cNvPr>
          <p:cNvSpPr/>
          <p:nvPr/>
        </p:nvSpPr>
        <p:spPr>
          <a:xfrm>
            <a:off x="989814" y="6457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990099"/>
                </a:solidFill>
              </a:rPr>
              <a:t>Mitzner</a:t>
            </a:r>
            <a:r>
              <a:rPr lang="en-US" sz="2000" dirty="0">
                <a:solidFill>
                  <a:srgbClr val="990099"/>
                </a:solidFill>
              </a:rPr>
              <a:t> et al, J. Phys. Chem. Lett. 4, 3641 (2013) </a:t>
            </a:r>
          </a:p>
        </p:txBody>
      </p:sp>
    </p:spTree>
    <p:extLst>
      <p:ext uri="{BB962C8B-B14F-4D97-AF65-F5344CB8AC3E}">
        <p14:creationId xmlns:p14="http://schemas.microsoft.com/office/powerpoint/2010/main" val="37360083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34505" r="33862" b="-1614"/>
          <a:stretch>
            <a:fillRect/>
          </a:stretch>
        </p:blipFill>
        <p:spPr bwMode="auto">
          <a:xfrm>
            <a:off x="1181100" y="1001714"/>
            <a:ext cx="6515100" cy="561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76200" y="579438"/>
            <a:ext cx="9031288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FY-XAS ≠ XAS	L</a:t>
            </a:r>
            <a:r>
              <a:rPr lang="en-US" sz="24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edge increases	High-energies increase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defRPr/>
            </a:pPr>
            <a:br>
              <a:rPr lang="en-US" sz="2400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detection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69562FE-B3FE-4308-9301-274DD53DC956}"/>
              </a:ext>
            </a:extLst>
          </p:cNvPr>
          <p:cNvSpPr/>
          <p:nvPr/>
        </p:nvSpPr>
        <p:spPr>
          <a:xfrm>
            <a:off x="932092" y="6457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99"/>
                </a:solidFill>
              </a:rPr>
              <a:t>Kurian J. Phys. Cond. Matt. 24, 435602 (2012)</a:t>
            </a:r>
          </a:p>
        </p:txBody>
      </p:sp>
    </p:spTree>
    <p:extLst>
      <p:ext uri="{BB962C8B-B14F-4D97-AF65-F5344CB8AC3E}">
        <p14:creationId xmlns:p14="http://schemas.microsoft.com/office/powerpoint/2010/main" val="8883632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hthoek 2"/>
          <p:cNvSpPr>
            <a:spLocks noChangeArrowheads="1"/>
          </p:cNvSpPr>
          <p:nvPr/>
        </p:nvSpPr>
        <p:spPr bwMode="auto">
          <a:xfrm>
            <a:off x="914400" y="685800"/>
            <a:ext cx="5913798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XMCD sum rules break down</a:t>
            </a:r>
          </a:p>
          <a:p>
            <a:pPr marL="285750" indent="-28575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Ni/Co 20%, Fe 30%, </a:t>
            </a:r>
            <a:r>
              <a:rPr lang="en-US" sz="2400" dirty="0" err="1">
                <a:solidFill>
                  <a:srgbClr val="0000FF"/>
                </a:solidFill>
                <a:latin typeface="Comic Sans MS" pitchFamily="66" charset="0"/>
              </a:rPr>
              <a:t>Mn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&gt; 100</a:t>
            </a:r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% error </a:t>
            </a:r>
            <a:br>
              <a:rPr lang="en-US" sz="2000" dirty="0">
                <a:solidFill>
                  <a:srgbClr val="0000FF"/>
                </a:solidFill>
                <a:latin typeface="Comic Sans MS" pitchFamily="66" charset="0"/>
              </a:rPr>
            </a:br>
            <a:br>
              <a:rPr lang="en-US" sz="2000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XMCD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06304"/>
            <a:ext cx="6477000" cy="463461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C4E4E48-A7A2-4C4C-8339-1B79B693D2C8}"/>
              </a:ext>
            </a:extLst>
          </p:cNvPr>
          <p:cNvSpPr/>
          <p:nvPr/>
        </p:nvSpPr>
        <p:spPr>
          <a:xfrm>
            <a:off x="932092" y="6457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99"/>
                </a:solidFill>
              </a:rPr>
              <a:t>Liu </a:t>
            </a:r>
            <a:r>
              <a:rPr lang="en-US" sz="2000" dirty="0" err="1">
                <a:solidFill>
                  <a:srgbClr val="990099"/>
                </a:solidFill>
              </a:rPr>
              <a:t>ea</a:t>
            </a:r>
            <a:r>
              <a:rPr lang="en-US" sz="2000" dirty="0">
                <a:solidFill>
                  <a:srgbClr val="990099"/>
                </a:solidFill>
              </a:rPr>
              <a:t>, Phys. Rev. B. 96, 054446 (2017)</a:t>
            </a:r>
          </a:p>
        </p:txBody>
      </p:sp>
    </p:spTree>
    <p:extLst>
      <p:ext uri="{BB962C8B-B14F-4D97-AF65-F5344CB8AC3E}">
        <p14:creationId xmlns:p14="http://schemas.microsoft.com/office/powerpoint/2010/main" val="26986706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Rechthoek 5"/>
              <p:cNvSpPr>
                <a:spLocks noChangeArrowheads="1"/>
              </p:cNvSpPr>
              <p:nvPr/>
            </p:nvSpPr>
            <p:spPr bwMode="auto">
              <a:xfrm>
                <a:off x="152400" y="1066800"/>
                <a:ext cx="9220200" cy="5967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</m:t>
                    </m:r>
                    <m:r>
                      <a:rPr lang="nl-NL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nl-NL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FF"/>
                    </a:solidFill>
                    <a:latin typeface="Comic Sans MS" pitchFamily="66" charset="0"/>
                  </a:rPr>
                  <a:t> = the integrated RIXS             </a:t>
                </a: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sz="1800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  <a:t>Measure the partial fluorescence yield of the background. </a:t>
                </a:r>
              </a:p>
              <a:p>
                <a:pPr algn="l"/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BFY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1/(1+x) ≈ 1 – x</a:t>
                </a: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BFY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≈ 1 –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sz="2400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  <a:t>Measure a negative XAS spectrum, </a:t>
                </a:r>
                <a:b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</a:br>
                <a: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  <a:t>essentially tracking the probing depth [</a:t>
                </a:r>
                <a:r>
                  <a:rPr lang="el-GR" altLang="nl-NL" sz="24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]</a:t>
                </a:r>
              </a:p>
              <a:p>
                <a:pPr algn="l"/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299" name="Rechthoe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066800"/>
                <a:ext cx="9220200" cy="5967980"/>
              </a:xfrm>
              <a:prstGeom prst="rect">
                <a:avLst/>
              </a:prstGeom>
              <a:blipFill>
                <a:blip r:embed="rId3"/>
                <a:stretch>
                  <a:fillRect l="-1190" r="-66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3 inverse PFY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1325" y="2969663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81882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3 inverse PFY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1325" y="2969663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</p:txBody>
      </p:sp>
      <p:pic>
        <p:nvPicPr>
          <p:cNvPr id="3074" name="Picture 2" descr="Afbeeldingsresultaat voor inverse partial fluorescence yield">
            <a:extLst>
              <a:ext uri="{FF2B5EF4-FFF2-40B4-BE49-F238E27FC236}">
                <a16:creationId xmlns:a16="http://schemas.microsoft.com/office/drawing/2014/main" id="{12C55D0D-B97D-4796-B418-33BA5292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438"/>
            <a:ext cx="7078614" cy="58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8896C76F-144E-40AF-9090-F4460A07C4F5}"/>
              </a:ext>
            </a:extLst>
          </p:cNvPr>
          <p:cNvSpPr/>
          <p:nvPr/>
        </p:nvSpPr>
        <p:spPr>
          <a:xfrm>
            <a:off x="0" y="64697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1800" dirty="0" err="1">
                <a:solidFill>
                  <a:srgbClr val="990099"/>
                </a:solidFill>
              </a:rPr>
              <a:t>Achkar</a:t>
            </a:r>
            <a:r>
              <a:rPr lang="en-US" altLang="nl-NL" sz="1800" dirty="0">
                <a:solidFill>
                  <a:srgbClr val="990099"/>
                </a:solidFill>
              </a:rPr>
              <a:t> </a:t>
            </a:r>
            <a:r>
              <a:rPr lang="en-US" altLang="nl-NL" sz="1800" dirty="0" err="1">
                <a:solidFill>
                  <a:srgbClr val="990099"/>
                </a:solidFill>
              </a:rPr>
              <a:t>ea</a:t>
            </a:r>
            <a:r>
              <a:rPr lang="en-US" altLang="nl-NL" sz="1800" dirty="0">
                <a:solidFill>
                  <a:srgbClr val="990099"/>
                </a:solidFill>
              </a:rPr>
              <a:t>, scientific reports 1, 82 (2011) </a:t>
            </a:r>
            <a:endParaRPr lang="en-US" altLang="nl-NL" sz="18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287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4 dips and peaks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1325" y="2969663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</p:txBody>
      </p:sp>
      <p:pic>
        <p:nvPicPr>
          <p:cNvPr id="3074" name="Picture 2" descr="Afbeeldingsresultaat voor inverse partial fluorescence yield">
            <a:extLst>
              <a:ext uri="{FF2B5EF4-FFF2-40B4-BE49-F238E27FC236}">
                <a16:creationId xmlns:a16="http://schemas.microsoft.com/office/drawing/2014/main" id="{12C55D0D-B97D-4796-B418-33BA52921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9" r="47252"/>
          <a:stretch/>
        </p:blipFill>
        <p:spPr bwMode="auto">
          <a:xfrm>
            <a:off x="381000" y="2320579"/>
            <a:ext cx="3733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9814826-11C3-4AE4-BCBE-F0D98350FEE5}"/>
              </a:ext>
            </a:extLst>
          </p:cNvPr>
          <p:cNvSpPr/>
          <p:nvPr/>
        </p:nvSpPr>
        <p:spPr>
          <a:xfrm>
            <a:off x="152399" y="762000"/>
            <a:ext cx="899140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Measure the total fluorescence yield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State-dependent decay modified metal PFY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+ Negative IPFY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5F123748-8ECF-422F-AB58-9202D23BDFF8}"/>
                  </a:ext>
                </a:extLst>
              </p:cNvPr>
              <p:cNvSpPr/>
              <p:nvPr/>
            </p:nvSpPr>
            <p:spPr>
              <a:xfrm>
                <a:off x="4442650" y="2207020"/>
                <a:ext cx="4320350" cy="783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dirty="0">
                  <a:solidFill>
                    <a:srgbClr val="0000FF"/>
                  </a:solidFill>
                  <a:latin typeface="Comic Sans MS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5F123748-8ECF-422F-AB58-9202D23BD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650" y="2207020"/>
                <a:ext cx="4320350" cy="783035"/>
              </a:xfrm>
              <a:prstGeom prst="rect">
                <a:avLst/>
              </a:prstGeom>
              <a:blipFill>
                <a:blip r:embed="rId4"/>
                <a:stretch>
                  <a:fillRect l="-2962" b="-39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4275B6D9-8CF3-4EB1-BF41-DB6A2288382A}"/>
                  </a:ext>
                </a:extLst>
              </p:cNvPr>
              <p:cNvSpPr/>
              <p:nvPr/>
            </p:nvSpPr>
            <p:spPr>
              <a:xfrm>
                <a:off x="1731479" y="5455602"/>
                <a:ext cx="56810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 ~ c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1</a:t>
                </a:r>
                <a:r>
                  <a:rPr lang="nl-NL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nl-NL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nl-NL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nl-NL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omic Sans MS" pitchFamily="66" charset="0"/>
                      </a:rPr>
                      <m:t>c</m:t>
                    </m:r>
                    <m:r>
                      <m:rPr>
                        <m:nor/>
                      </m:rPr>
                      <a:rPr lang="nl-NL" b="0" i="1" baseline="-25000" dirty="0" smtClean="0">
                        <a:solidFill>
                          <a:srgbClr val="0000FF"/>
                        </a:solidFill>
                        <a:latin typeface="Comic Sans MS" pitchFamily="66" charset="0"/>
                      </a:rPr>
                      <m:t>2</m:t>
                    </m:r>
                    <m:r>
                      <m:rPr>
                        <m:nor/>
                      </m:rPr>
                      <a:rPr lang="nl-NL" b="0" i="1" dirty="0" smtClean="0">
                        <a:solidFill>
                          <a:srgbClr val="0000FF"/>
                        </a:solidFill>
                        <a:latin typeface="Comic Sans MS" pitchFamily="66" charset="0"/>
                      </a:rPr>
                      <m:t>∗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nl-NL" dirty="0">
                  <a:solidFill>
                    <a:srgbClr val="0000FF"/>
                  </a:solidFill>
                  <a:latin typeface="Comic Sans MS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4275B6D9-8CF3-4EB1-BF41-DB6A22883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479" y="5455602"/>
                <a:ext cx="5681042" cy="523220"/>
              </a:xfrm>
              <a:prstGeom prst="rect">
                <a:avLst/>
              </a:prstGeom>
              <a:blipFill>
                <a:blip r:embed="rId5"/>
                <a:stretch>
                  <a:fillRect l="-2146" t="-11628" b="-3255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0232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 descr="figure3_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4838"/>
            <a:ext cx="46101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15975"/>
            <a:ext cx="4019550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744EF1-CEFF-481F-BCCD-4534B9F1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4 dips and peaks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A10EFA6-FB9E-4150-BB6B-87275D74BCE2}"/>
              </a:ext>
            </a:extLst>
          </p:cNvPr>
          <p:cNvSpPr/>
          <p:nvPr/>
        </p:nvSpPr>
        <p:spPr>
          <a:xfrm>
            <a:off x="-2057400" y="6348953"/>
            <a:ext cx="1059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99"/>
                </a:solidFill>
              </a:rPr>
              <a:t>Nature Chem. 4, 766 (2012)  &amp; Phys. Rev. Letter discussions (2014)</a:t>
            </a:r>
          </a:p>
        </p:txBody>
      </p:sp>
    </p:spTree>
    <p:extLst>
      <p:ext uri="{BB962C8B-B14F-4D97-AF65-F5344CB8AC3E}">
        <p14:creationId xmlns:p14="http://schemas.microsoft.com/office/powerpoint/2010/main" val="352897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nl-NL"/>
              <a:t>Ψ</a:t>
            </a:r>
            <a:r>
              <a:rPr lang="en-US" altLang="nl-NL" sz="1800"/>
              <a:t>0</a:t>
            </a:r>
            <a:endParaRPr lang="en-US" altLang="nl-NL"/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48" name="Rechte verbindingslijn met pijl 23"/>
          <p:cNvCxnSpPr>
            <a:cxnSpLocks noChangeShapeType="1"/>
          </p:cNvCxnSpPr>
          <p:nvPr/>
        </p:nvCxnSpPr>
        <p:spPr bwMode="auto">
          <a:xfrm flipV="1">
            <a:off x="4483100" y="1219200"/>
            <a:ext cx="0" cy="535305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" name="Rechte verbindingslijn met pijl 28"/>
          <p:cNvCxnSpPr>
            <a:cxnSpLocks noChangeShapeType="1"/>
          </p:cNvCxnSpPr>
          <p:nvPr/>
        </p:nvCxnSpPr>
        <p:spPr bwMode="auto">
          <a:xfrm>
            <a:off x="4800600" y="1265237"/>
            <a:ext cx="0" cy="868363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1s2p RIXS of transition metal ions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3403269" y="742017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1s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0981" y="24748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electronic</a:t>
            </a:r>
          </a:p>
          <a:p>
            <a:r>
              <a:rPr lang="en-US" dirty="0" err="1">
                <a:solidFill>
                  <a:srgbClr val="0000FF"/>
                </a:solidFill>
              </a:rPr>
              <a:t>dd</a:t>
            </a:r>
            <a:r>
              <a:rPr lang="en-US" dirty="0">
                <a:solidFill>
                  <a:srgbClr val="0000FF"/>
                </a:solidFill>
              </a:rPr>
              <a:t>, CT</a:t>
            </a:r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magnon</a:t>
            </a:r>
          </a:p>
          <a:p>
            <a:r>
              <a:rPr lang="en-US" dirty="0">
                <a:solidFill>
                  <a:srgbClr val="0000FF"/>
                </a:solidFill>
              </a:rPr>
              <a:t>vibrations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398D6B0-D556-4D94-81BA-5E55C1BF730E}"/>
              </a:ext>
            </a:extLst>
          </p:cNvPr>
          <p:cNvCxnSpPr/>
          <p:nvPr/>
        </p:nvCxnSpPr>
        <p:spPr bwMode="auto">
          <a:xfrm flipH="1">
            <a:off x="2326672" y="20574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88AD85F1-4F9A-4A2A-A80C-80F0242DEBF3}"/>
              </a:ext>
            </a:extLst>
          </p:cNvPr>
          <p:cNvSpPr/>
          <p:nvPr/>
        </p:nvSpPr>
        <p:spPr>
          <a:xfrm>
            <a:off x="3426155" y="1534180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2p</a:t>
            </a:r>
            <a:endParaRPr lang="nl-NL" dirty="0"/>
          </a:p>
        </p:txBody>
      </p:sp>
      <p:pic>
        <p:nvPicPr>
          <p:cNvPr id="22" name="Picture 18" descr="http://www.esrf.eu/files/live/sites/www/files/UsersAndScience/Publications/Highlights/2010/figures/fig-17.jpg">
            <a:extLst>
              <a:ext uri="{FF2B5EF4-FFF2-40B4-BE49-F238E27FC236}">
                <a16:creationId xmlns:a16="http://schemas.microsoft.com/office/drawing/2014/main" id="{F5797CFB-647A-4C9A-A52B-968BC9489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-1" r="49679" b="64455"/>
          <a:stretch/>
        </p:blipFill>
        <p:spPr bwMode="auto">
          <a:xfrm>
            <a:off x="4927601" y="2630891"/>
            <a:ext cx="3794501" cy="252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4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038975" y="762000"/>
            <a:ext cx="2105025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 sz="3200">
                <a:solidFill>
                  <a:srgbClr val="FF3300"/>
                </a:solidFill>
              </a:rPr>
              <a:t>Co</a:t>
            </a:r>
            <a:r>
              <a:rPr lang="en-US" altLang="nl-NL" sz="3200" baseline="30000">
                <a:solidFill>
                  <a:srgbClr val="FF3300"/>
                </a:solidFill>
              </a:rPr>
              <a:t>III</a:t>
            </a:r>
            <a:r>
              <a:rPr lang="en-US" altLang="nl-NL" sz="3200">
                <a:solidFill>
                  <a:srgbClr val="FF3300"/>
                </a:solidFill>
              </a:rPr>
              <a:t>(acac)</a:t>
            </a:r>
            <a:endParaRPr lang="en-GB" altLang="nl-NL" sz="320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nl-NL" b="1">
                <a:solidFill>
                  <a:srgbClr val="0033CC"/>
                </a:solidFill>
              </a:rPr>
              <a:t>K edge and 1s2p RIXS 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6096000" y="2133600"/>
            <a:ext cx="0" cy="28194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5257800" y="1752600"/>
            <a:ext cx="3352800" cy="3352800"/>
          </a:xfrm>
          <a:prstGeom prst="line">
            <a:avLst/>
          </a:prstGeom>
          <a:noFill/>
          <a:ln w="50800" cap="sq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1828800"/>
            <a:ext cx="2085975" cy="1749425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nl-NL" sz="2400">
                <a:solidFill>
                  <a:srgbClr val="000099"/>
                </a:solidFill>
              </a:rPr>
              <a:t>low-spin Co</a:t>
            </a:r>
            <a:r>
              <a:rPr lang="en-US" altLang="nl-NL" sz="2400" baseline="30000">
                <a:solidFill>
                  <a:srgbClr val="000099"/>
                </a:solidFill>
              </a:rPr>
              <a:t>III</a:t>
            </a:r>
            <a:r>
              <a:rPr lang="en-US" altLang="nl-NL" sz="2400">
                <a:solidFill>
                  <a:srgbClr val="000099"/>
                </a:solidFill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altLang="nl-NL" sz="2400">
                <a:solidFill>
                  <a:srgbClr val="000099"/>
                </a:solidFill>
              </a:rPr>
              <a:t>3d</a:t>
            </a:r>
            <a:r>
              <a:rPr lang="en-US" altLang="nl-NL" sz="2400" baseline="30000">
                <a:solidFill>
                  <a:srgbClr val="000099"/>
                </a:solidFill>
              </a:rPr>
              <a:t>6</a:t>
            </a:r>
            <a:r>
              <a:rPr lang="en-US" altLang="nl-NL" sz="2400">
                <a:solidFill>
                  <a:srgbClr val="000099"/>
                </a:solidFill>
              </a:rPr>
              <a:t> [</a:t>
            </a:r>
            <a:r>
              <a:rPr lang="en-US" altLang="nl-NL" sz="2400" baseline="30000">
                <a:solidFill>
                  <a:srgbClr val="000099"/>
                </a:solidFill>
              </a:rPr>
              <a:t>1</a:t>
            </a:r>
            <a:r>
              <a:rPr lang="en-US" altLang="nl-NL" sz="2400">
                <a:solidFill>
                  <a:srgbClr val="000099"/>
                </a:solidFill>
              </a:rPr>
              <a:t>A</a:t>
            </a:r>
            <a:r>
              <a:rPr lang="en-US" altLang="nl-NL" sz="2400" baseline="-25000">
                <a:solidFill>
                  <a:srgbClr val="000099"/>
                </a:solidFill>
              </a:rPr>
              <a:t>1</a:t>
            </a:r>
            <a:r>
              <a:rPr lang="en-US" altLang="nl-NL" sz="2400">
                <a:solidFill>
                  <a:srgbClr val="000099"/>
                </a:solidFill>
              </a:rPr>
              <a:t>]</a:t>
            </a:r>
          </a:p>
          <a:p>
            <a:pPr algn="l">
              <a:lnSpc>
                <a:spcPct val="110000"/>
              </a:lnSpc>
            </a:pPr>
            <a:r>
              <a:rPr lang="en-US" altLang="nl-NL" sz="2400">
                <a:solidFill>
                  <a:srgbClr val="000099"/>
                </a:solidFill>
              </a:rPr>
              <a:t>T</a:t>
            </a:r>
            <a:r>
              <a:rPr lang="en-US" altLang="nl-NL" sz="2400" baseline="-25000">
                <a:solidFill>
                  <a:srgbClr val="000099"/>
                </a:solidFill>
              </a:rPr>
              <a:t>2g</a:t>
            </a:r>
            <a:r>
              <a:rPr lang="en-US" altLang="nl-NL" sz="2400">
                <a:solidFill>
                  <a:srgbClr val="000099"/>
                </a:solidFill>
              </a:rPr>
              <a:t> full</a:t>
            </a:r>
          </a:p>
          <a:p>
            <a:pPr algn="l">
              <a:lnSpc>
                <a:spcPct val="110000"/>
              </a:lnSpc>
            </a:pPr>
            <a:r>
              <a:rPr lang="en-US" altLang="nl-NL" sz="2400">
                <a:solidFill>
                  <a:srgbClr val="000099"/>
                </a:solidFill>
              </a:rPr>
              <a:t>E</a:t>
            </a:r>
            <a:r>
              <a:rPr lang="en-US" altLang="nl-NL" sz="2400" baseline="-25000">
                <a:solidFill>
                  <a:srgbClr val="000099"/>
                </a:solidFill>
              </a:rPr>
              <a:t>g</a:t>
            </a:r>
            <a:r>
              <a:rPr lang="en-US" altLang="nl-NL" sz="2400">
                <a:solidFill>
                  <a:srgbClr val="000099"/>
                </a:solidFill>
              </a:rPr>
              <a:t> empty</a:t>
            </a:r>
            <a:endParaRPr lang="en-GB" altLang="nl-NL" sz="2400">
              <a:solidFill>
                <a:srgbClr val="000099"/>
              </a:solidFill>
            </a:endParaRP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685800"/>
            <a:ext cx="4814887" cy="596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2FA5CC1B-F04C-41A8-8E9E-0AF211A49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1s2p RIXS of transition metal ions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06645EE-3266-4289-ACB2-42F70B1B656C}"/>
              </a:ext>
            </a:extLst>
          </p:cNvPr>
          <p:cNvSpPr/>
          <p:nvPr/>
        </p:nvSpPr>
        <p:spPr bwMode="auto">
          <a:xfrm>
            <a:off x="6324600" y="1143000"/>
            <a:ext cx="2819400" cy="5715000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0AC6F5F-A831-46A6-8759-32DF73107339}"/>
              </a:ext>
            </a:extLst>
          </p:cNvPr>
          <p:cNvSpPr/>
          <p:nvPr/>
        </p:nvSpPr>
        <p:spPr bwMode="auto">
          <a:xfrm>
            <a:off x="4329113" y="2705100"/>
            <a:ext cx="2819400" cy="5715000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19390"/>
      </p:ext>
    </p:extLst>
  </p:cSld>
  <p:clrMapOvr>
    <a:masterClrMapping/>
  </p:clrMapOvr>
</p:sld>
</file>

<file path=ppt/theme/theme1.xml><?xml version="1.0" encoding="utf-8"?>
<a:theme xmlns:a="http://schemas.openxmlformats.org/drawingml/2006/main" name="CRANN template">
  <a:themeElements>
    <a:clrScheme name="CRAN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AN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RAN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7210</TotalTime>
  <Words>3292</Words>
  <Application>Microsoft Office PowerPoint</Application>
  <PresentationFormat>Diavoorstelling (4:3)</PresentationFormat>
  <Paragraphs>712</Paragraphs>
  <Slides>76</Slides>
  <Notes>57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76</vt:i4>
      </vt:variant>
    </vt:vector>
  </HeadingPairs>
  <TitlesOfParts>
    <vt:vector size="88" baseType="lpstr">
      <vt:lpstr>SimSun</vt:lpstr>
      <vt:lpstr>Arial</vt:lpstr>
      <vt:lpstr>Cambria Math</vt:lpstr>
      <vt:lpstr>Comic Sans MS</vt:lpstr>
      <vt:lpstr>MT Extra</vt:lpstr>
      <vt:lpstr>Symbol</vt:lpstr>
      <vt:lpstr>Times New Roman</vt:lpstr>
      <vt:lpstr>Verdana</vt:lpstr>
      <vt:lpstr>Wingdings</vt:lpstr>
      <vt:lpstr>CRANN template</vt:lpstr>
      <vt:lpstr>Graph</vt:lpstr>
      <vt:lpstr>Equation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Pre-edge and edge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Chemical Dependence of Kb Emission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DCU User</dc:creator>
  <cp:lastModifiedBy>Frank de Groot</cp:lastModifiedBy>
  <cp:revision>418</cp:revision>
  <dcterms:created xsi:type="dcterms:W3CDTF">2005-08-19T13:47:05Z</dcterms:created>
  <dcterms:modified xsi:type="dcterms:W3CDTF">2018-09-25T06:58:03Z</dcterms:modified>
</cp:coreProperties>
</file>