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9"/>
  </p:notesMasterIdLst>
  <p:sldIdLst>
    <p:sldId id="263" r:id="rId2"/>
    <p:sldId id="264" r:id="rId3"/>
    <p:sldId id="297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98" r:id="rId16"/>
    <p:sldId id="299" r:id="rId17"/>
    <p:sldId id="301" r:id="rId18"/>
    <p:sldId id="399" r:id="rId19"/>
    <p:sldId id="300" r:id="rId20"/>
    <p:sldId id="288" r:id="rId21"/>
    <p:sldId id="302" r:id="rId22"/>
    <p:sldId id="303" r:id="rId23"/>
    <p:sldId id="304" r:id="rId24"/>
    <p:sldId id="305" r:id="rId25"/>
    <p:sldId id="306" r:id="rId26"/>
    <p:sldId id="307" r:id="rId27"/>
    <p:sldId id="265" r:id="rId28"/>
    <p:sldId id="266" r:id="rId29"/>
    <p:sldId id="268" r:id="rId30"/>
    <p:sldId id="327" r:id="rId31"/>
    <p:sldId id="328" r:id="rId32"/>
    <p:sldId id="381" r:id="rId33"/>
    <p:sldId id="257" r:id="rId34"/>
    <p:sldId id="259" r:id="rId35"/>
    <p:sldId id="260" r:id="rId36"/>
    <p:sldId id="261" r:id="rId37"/>
    <p:sldId id="262" r:id="rId38"/>
    <p:sldId id="258" r:id="rId39"/>
    <p:sldId id="267" r:id="rId40"/>
    <p:sldId id="382" r:id="rId41"/>
    <p:sldId id="383" r:id="rId42"/>
    <p:sldId id="384" r:id="rId43"/>
    <p:sldId id="385" r:id="rId44"/>
    <p:sldId id="308" r:id="rId45"/>
    <p:sldId id="310" r:id="rId46"/>
    <p:sldId id="309" r:id="rId47"/>
    <p:sldId id="311" r:id="rId48"/>
    <p:sldId id="314" r:id="rId49"/>
    <p:sldId id="315" r:id="rId50"/>
    <p:sldId id="316" r:id="rId51"/>
    <p:sldId id="313" r:id="rId52"/>
    <p:sldId id="386" r:id="rId53"/>
    <p:sldId id="312" r:id="rId54"/>
    <p:sldId id="321" r:id="rId55"/>
    <p:sldId id="322" r:id="rId56"/>
    <p:sldId id="323" r:id="rId57"/>
    <p:sldId id="324" r:id="rId58"/>
    <p:sldId id="387" r:id="rId59"/>
    <p:sldId id="388" r:id="rId60"/>
    <p:sldId id="325" r:id="rId61"/>
    <p:sldId id="326" r:id="rId62"/>
    <p:sldId id="276" r:id="rId63"/>
    <p:sldId id="270" r:id="rId64"/>
    <p:sldId id="271" r:id="rId65"/>
    <p:sldId id="272" r:id="rId66"/>
    <p:sldId id="273" r:id="rId67"/>
    <p:sldId id="274" r:id="rId68"/>
    <p:sldId id="289" r:id="rId69"/>
    <p:sldId id="400" r:id="rId70"/>
    <p:sldId id="329" r:id="rId71"/>
    <p:sldId id="290" r:id="rId72"/>
    <p:sldId id="496" r:id="rId73"/>
    <p:sldId id="332" r:id="rId74"/>
    <p:sldId id="499" r:id="rId75"/>
    <p:sldId id="500" r:id="rId76"/>
    <p:sldId id="501" r:id="rId77"/>
    <p:sldId id="389" r:id="rId78"/>
    <p:sldId id="330" r:id="rId79"/>
    <p:sldId id="502" r:id="rId80"/>
    <p:sldId id="503" r:id="rId81"/>
    <p:sldId id="335" r:id="rId82"/>
    <p:sldId id="336" r:id="rId83"/>
    <p:sldId id="340" r:id="rId84"/>
    <p:sldId id="341" r:id="rId85"/>
    <p:sldId id="339" r:id="rId86"/>
    <p:sldId id="338" r:id="rId87"/>
    <p:sldId id="394" r:id="rId88"/>
    <p:sldId id="342" r:id="rId89"/>
    <p:sldId id="395" r:id="rId90"/>
    <p:sldId id="343" r:id="rId91"/>
    <p:sldId id="396" r:id="rId92"/>
    <p:sldId id="345" r:id="rId93"/>
    <p:sldId id="391" r:id="rId94"/>
    <p:sldId id="392" r:id="rId95"/>
    <p:sldId id="393" r:id="rId96"/>
    <p:sldId id="344" r:id="rId97"/>
    <p:sldId id="397" r:id="rId9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93" autoAdjust="0"/>
    <p:restoredTop sz="99881" autoAdjust="0"/>
  </p:normalViewPr>
  <p:slideViewPr>
    <p:cSldViewPr snapToGrid="0" snapToObjects="1">
      <p:cViewPr>
        <p:scale>
          <a:sx n="100" d="100"/>
          <a:sy n="100" d="100"/>
        </p:scale>
        <p:origin x="864" y="3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2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viewProps" Target="viewProps.xml"/><Relationship Id="rId102" Type="http://schemas.openxmlformats.org/officeDocument/2006/relationships/theme" Target="theme/theme1.xml"/><Relationship Id="rId10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presProps" Target="presProps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CCA270-4FEE-B345-8269-EFF23527BC33}" type="datetimeFigureOut">
              <a:rPr lang="en-US" smtClean="0"/>
              <a:t>9/24/18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A3B5AA-36A2-B844-AAFD-07D629B8E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973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2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2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20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20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20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20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z="120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20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20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20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20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20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20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sz="120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sz="120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sz="120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sz="120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sz="120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 sz="120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US" sz="120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US" sz="120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US" sz="120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US" sz="120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US" sz="120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US" sz="120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US" sz="120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US" sz="120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en-US" sz="120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en-US" sz="120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en-US" sz="120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en-US" sz="120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en-US" sz="120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lang="en-US" sz="120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en-US" sz="120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84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85</a:t>
            </a:fld>
            <a:endParaRPr lang="en-US" sz="120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lang="en-US" sz="120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87</a:t>
            </a:fld>
            <a:endParaRPr lang="en-US" sz="120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88</a:t>
            </a:fld>
            <a:endParaRPr lang="en-US" sz="120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89</a:t>
            </a:fld>
            <a:endParaRPr lang="en-US" sz="120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90</a:t>
            </a:fld>
            <a:endParaRPr lang="en-US" sz="120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91</a:t>
            </a:fld>
            <a:endParaRPr lang="en-US" sz="120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92</a:t>
            </a:fld>
            <a:endParaRPr lang="en-US" sz="120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93</a:t>
            </a:fld>
            <a:endParaRPr lang="en-US" sz="120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94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95</a:t>
            </a:fld>
            <a:endParaRPr lang="en-US" sz="120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96</a:t>
            </a:fld>
            <a:endParaRPr lang="en-US" sz="120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035DFE4-1C50-E142-A3ED-36A4606D0E3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97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4E615-4074-374F-AA97-D6934906AFB4}" type="datetimeFigureOut">
              <a:rPr lang="en-US" smtClean="0"/>
              <a:t>9/24/18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98870-C397-1148-A5C9-FCF068DB8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660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4E615-4074-374F-AA97-D6934906AFB4}" type="datetimeFigureOut">
              <a:rPr lang="en-US" smtClean="0"/>
              <a:t>9/24/18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98870-C397-1148-A5C9-FCF068DB8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95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4E615-4074-374F-AA97-D6934906AFB4}" type="datetimeFigureOut">
              <a:rPr lang="en-US" smtClean="0"/>
              <a:t>9/24/18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98870-C397-1148-A5C9-FCF068DB8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39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4E615-4074-374F-AA97-D6934906AFB4}" type="datetimeFigureOut">
              <a:rPr lang="en-US" smtClean="0"/>
              <a:t>9/24/18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98870-C397-1148-A5C9-FCF068DB8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333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4E615-4074-374F-AA97-D6934906AFB4}" type="datetimeFigureOut">
              <a:rPr lang="en-US" smtClean="0"/>
              <a:t>9/24/18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98870-C397-1148-A5C9-FCF068DB8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1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4E615-4074-374F-AA97-D6934906AFB4}" type="datetimeFigureOut">
              <a:rPr lang="en-US" smtClean="0"/>
              <a:t>9/24/18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98870-C397-1148-A5C9-FCF068DB8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36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4E615-4074-374F-AA97-D6934906AFB4}" type="datetimeFigureOut">
              <a:rPr lang="en-US" smtClean="0"/>
              <a:t>9/24/18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98870-C397-1148-A5C9-FCF068DB8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506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4E615-4074-374F-AA97-D6934906AFB4}" type="datetimeFigureOut">
              <a:rPr lang="en-US" smtClean="0"/>
              <a:t>9/24/18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98870-C397-1148-A5C9-FCF068DB8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45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4E615-4074-374F-AA97-D6934906AFB4}" type="datetimeFigureOut">
              <a:rPr lang="en-US" smtClean="0"/>
              <a:t>9/24/18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98870-C397-1148-A5C9-FCF068DB8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0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4E615-4074-374F-AA97-D6934906AFB4}" type="datetimeFigureOut">
              <a:rPr lang="en-US" smtClean="0"/>
              <a:t>9/24/18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98870-C397-1148-A5C9-FCF068DB8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92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4E615-4074-374F-AA97-D6934906AFB4}" type="datetimeFigureOut">
              <a:rPr lang="en-US" smtClean="0"/>
              <a:t>9/24/18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98870-C397-1148-A5C9-FCF068DB8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982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4E615-4074-374F-AA97-D6934906AFB4}" type="datetimeFigureOut">
              <a:rPr lang="en-US" smtClean="0"/>
              <a:t>9/24/18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98870-C397-1148-A5C9-FCF068DB8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41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6" Type="http://schemas.openxmlformats.org/officeDocument/2006/relationships/image" Target="../media/image22.emf"/><Relationship Id="rId7" Type="http://schemas.openxmlformats.org/officeDocument/2006/relationships/image" Target="../media/image23.emf"/><Relationship Id="rId8" Type="http://schemas.openxmlformats.org/officeDocument/2006/relationships/image" Target="../media/image24.emf"/><Relationship Id="rId9" Type="http://schemas.openxmlformats.org/officeDocument/2006/relationships/image" Target="../media/image25.emf"/><Relationship Id="rId10" Type="http://schemas.openxmlformats.org/officeDocument/2006/relationships/image" Target="../media/image26.emf"/><Relationship Id="rId11" Type="http://schemas.openxmlformats.org/officeDocument/2006/relationships/image" Target="../media/image27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21.emf"/><Relationship Id="rId6" Type="http://schemas.openxmlformats.org/officeDocument/2006/relationships/image" Target="../media/image3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28.emf"/><Relationship Id="rId5" Type="http://schemas.openxmlformats.org/officeDocument/2006/relationships/image" Target="../media/image32.emf"/><Relationship Id="rId6" Type="http://schemas.openxmlformats.org/officeDocument/2006/relationships/image" Target="../media/image33.emf"/><Relationship Id="rId7" Type="http://schemas.openxmlformats.org/officeDocument/2006/relationships/image" Target="../media/image3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32.emf"/><Relationship Id="rId5" Type="http://schemas.openxmlformats.org/officeDocument/2006/relationships/image" Target="../media/image3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6" Type="http://schemas.openxmlformats.org/officeDocument/2006/relationships/image" Target="../media/image38.emf"/><Relationship Id="rId7" Type="http://schemas.openxmlformats.org/officeDocument/2006/relationships/image" Target="../media/image39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6" Type="http://schemas.openxmlformats.org/officeDocument/2006/relationships/image" Target="../media/image43.emf"/><Relationship Id="rId7" Type="http://schemas.openxmlformats.org/officeDocument/2006/relationships/image" Target="../media/image4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4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4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4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4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59.png"/><Relationship Id="rId5" Type="http://schemas.openxmlformats.org/officeDocument/2006/relationships/image" Target="../media/image6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8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4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0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1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3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7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7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5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5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image" Target="../media/image5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5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7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4" Type="http://schemas.openxmlformats.org/officeDocument/2006/relationships/image" Target="../media/image57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4" Type="http://schemas.openxmlformats.org/officeDocument/2006/relationships/image" Target="../media/image57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4" Type="http://schemas.openxmlformats.org/officeDocument/2006/relationships/image" Target="../media/image8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84.png"/><Relationship Id="rId5" Type="http://schemas.microsoft.com/office/2007/relationships/hdphoto" Target="../media/hdphoto1.wdp"/><Relationship Id="rId6" Type="http://schemas.openxmlformats.org/officeDocument/2006/relationships/image" Target="../media/image85.png"/><Relationship Id="rId7" Type="http://schemas.microsoft.com/office/2007/relationships/hdphoto" Target="../media/hdphoto2.wdp"/><Relationship Id="rId8" Type="http://schemas.openxmlformats.org/officeDocument/2006/relationships/image" Target="../media/image86.png"/><Relationship Id="rId9" Type="http://schemas.microsoft.com/office/2007/relationships/hdphoto" Target="../media/hdphoto3.wdp"/><Relationship Id="rId10" Type="http://schemas.openxmlformats.org/officeDocument/2006/relationships/image" Target="../media/image87.png"/><Relationship Id="rId11" Type="http://schemas.microsoft.com/office/2007/relationships/hdphoto" Target="../media/hdphoto4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4" Type="http://schemas.openxmlformats.org/officeDocument/2006/relationships/image" Target="../media/image89.png"/><Relationship Id="rId5" Type="http://schemas.microsoft.com/office/2007/relationships/hdphoto" Target="../media/hdphoto5.wdp"/><Relationship Id="rId6" Type="http://schemas.openxmlformats.org/officeDocument/2006/relationships/image" Target="../media/image90.png"/><Relationship Id="rId7" Type="http://schemas.microsoft.com/office/2007/relationships/hdphoto" Target="../media/hdphoto6.wdp"/><Relationship Id="rId8" Type="http://schemas.openxmlformats.org/officeDocument/2006/relationships/image" Target="../media/image91.png"/><Relationship Id="rId9" Type="http://schemas.microsoft.com/office/2007/relationships/hdphoto" Target="../media/hdphoto7.wdp"/><Relationship Id="rId10" Type="http://schemas.openxmlformats.org/officeDocument/2006/relationships/image" Target="../media/image92.png"/><Relationship Id="rId11" Type="http://schemas.microsoft.com/office/2007/relationships/hdphoto" Target="../media/hdphoto8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4" Type="http://schemas.openxmlformats.org/officeDocument/2006/relationships/image" Target="../media/image94.png"/><Relationship Id="rId5" Type="http://schemas.microsoft.com/office/2007/relationships/hdphoto" Target="../media/hdphoto9.wdp"/><Relationship Id="rId6" Type="http://schemas.openxmlformats.org/officeDocument/2006/relationships/image" Target="../media/image95.png"/><Relationship Id="rId7" Type="http://schemas.microsoft.com/office/2007/relationships/hdphoto" Target="../media/hdphoto10.wdp"/><Relationship Id="rId8" Type="http://schemas.openxmlformats.org/officeDocument/2006/relationships/image" Target="../media/image96.png"/><Relationship Id="rId9" Type="http://schemas.microsoft.com/office/2007/relationships/hdphoto" Target="../media/hdphoto11.wdp"/><Relationship Id="rId10" Type="http://schemas.openxmlformats.org/officeDocument/2006/relationships/image" Target="../media/image97.png"/><Relationship Id="rId11" Type="http://schemas.microsoft.com/office/2007/relationships/hdphoto" Target="../media/hdphoto12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4" Type="http://schemas.openxmlformats.org/officeDocument/2006/relationships/image" Target="../media/image99.png"/><Relationship Id="rId5" Type="http://schemas.microsoft.com/office/2007/relationships/hdphoto" Target="../media/hdphoto13.wdp"/><Relationship Id="rId6" Type="http://schemas.openxmlformats.org/officeDocument/2006/relationships/image" Target="../media/image100.png"/><Relationship Id="rId7" Type="http://schemas.microsoft.com/office/2007/relationships/hdphoto" Target="../media/hdphoto14.wdp"/><Relationship Id="rId8" Type="http://schemas.openxmlformats.org/officeDocument/2006/relationships/image" Target="../media/image101.png"/><Relationship Id="rId9" Type="http://schemas.microsoft.com/office/2007/relationships/hdphoto" Target="../media/hdphoto15.wdp"/><Relationship Id="rId10" Type="http://schemas.openxmlformats.org/officeDocument/2006/relationships/image" Target="../media/image102.png"/><Relationship Id="rId11" Type="http://schemas.microsoft.com/office/2007/relationships/hdphoto" Target="../media/hdphoto16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4" Type="http://schemas.openxmlformats.org/officeDocument/2006/relationships/image" Target="../media/image104.png"/><Relationship Id="rId5" Type="http://schemas.microsoft.com/office/2007/relationships/hdphoto" Target="../media/hdphoto17.wdp"/><Relationship Id="rId6" Type="http://schemas.openxmlformats.org/officeDocument/2006/relationships/image" Target="../media/image105.png"/><Relationship Id="rId7" Type="http://schemas.microsoft.com/office/2007/relationships/hdphoto" Target="../media/hdphoto18.wdp"/><Relationship Id="rId8" Type="http://schemas.openxmlformats.org/officeDocument/2006/relationships/image" Target="../media/image106.png"/><Relationship Id="rId9" Type="http://schemas.microsoft.com/office/2007/relationships/hdphoto" Target="../media/hdphoto19.wdp"/><Relationship Id="rId10" Type="http://schemas.openxmlformats.org/officeDocument/2006/relationships/image" Target="../media/image107.png"/><Relationship Id="rId11" Type="http://schemas.microsoft.com/office/2007/relationships/hdphoto" Target="../media/hdphoto20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4" Type="http://schemas.openxmlformats.org/officeDocument/2006/relationships/image" Target="../media/image109.png"/><Relationship Id="rId5" Type="http://schemas.microsoft.com/office/2007/relationships/hdphoto" Target="../media/hdphoto21.wdp"/><Relationship Id="rId6" Type="http://schemas.openxmlformats.org/officeDocument/2006/relationships/image" Target="../media/image110.png"/><Relationship Id="rId7" Type="http://schemas.microsoft.com/office/2007/relationships/hdphoto" Target="../media/hdphoto22.wdp"/><Relationship Id="rId8" Type="http://schemas.openxmlformats.org/officeDocument/2006/relationships/image" Target="../media/image111.png"/><Relationship Id="rId9" Type="http://schemas.microsoft.com/office/2007/relationships/hdphoto" Target="../media/hdphoto23.wdp"/><Relationship Id="rId10" Type="http://schemas.openxmlformats.org/officeDocument/2006/relationships/image" Target="../media/image112.png"/><Relationship Id="rId11" Type="http://schemas.microsoft.com/office/2007/relationships/hdphoto" Target="../media/hdphoto24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13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1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32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14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4" Type="http://schemas.openxmlformats.org/officeDocument/2006/relationships/image" Target="../media/image116.emf"/><Relationship Id="rId5" Type="http://schemas.openxmlformats.org/officeDocument/2006/relationships/image" Target="../media/image117.emf"/><Relationship Id="rId6" Type="http://schemas.openxmlformats.org/officeDocument/2006/relationships/image" Target="../media/image118.emf"/><Relationship Id="rId7" Type="http://schemas.openxmlformats.org/officeDocument/2006/relationships/image" Target="../media/image119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4" Type="http://schemas.openxmlformats.org/officeDocument/2006/relationships/image" Target="../media/image121.emf"/><Relationship Id="rId5" Type="http://schemas.openxmlformats.org/officeDocument/2006/relationships/image" Target="../media/image12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4" Type="http://schemas.openxmlformats.org/officeDocument/2006/relationships/image" Target="../media/image122.emf"/><Relationship Id="rId5" Type="http://schemas.openxmlformats.org/officeDocument/2006/relationships/image" Target="../media/image12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4" Type="http://schemas.openxmlformats.org/officeDocument/2006/relationships/image" Target="../media/image122.emf"/><Relationship Id="rId5" Type="http://schemas.openxmlformats.org/officeDocument/2006/relationships/image" Target="../media/image12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4" Type="http://schemas.openxmlformats.org/officeDocument/2006/relationships/image" Target="../media/image125.emf"/><Relationship Id="rId5" Type="http://schemas.openxmlformats.org/officeDocument/2006/relationships/image" Target="../media/image126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4" Type="http://schemas.openxmlformats.org/officeDocument/2006/relationships/image" Target="../media/image128.emf"/><Relationship Id="rId5" Type="http://schemas.openxmlformats.org/officeDocument/2006/relationships/image" Target="../media/image129.emf"/><Relationship Id="rId6" Type="http://schemas.openxmlformats.org/officeDocument/2006/relationships/image" Target="../media/image130.emf"/><Relationship Id="rId7" Type="http://schemas.openxmlformats.org/officeDocument/2006/relationships/image" Target="../media/image131.emf"/><Relationship Id="rId8" Type="http://schemas.openxmlformats.org/officeDocument/2006/relationships/image" Target="../media/image132.emf"/><Relationship Id="rId9" Type="http://schemas.openxmlformats.org/officeDocument/2006/relationships/image" Target="../media/image13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4" Type="http://schemas.openxmlformats.org/officeDocument/2006/relationships/image" Target="../media/image13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8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139.emf"/><Relationship Id="rId5" Type="http://schemas.openxmlformats.org/officeDocument/2006/relationships/image" Target="../media/image140.emf"/><Relationship Id="rId6" Type="http://schemas.openxmlformats.org/officeDocument/2006/relationships/image" Target="../media/image141.emf"/><Relationship Id="rId7" Type="http://schemas.openxmlformats.org/officeDocument/2006/relationships/image" Target="../media/image142.emf"/><Relationship Id="rId8" Type="http://schemas.openxmlformats.org/officeDocument/2006/relationships/image" Target="../media/image14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4" Type="http://schemas.openxmlformats.org/officeDocument/2006/relationships/image" Target="../media/image145.png"/><Relationship Id="rId5" Type="http://schemas.openxmlformats.org/officeDocument/2006/relationships/image" Target="../media/image146.emf"/><Relationship Id="rId6" Type="http://schemas.openxmlformats.org/officeDocument/2006/relationships/image" Target="../media/image147.emf"/><Relationship Id="rId7" Type="http://schemas.openxmlformats.org/officeDocument/2006/relationships/image" Target="../media/image148.emf"/><Relationship Id="rId8" Type="http://schemas.openxmlformats.org/officeDocument/2006/relationships/image" Target="../media/image149.emf"/><Relationship Id="rId9" Type="http://schemas.openxmlformats.org/officeDocument/2006/relationships/image" Target="../media/image150.emf"/><Relationship Id="rId10" Type="http://schemas.openxmlformats.org/officeDocument/2006/relationships/image" Target="../media/image151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152.emf"/><Relationship Id="rId5" Type="http://schemas.openxmlformats.org/officeDocument/2006/relationships/image" Target="../media/image15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4" Type="http://schemas.openxmlformats.org/officeDocument/2006/relationships/image" Target="../media/image15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4" Type="http://schemas.openxmlformats.org/officeDocument/2006/relationships/image" Target="../media/image14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4" Type="http://schemas.openxmlformats.org/officeDocument/2006/relationships/image" Target="../media/image157.png"/><Relationship Id="rId5" Type="http://schemas.openxmlformats.org/officeDocument/2006/relationships/image" Target="../media/image158.emf"/><Relationship Id="rId6" Type="http://schemas.openxmlformats.org/officeDocument/2006/relationships/image" Target="../media/image159.emf"/><Relationship Id="rId7" Type="http://schemas.openxmlformats.org/officeDocument/2006/relationships/image" Target="../media/image16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61.emf"/></Relationships>
</file>

<file path=ppt/slides/_rels/slide8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0.emf"/><Relationship Id="rId12" Type="http://schemas.openxmlformats.org/officeDocument/2006/relationships/image" Target="../media/image171.emf"/><Relationship Id="rId13" Type="http://schemas.openxmlformats.org/officeDocument/2006/relationships/image" Target="../media/image17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162.png"/><Relationship Id="rId4" Type="http://schemas.openxmlformats.org/officeDocument/2006/relationships/image" Target="../media/image163.png"/><Relationship Id="rId5" Type="http://schemas.openxmlformats.org/officeDocument/2006/relationships/image" Target="../media/image164.emf"/><Relationship Id="rId6" Type="http://schemas.openxmlformats.org/officeDocument/2006/relationships/image" Target="../media/image165.emf"/><Relationship Id="rId7" Type="http://schemas.openxmlformats.org/officeDocument/2006/relationships/image" Target="../media/image166.emf"/><Relationship Id="rId8" Type="http://schemas.openxmlformats.org/officeDocument/2006/relationships/image" Target="../media/image167.emf"/><Relationship Id="rId9" Type="http://schemas.openxmlformats.org/officeDocument/2006/relationships/image" Target="../media/image168.emf"/><Relationship Id="rId10" Type="http://schemas.openxmlformats.org/officeDocument/2006/relationships/image" Target="../media/image169.emf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7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9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2.emf"/><Relationship Id="rId12" Type="http://schemas.openxmlformats.org/officeDocument/2006/relationships/image" Target="../media/image183.emf"/><Relationship Id="rId13" Type="http://schemas.openxmlformats.org/officeDocument/2006/relationships/image" Target="../media/image184.emf"/><Relationship Id="rId14" Type="http://schemas.openxmlformats.org/officeDocument/2006/relationships/image" Target="../media/image185.emf"/><Relationship Id="rId15" Type="http://schemas.openxmlformats.org/officeDocument/2006/relationships/image" Target="../media/image186.emf"/><Relationship Id="rId16" Type="http://schemas.openxmlformats.org/officeDocument/2006/relationships/image" Target="../media/image187.emf"/><Relationship Id="rId17" Type="http://schemas.openxmlformats.org/officeDocument/2006/relationships/image" Target="../media/image188.emf"/><Relationship Id="rId18" Type="http://schemas.openxmlformats.org/officeDocument/2006/relationships/image" Target="../media/image189.emf"/><Relationship Id="rId19" Type="http://schemas.openxmlformats.org/officeDocument/2006/relationships/image" Target="../media/image19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174.png"/><Relationship Id="rId4" Type="http://schemas.openxmlformats.org/officeDocument/2006/relationships/image" Target="../media/image175.png"/><Relationship Id="rId5" Type="http://schemas.openxmlformats.org/officeDocument/2006/relationships/image" Target="../media/image176.emf"/><Relationship Id="rId6" Type="http://schemas.openxmlformats.org/officeDocument/2006/relationships/image" Target="../media/image177.emf"/><Relationship Id="rId7" Type="http://schemas.openxmlformats.org/officeDocument/2006/relationships/image" Target="../media/image178.emf"/><Relationship Id="rId8" Type="http://schemas.openxmlformats.org/officeDocument/2006/relationships/image" Target="../media/image179.emf"/><Relationship Id="rId9" Type="http://schemas.openxmlformats.org/officeDocument/2006/relationships/image" Target="../media/image180.emf"/><Relationship Id="rId10" Type="http://schemas.openxmlformats.org/officeDocument/2006/relationships/image" Target="../media/image181.emf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191.e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emf"/><Relationship Id="rId4" Type="http://schemas.openxmlformats.org/officeDocument/2006/relationships/image" Target="../media/image175.png"/><Relationship Id="rId5" Type="http://schemas.openxmlformats.org/officeDocument/2006/relationships/image" Target="../media/image19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4" Type="http://schemas.openxmlformats.org/officeDocument/2006/relationships/image" Target="../media/image193.emf"/><Relationship Id="rId5" Type="http://schemas.openxmlformats.org/officeDocument/2006/relationships/image" Target="../media/image19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4" Type="http://schemas.openxmlformats.org/officeDocument/2006/relationships/image" Target="../media/image193.emf"/><Relationship Id="rId5" Type="http://schemas.openxmlformats.org/officeDocument/2006/relationships/image" Target="../media/image197.emf"/><Relationship Id="rId6" Type="http://schemas.openxmlformats.org/officeDocument/2006/relationships/image" Target="../media/image198.emf"/><Relationship Id="rId7" Type="http://schemas.openxmlformats.org/officeDocument/2006/relationships/image" Target="../media/image19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4" Type="http://schemas.openxmlformats.org/officeDocument/2006/relationships/image" Target="../media/image193.emf"/><Relationship Id="rId5" Type="http://schemas.openxmlformats.org/officeDocument/2006/relationships/image" Target="../media/image197.emf"/><Relationship Id="rId6" Type="http://schemas.openxmlformats.org/officeDocument/2006/relationships/image" Target="../media/image198.emf"/><Relationship Id="rId7" Type="http://schemas.openxmlformats.org/officeDocument/2006/relationships/image" Target="../media/image199.emf"/><Relationship Id="rId8" Type="http://schemas.openxmlformats.org/officeDocument/2006/relationships/image" Target="../media/image200.emf"/><Relationship Id="rId9" Type="http://schemas.openxmlformats.org/officeDocument/2006/relationships/image" Target="../media/image201.emf"/><Relationship Id="rId10" Type="http://schemas.openxmlformats.org/officeDocument/2006/relationships/image" Target="../media/image19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0.xml"/></Relationships>
</file>

<file path=ppt/slides/_rels/slide9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8.emf"/><Relationship Id="rId20" Type="http://schemas.openxmlformats.org/officeDocument/2006/relationships/image" Target="../media/image219.emf"/><Relationship Id="rId21" Type="http://schemas.openxmlformats.org/officeDocument/2006/relationships/image" Target="../media/image220.emf"/><Relationship Id="rId22" Type="http://schemas.openxmlformats.org/officeDocument/2006/relationships/image" Target="../media/image221.emf"/><Relationship Id="rId23" Type="http://schemas.openxmlformats.org/officeDocument/2006/relationships/image" Target="../media/image222.emf"/><Relationship Id="rId24" Type="http://schemas.openxmlformats.org/officeDocument/2006/relationships/image" Target="../media/image223.emf"/><Relationship Id="rId25" Type="http://schemas.openxmlformats.org/officeDocument/2006/relationships/image" Target="../media/image224.emf"/><Relationship Id="rId10" Type="http://schemas.openxmlformats.org/officeDocument/2006/relationships/image" Target="../media/image209.emf"/><Relationship Id="rId11" Type="http://schemas.openxmlformats.org/officeDocument/2006/relationships/image" Target="../media/image210.emf"/><Relationship Id="rId12" Type="http://schemas.openxmlformats.org/officeDocument/2006/relationships/image" Target="../media/image211.emf"/><Relationship Id="rId13" Type="http://schemas.openxmlformats.org/officeDocument/2006/relationships/image" Target="../media/image212.emf"/><Relationship Id="rId14" Type="http://schemas.openxmlformats.org/officeDocument/2006/relationships/image" Target="../media/image213.emf"/><Relationship Id="rId15" Type="http://schemas.openxmlformats.org/officeDocument/2006/relationships/image" Target="../media/image214.emf"/><Relationship Id="rId16" Type="http://schemas.openxmlformats.org/officeDocument/2006/relationships/image" Target="../media/image215.emf"/><Relationship Id="rId17" Type="http://schemas.openxmlformats.org/officeDocument/2006/relationships/image" Target="../media/image216.emf"/><Relationship Id="rId18" Type="http://schemas.openxmlformats.org/officeDocument/2006/relationships/image" Target="../media/image217.emf"/><Relationship Id="rId19" Type="http://schemas.openxmlformats.org/officeDocument/2006/relationships/image" Target="../media/image21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202.png"/><Relationship Id="rId4" Type="http://schemas.openxmlformats.org/officeDocument/2006/relationships/image" Target="../media/image203.png"/><Relationship Id="rId5" Type="http://schemas.openxmlformats.org/officeDocument/2006/relationships/image" Target="../media/image204.emf"/><Relationship Id="rId6" Type="http://schemas.openxmlformats.org/officeDocument/2006/relationships/image" Target="../media/image205.emf"/><Relationship Id="rId7" Type="http://schemas.openxmlformats.org/officeDocument/2006/relationships/image" Target="../media/image206.emf"/><Relationship Id="rId8" Type="http://schemas.openxmlformats.org/officeDocument/2006/relationships/image" Target="../media/image207.e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emf"/><Relationship Id="rId4" Type="http://schemas.openxmlformats.org/officeDocument/2006/relationships/image" Target="../media/image226.emf"/><Relationship Id="rId5" Type="http://schemas.openxmlformats.org/officeDocument/2006/relationships/image" Target="../media/image227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12000" y="1080000"/>
            <a:ext cx="7920000" cy="180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Spin-orbit coupling</a:t>
            </a:r>
            <a:endParaRPr lang="en-US" sz="2400" dirty="0" smtClean="0"/>
          </a:p>
        </p:txBody>
      </p:sp>
      <p:sp>
        <p:nvSpPr>
          <p:cNvPr id="5" name="Rounded Rectangle 4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12000" y="3562441"/>
            <a:ext cx="79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Maurits W. Haverkort</a:t>
            </a:r>
          </a:p>
          <a:p>
            <a:pPr algn="ctr"/>
            <a:r>
              <a:rPr lang="en-US" i="1" dirty="0" smtClean="0">
                <a:solidFill>
                  <a:schemeClr val="tx2"/>
                </a:solidFill>
              </a:rPr>
              <a:t>Institute for theoretical physics, Heidelberg University</a:t>
            </a:r>
            <a:endParaRPr lang="en-US" i="1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5537079"/>
            <a:ext cx="1016000" cy="927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5678908"/>
            <a:ext cx="1226750" cy="64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3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The dawn of quantum mechanics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12775" y="6068694"/>
            <a:ext cx="505738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en.wikipedia.org/wiki/Hydrogen_spectral_series</a:t>
            </a:r>
            <a:endParaRPr lang="en-US" dirty="0"/>
          </a:p>
        </p:txBody>
      </p:sp>
      <p:pic>
        <p:nvPicPr>
          <p:cNvPr id="5" name="Picture 4" descr="Snapshot 2012-05-06 13-48-06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1575203"/>
            <a:ext cx="7200000" cy="2128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776956" y="1544783"/>
            <a:ext cx="62664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1888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0000" y="1107185"/>
            <a:ext cx="122020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Bohr model</a:t>
            </a:r>
            <a:endParaRPr lang="en-US" dirty="0"/>
          </a:p>
        </p:txBody>
      </p:sp>
      <p:pic>
        <p:nvPicPr>
          <p:cNvPr id="10" name="Picture 9" descr="prism-rainbow-5a-24962806_std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305" y="5071665"/>
            <a:ext cx="1914920" cy="132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4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The dawn of quantum mechanics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4" name="Picture 3" descr="Snapshot 2012-05-06 13-55-34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1" y="1051217"/>
            <a:ext cx="7200000" cy="54061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0001" y="1051217"/>
            <a:ext cx="62664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1926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73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821436" y="2395642"/>
            <a:ext cx="1992907" cy="1585686"/>
            <a:chOff x="2821436" y="2395642"/>
            <a:chExt cx="1992907" cy="1585686"/>
          </a:xfrm>
        </p:grpSpPr>
        <p:sp>
          <p:nvSpPr>
            <p:cNvPr id="16" name="Oval 15"/>
            <p:cNvSpPr/>
            <p:nvPr/>
          </p:nvSpPr>
          <p:spPr>
            <a:xfrm>
              <a:off x="3255219" y="2395642"/>
              <a:ext cx="859058" cy="851784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821436" y="3502199"/>
              <a:ext cx="1992907" cy="479129"/>
            </a:xfrm>
            <a:prstGeom prst="roundRect">
              <a:avLst>
                <a:gd name="adj" fmla="val 27188"/>
              </a:avLst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schemeClr val="tx1"/>
                  </a:solidFill>
                </a:rPr>
                <a:t>Potential energy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760699" y="2395642"/>
            <a:ext cx="2228249" cy="1585686"/>
            <a:chOff x="4760699" y="2395642"/>
            <a:chExt cx="2228249" cy="1585686"/>
          </a:xfrm>
        </p:grpSpPr>
        <p:sp>
          <p:nvSpPr>
            <p:cNvPr id="17" name="Oval 16"/>
            <p:cNvSpPr/>
            <p:nvPr/>
          </p:nvSpPr>
          <p:spPr>
            <a:xfrm>
              <a:off x="4760699" y="2395642"/>
              <a:ext cx="1680692" cy="85178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4973527" y="3502199"/>
              <a:ext cx="2015421" cy="479129"/>
            </a:xfrm>
            <a:prstGeom prst="roundRect">
              <a:avLst>
                <a:gd name="adj" fmla="val 27188"/>
              </a:avLst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schemeClr val="tx1"/>
                  </a:solidFill>
                </a:rPr>
                <a:t>Coulomb energy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The Schrödinger equation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517136" y="2395642"/>
            <a:ext cx="3878524" cy="3348362"/>
            <a:chOff x="517136" y="2395642"/>
            <a:chExt cx="3878524" cy="3348362"/>
          </a:xfrm>
        </p:grpSpPr>
        <p:sp>
          <p:nvSpPr>
            <p:cNvPr id="22" name="Oval 21"/>
            <p:cNvSpPr/>
            <p:nvPr/>
          </p:nvSpPr>
          <p:spPr>
            <a:xfrm>
              <a:off x="517136" y="4892220"/>
              <a:ext cx="3878524" cy="85178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911883" y="2395642"/>
              <a:ext cx="2031232" cy="1585686"/>
              <a:chOff x="911883" y="2395642"/>
              <a:chExt cx="2031232" cy="1585686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1756743" y="2395642"/>
                <a:ext cx="1186372" cy="85178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911883" y="3502199"/>
                <a:ext cx="1795479" cy="479129"/>
              </a:xfrm>
              <a:prstGeom prst="roundRect">
                <a:avLst>
                  <a:gd name="adj" fmla="val 27188"/>
                </a:avLst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dirty="0" smtClean="0">
                    <a:solidFill>
                      <a:schemeClr val="tx1"/>
                    </a:solidFill>
                  </a:rPr>
                  <a:t>Kinetic energy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8" name="Picture 7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2775" y="4918504"/>
              <a:ext cx="3403600" cy="825500"/>
            </a:xfrm>
            <a:prstGeom prst="rect">
              <a:avLst/>
            </a:prstGeom>
          </p:spPr>
        </p:pic>
      </p:grp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52" y="1415158"/>
            <a:ext cx="88265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6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821436" y="2395642"/>
            <a:ext cx="1992907" cy="1585686"/>
            <a:chOff x="2821436" y="2395642"/>
            <a:chExt cx="1992907" cy="1585686"/>
          </a:xfrm>
        </p:grpSpPr>
        <p:sp>
          <p:nvSpPr>
            <p:cNvPr id="16" name="Oval 15"/>
            <p:cNvSpPr/>
            <p:nvPr/>
          </p:nvSpPr>
          <p:spPr>
            <a:xfrm>
              <a:off x="3255219" y="2395642"/>
              <a:ext cx="859058" cy="851784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821436" y="3502199"/>
              <a:ext cx="1992907" cy="479129"/>
            </a:xfrm>
            <a:prstGeom prst="roundRect">
              <a:avLst>
                <a:gd name="adj" fmla="val 27188"/>
              </a:avLst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schemeClr val="tx1"/>
                  </a:solidFill>
                </a:rPr>
                <a:t>Potential energy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760699" y="2395642"/>
            <a:ext cx="2228249" cy="1585686"/>
            <a:chOff x="4760699" y="2395642"/>
            <a:chExt cx="2228249" cy="1585686"/>
          </a:xfrm>
        </p:grpSpPr>
        <p:sp>
          <p:nvSpPr>
            <p:cNvPr id="17" name="Oval 16"/>
            <p:cNvSpPr/>
            <p:nvPr/>
          </p:nvSpPr>
          <p:spPr>
            <a:xfrm>
              <a:off x="4760699" y="2395642"/>
              <a:ext cx="1680692" cy="85178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4973527" y="3502199"/>
              <a:ext cx="2015421" cy="479129"/>
            </a:xfrm>
            <a:prstGeom prst="roundRect">
              <a:avLst>
                <a:gd name="adj" fmla="val 27188"/>
              </a:avLst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schemeClr val="tx1"/>
                  </a:solidFill>
                </a:rPr>
                <a:t>Coulomb energy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The Schrödinger equation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911883" y="2395642"/>
            <a:ext cx="2031232" cy="1585686"/>
            <a:chOff x="911883" y="2395642"/>
            <a:chExt cx="2031232" cy="1585686"/>
          </a:xfrm>
        </p:grpSpPr>
        <p:sp>
          <p:nvSpPr>
            <p:cNvPr id="15" name="Oval 14"/>
            <p:cNvSpPr/>
            <p:nvPr/>
          </p:nvSpPr>
          <p:spPr>
            <a:xfrm>
              <a:off x="1756743" y="2395642"/>
              <a:ext cx="1186372" cy="85178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911883" y="3502199"/>
              <a:ext cx="1795479" cy="479129"/>
            </a:xfrm>
            <a:prstGeom prst="roundRect">
              <a:avLst>
                <a:gd name="adj" fmla="val 27188"/>
              </a:avLst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schemeClr val="tx1"/>
                  </a:solidFill>
                </a:rPr>
                <a:t>Kinetic energy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52" y="1415158"/>
            <a:ext cx="8826500" cy="200660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612774" y="4127500"/>
            <a:ext cx="7918451" cy="2240005"/>
          </a:xfrm>
          <a:prstGeom prst="roundRect">
            <a:avLst>
              <a:gd name="adj" fmla="val 479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Problems: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The equation does not describe spin – ad-hoc added (Pauli)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The equation is not Lorenz invariant, different observers in different reference frames will come to different conclusions based on this equation.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57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The Dirac equation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68" y="1722966"/>
            <a:ext cx="1397000" cy="6350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433" y="2480733"/>
            <a:ext cx="990600" cy="2032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12775" y="1121835"/>
            <a:ext cx="1173693" cy="393699"/>
          </a:xfrm>
          <a:prstGeom prst="roundRect">
            <a:avLst>
              <a:gd name="adj" fmla="val 984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Classical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67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5" y="1714500"/>
            <a:ext cx="1397000" cy="63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The Dirac equation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4" name="Rounded Rectangle 3"/>
          <p:cNvSpPr/>
          <p:nvPr/>
        </p:nvSpPr>
        <p:spPr>
          <a:xfrm>
            <a:off x="612775" y="1121835"/>
            <a:ext cx="1173693" cy="393699"/>
          </a:xfrm>
          <a:prstGeom prst="roundRect">
            <a:avLst>
              <a:gd name="adj" fmla="val 984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Classical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5895" y="3644902"/>
            <a:ext cx="1512359" cy="393699"/>
          </a:xfrm>
          <a:prstGeom prst="roundRect">
            <a:avLst>
              <a:gd name="adj" fmla="val 984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Relativistic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895" y="2544234"/>
            <a:ext cx="3771900" cy="6858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754" y="4525433"/>
            <a:ext cx="2921000" cy="6858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895" y="5232400"/>
            <a:ext cx="5715000" cy="6858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3075" y="3522133"/>
            <a:ext cx="1295400" cy="6477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805" y="4292599"/>
            <a:ext cx="1143000" cy="3683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028296" y="5897035"/>
            <a:ext cx="2628371" cy="393699"/>
          </a:xfrm>
          <a:prstGeom prst="roundRect">
            <a:avLst>
              <a:gd name="adj" fmla="val 984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Klein-Gordon equation</a:t>
            </a:r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809067" y="2451102"/>
            <a:ext cx="3722158" cy="2666998"/>
            <a:chOff x="4809067" y="2451102"/>
            <a:chExt cx="3722158" cy="2666998"/>
          </a:xfrm>
        </p:grpSpPr>
        <p:sp>
          <p:nvSpPr>
            <p:cNvPr id="18" name="Rounded Rectangle 17"/>
            <p:cNvSpPr/>
            <p:nvPr/>
          </p:nvSpPr>
          <p:spPr>
            <a:xfrm>
              <a:off x="4809067" y="2451102"/>
              <a:ext cx="3722158" cy="2666998"/>
            </a:xfrm>
            <a:prstGeom prst="roundRect">
              <a:avLst>
                <a:gd name="adj" fmla="val 3815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schemeClr val="tx1"/>
                  </a:solidFill>
                </a:rPr>
                <a:t>Klein-Gordon equation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>
                <a:solidFill>
                  <a:schemeClr val="tx1"/>
                </a:solidFill>
              </a:endParaRP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schemeClr val="tx1"/>
                  </a:solidFill>
                </a:rPr>
                <a:t>To many solutions and some are non-physical: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>
                <a:solidFill>
                  <a:schemeClr val="tx1"/>
                </a:solidFill>
              </a:endParaRP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>
                <a:solidFill>
                  <a:schemeClr val="tx1"/>
                </a:solidFill>
              </a:endParaRPr>
            </a:p>
          </p:txBody>
        </p:sp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5266" y="3814233"/>
              <a:ext cx="3556000" cy="71120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6823075" y="1253067"/>
            <a:ext cx="1295400" cy="1064683"/>
            <a:chOff x="6823075" y="1253067"/>
            <a:chExt cx="1295400" cy="1064683"/>
          </a:xfrm>
        </p:grpSpPr>
        <p:pic>
          <p:nvPicPr>
            <p:cNvPr id="9" name="Picture 8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3075" y="1253067"/>
              <a:ext cx="1295400" cy="647700"/>
            </a:xfrm>
            <a:prstGeom prst="rect">
              <a:avLst/>
            </a:prstGeom>
          </p:spPr>
        </p:pic>
        <p:pic>
          <p:nvPicPr>
            <p:cNvPr id="3" name="Picture 2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8800" y="1949450"/>
              <a:ext cx="1143000" cy="368300"/>
            </a:xfrm>
            <a:prstGeom prst="rect">
              <a:avLst/>
            </a:prstGeom>
          </p:spPr>
        </p:pic>
      </p:grp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450" y="4216400"/>
            <a:ext cx="11557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9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The Dirac equation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15" name="Rounded Rectangle 14"/>
          <p:cNvSpPr/>
          <p:nvPr/>
        </p:nvSpPr>
        <p:spPr>
          <a:xfrm>
            <a:off x="612776" y="1121835"/>
            <a:ext cx="2494492" cy="393699"/>
          </a:xfrm>
          <a:prstGeom prst="roundRect">
            <a:avLst>
              <a:gd name="adj" fmla="val 984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Find a linear equation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6" y="1644650"/>
            <a:ext cx="2921000" cy="8890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5" y="2664883"/>
            <a:ext cx="5689600" cy="10033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1854" y="1121835"/>
            <a:ext cx="2921000" cy="6858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806700" y="3920068"/>
            <a:ext cx="2785532" cy="1811865"/>
            <a:chOff x="2806700" y="3920068"/>
            <a:chExt cx="2785532" cy="1811865"/>
          </a:xfrm>
        </p:grpSpPr>
        <p:pic>
          <p:nvPicPr>
            <p:cNvPr id="8" name="Picture 7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9154" y="4487333"/>
              <a:ext cx="2565400" cy="1244600"/>
            </a:xfrm>
            <a:prstGeom prst="rect">
              <a:avLst/>
            </a:prstGeom>
          </p:spPr>
        </p:pic>
        <p:sp>
          <p:nvSpPr>
            <p:cNvPr id="12" name="Rounded Rectangle 11"/>
            <p:cNvSpPr/>
            <p:nvPr/>
          </p:nvSpPr>
          <p:spPr>
            <a:xfrm>
              <a:off x="2806700" y="3920068"/>
              <a:ext cx="2785532" cy="393699"/>
            </a:xfrm>
            <a:prstGeom prst="roundRect">
              <a:avLst>
                <a:gd name="adj" fmla="val 9847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schemeClr val="tx1"/>
                  </a:solidFill>
                </a:rPr>
                <a:t>Requirement on </a:t>
              </a:r>
              <a:r>
                <a:rPr lang="en-US" sz="2000" dirty="0" smtClean="0">
                  <a:solidFill>
                    <a:schemeClr val="tx1"/>
                  </a:solidFill>
                  <a:latin typeface="Symbol" charset="2"/>
                  <a:cs typeface="Symbol" charset="2"/>
                </a:rPr>
                <a:t>a</a:t>
              </a:r>
              <a:r>
                <a:rPr lang="en-US" sz="2000" dirty="0" smtClean="0">
                  <a:solidFill>
                    <a:schemeClr val="tx1"/>
                  </a:solidFill>
                </a:rPr>
                <a:t> and </a:t>
              </a:r>
              <a:r>
                <a:rPr lang="en-US" sz="2000" dirty="0" smtClean="0">
                  <a:solidFill>
                    <a:schemeClr val="tx1"/>
                  </a:solidFill>
                  <a:latin typeface="Symbol" charset="2"/>
                  <a:cs typeface="Symbol" charset="2"/>
                </a:rPr>
                <a:t>b</a:t>
              </a:r>
              <a:endParaRPr lang="en-US" sz="2000" dirty="0">
                <a:solidFill>
                  <a:schemeClr val="tx1"/>
                </a:solidFill>
                <a:latin typeface="Symbol" charset="2"/>
                <a:cs typeface="Symbol" charset="2"/>
              </a:endParaRP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5534554" y="4995335"/>
            <a:ext cx="2733146" cy="1227665"/>
          </a:xfrm>
          <a:prstGeom prst="roundRect">
            <a:avLst>
              <a:gd name="adj" fmla="val 984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Not possible for (complex numbers) but possible for matrices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21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4717" y="4131733"/>
            <a:ext cx="2628900" cy="7493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The Dirac equation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15" name="Rounded Rectangle 14"/>
          <p:cNvSpPr/>
          <p:nvPr/>
        </p:nvSpPr>
        <p:spPr>
          <a:xfrm>
            <a:off x="612776" y="1121835"/>
            <a:ext cx="2494492" cy="393699"/>
          </a:xfrm>
          <a:prstGeom prst="roundRect">
            <a:avLst>
              <a:gd name="adj" fmla="val 984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Find a linear equation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6" y="1644650"/>
            <a:ext cx="2921000" cy="889000"/>
          </a:xfrm>
          <a:prstGeom prst="rect">
            <a:avLst/>
          </a:prstGeom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5" y="2829983"/>
            <a:ext cx="5499100" cy="9271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750" y="5365750"/>
            <a:ext cx="2692400" cy="7493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9550" y="5365750"/>
            <a:ext cx="2324100" cy="7493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05354" y="3987805"/>
            <a:ext cx="4676246" cy="1227665"/>
          </a:xfrm>
          <a:prstGeom prst="roundRect">
            <a:avLst>
              <a:gd name="adj" fmla="val 984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If </a:t>
            </a:r>
            <a:r>
              <a:rPr lang="en-US" sz="20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a</a:t>
            </a:r>
            <a:r>
              <a:rPr lang="en-US" sz="2000" dirty="0" smtClean="0">
                <a:solidFill>
                  <a:schemeClr val="tx1"/>
                </a:solidFill>
              </a:rPr>
              <a:t> and </a:t>
            </a:r>
            <a:r>
              <a:rPr lang="en-US" sz="20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b</a:t>
            </a:r>
            <a:r>
              <a:rPr lang="en-US" sz="2000" dirty="0" smtClean="0">
                <a:solidFill>
                  <a:schemeClr val="tx1"/>
                </a:solidFill>
              </a:rPr>
              <a:t> are 2 by 2 matrices then </a:t>
            </a:r>
            <a:r>
              <a:rPr lang="en-US" sz="20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y</a:t>
            </a:r>
            <a:r>
              <a:rPr lang="en-US" sz="2000" dirty="0" smtClean="0">
                <a:solidFill>
                  <a:schemeClr val="tx1"/>
                </a:solidFill>
              </a:rPr>
              <a:t> needs to be a vector of length 2. Could represent spin down and spin up states!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26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The Dirac equation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15" name="Rounded Rectangle 14"/>
          <p:cNvSpPr/>
          <p:nvPr/>
        </p:nvSpPr>
        <p:spPr>
          <a:xfrm>
            <a:off x="612776" y="1121835"/>
            <a:ext cx="2494492" cy="393699"/>
          </a:xfrm>
          <a:prstGeom prst="roundRect">
            <a:avLst>
              <a:gd name="adj" fmla="val 984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Find a linear equation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6" y="1644650"/>
            <a:ext cx="2921000" cy="889000"/>
          </a:xfrm>
          <a:prstGeom prst="rect">
            <a:avLst/>
          </a:prstGeom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5" y="2829983"/>
            <a:ext cx="5499100" cy="9271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806700" y="3920068"/>
            <a:ext cx="2785532" cy="1811865"/>
            <a:chOff x="2806700" y="3920068"/>
            <a:chExt cx="2785532" cy="1811865"/>
          </a:xfrm>
        </p:grpSpPr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9154" y="4487333"/>
              <a:ext cx="2565400" cy="1244600"/>
            </a:xfrm>
            <a:prstGeom prst="rect">
              <a:avLst/>
            </a:prstGeom>
          </p:spPr>
        </p:pic>
        <p:sp>
          <p:nvSpPr>
            <p:cNvPr id="17" name="Rounded Rectangle 16"/>
            <p:cNvSpPr/>
            <p:nvPr/>
          </p:nvSpPr>
          <p:spPr>
            <a:xfrm>
              <a:off x="2806700" y="3920068"/>
              <a:ext cx="2785532" cy="393699"/>
            </a:xfrm>
            <a:prstGeom prst="roundRect">
              <a:avLst>
                <a:gd name="adj" fmla="val 9847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schemeClr val="tx1"/>
                  </a:solidFill>
                </a:rPr>
                <a:t>Requirement on </a:t>
              </a:r>
              <a:r>
                <a:rPr lang="en-US" sz="2000" dirty="0" smtClean="0">
                  <a:solidFill>
                    <a:schemeClr val="tx1"/>
                  </a:solidFill>
                  <a:latin typeface="Symbol" charset="2"/>
                  <a:cs typeface="Symbol" charset="2"/>
                </a:rPr>
                <a:t>a</a:t>
              </a:r>
              <a:r>
                <a:rPr lang="en-US" sz="2000" dirty="0" smtClean="0">
                  <a:solidFill>
                    <a:schemeClr val="tx1"/>
                  </a:solidFill>
                </a:rPr>
                <a:t> and </a:t>
              </a:r>
              <a:r>
                <a:rPr lang="en-US" sz="2000" dirty="0" smtClean="0">
                  <a:solidFill>
                    <a:schemeClr val="tx1"/>
                  </a:solidFill>
                  <a:latin typeface="Symbol" charset="2"/>
                  <a:cs typeface="Symbol" charset="2"/>
                </a:rPr>
                <a:t>b</a:t>
              </a:r>
              <a:endParaRPr lang="en-US" sz="2000" dirty="0">
                <a:solidFill>
                  <a:schemeClr val="tx1"/>
                </a:solidFill>
                <a:latin typeface="Symbol" charset="2"/>
                <a:cs typeface="Symbol" charset="2"/>
              </a:endParaRPr>
            </a:p>
          </p:txBody>
        </p:sp>
      </p:grpSp>
      <p:sp>
        <p:nvSpPr>
          <p:cNvPr id="18" name="Rounded Rectangle 17"/>
          <p:cNvSpPr/>
          <p:nvPr/>
        </p:nvSpPr>
        <p:spPr>
          <a:xfrm>
            <a:off x="5534554" y="4766736"/>
            <a:ext cx="2733146" cy="736598"/>
          </a:xfrm>
          <a:prstGeom prst="roundRect">
            <a:avLst>
              <a:gd name="adj" fmla="val 984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Not possible for 2 by 2 matrices.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534554" y="5731933"/>
            <a:ext cx="2733146" cy="440266"/>
          </a:xfrm>
          <a:prstGeom prst="roundRect">
            <a:avLst>
              <a:gd name="adj" fmla="val 984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Need 4 by 4 matrices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62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The Dirac equation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15" name="Rounded Rectangle 14"/>
          <p:cNvSpPr/>
          <p:nvPr/>
        </p:nvSpPr>
        <p:spPr>
          <a:xfrm>
            <a:off x="612775" y="1121835"/>
            <a:ext cx="6025091" cy="393699"/>
          </a:xfrm>
          <a:prstGeom prst="roundRect">
            <a:avLst>
              <a:gd name="adj" fmla="val 20600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Take </a:t>
            </a:r>
            <a:r>
              <a:rPr lang="en-US" sz="20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a</a:t>
            </a:r>
            <a:r>
              <a:rPr lang="en-US" sz="2000" dirty="0" smtClean="0">
                <a:solidFill>
                  <a:schemeClr val="tx1"/>
                </a:solidFill>
              </a:rPr>
              <a:t> and </a:t>
            </a:r>
            <a:r>
              <a:rPr lang="en-US" sz="20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b</a:t>
            </a:r>
            <a:r>
              <a:rPr lang="en-US" sz="2000" dirty="0" smtClean="0">
                <a:solidFill>
                  <a:schemeClr val="tx1"/>
                </a:solidFill>
              </a:rPr>
              <a:t> to be matrices and </a:t>
            </a:r>
            <a:r>
              <a:rPr lang="en-US" sz="20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y</a:t>
            </a:r>
            <a:r>
              <a:rPr lang="en-US" sz="2000" dirty="0" smtClean="0">
                <a:solidFill>
                  <a:schemeClr val="tx1"/>
                </a:solidFill>
              </a:rPr>
              <a:t> a vector (of length 4)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7433" y="4910667"/>
            <a:ext cx="3073400" cy="14732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5" y="3340100"/>
            <a:ext cx="2743200" cy="14732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875" y="3340100"/>
            <a:ext cx="3086100" cy="14732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5" y="4910667"/>
            <a:ext cx="3213100" cy="14732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5" y="1689100"/>
            <a:ext cx="28956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Spin – relativistic quantum-mechanical effect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4" name="Rounded Rectangle 3"/>
          <p:cNvSpPr/>
          <p:nvPr/>
        </p:nvSpPr>
        <p:spPr>
          <a:xfrm>
            <a:off x="612775" y="1157817"/>
            <a:ext cx="7918451" cy="486834"/>
          </a:xfrm>
          <a:prstGeom prst="roundRect">
            <a:avLst>
              <a:gd name="adj" fmla="val 134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We need to solve the Dirac equation in a solid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657601" y="1530350"/>
            <a:ext cx="4873625" cy="486834"/>
          </a:xfrm>
          <a:prstGeom prst="roundRect">
            <a:avLst>
              <a:gd name="adj" fmla="val 134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…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2775" y="2216149"/>
            <a:ext cx="7918451" cy="1026583"/>
          </a:xfrm>
          <a:prstGeom prst="roundRect">
            <a:avLst>
              <a:gd name="adj" fmla="val 1019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I</a:t>
            </a:r>
            <a:r>
              <a:rPr lang="en-US" sz="2000" dirty="0" smtClean="0">
                <a:solidFill>
                  <a:schemeClr val="tx1"/>
                </a:solidFill>
              </a:rPr>
              <a:t>t turns out that energies in solids are small compared to the rest-mass energy of an electron (0.5 MeV) and we thus can use perturbation theory.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657601" y="2999315"/>
            <a:ext cx="4873625" cy="768352"/>
          </a:xfrm>
          <a:prstGeom prst="roundRect">
            <a:avLst>
              <a:gd name="adj" fmla="val 1018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We need to derive the low energy effective Hamiltonians.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2775" y="3977216"/>
            <a:ext cx="7918451" cy="1026583"/>
          </a:xfrm>
          <a:prstGeom prst="roundRect">
            <a:avLst>
              <a:gd name="adj" fmla="val 1019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I have some formulas but I’ll try to keep it to a minimum. (and discuss the physical implications of the formula’s).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657601" y="5183715"/>
            <a:ext cx="4873625" cy="768352"/>
          </a:xfrm>
          <a:prstGeom prst="roundRect">
            <a:avLst>
              <a:gd name="adj" fmla="val 1018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Let's start with some history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46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The Dirac equation – solution of freely static electron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5" y="6083301"/>
            <a:ext cx="1155700" cy="2794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12775" y="1121835"/>
            <a:ext cx="6025091" cy="393699"/>
          </a:xfrm>
          <a:prstGeom prst="roundRect">
            <a:avLst>
              <a:gd name="adj" fmla="val 20600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Dirac predicted 4 related particles.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38150" y="1803400"/>
            <a:ext cx="4735512" cy="1473200"/>
            <a:chOff x="438150" y="1803400"/>
            <a:chExt cx="4735512" cy="1473200"/>
          </a:xfrm>
        </p:grpSpPr>
        <p:pic>
          <p:nvPicPr>
            <p:cNvPr id="13" name="Picture 12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150" y="1803400"/>
              <a:ext cx="3238500" cy="1473200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2649537" y="1803400"/>
              <a:ext cx="2524125" cy="393699"/>
            </a:xfrm>
            <a:prstGeom prst="roundRect">
              <a:avLst>
                <a:gd name="adj" fmla="val 20600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schemeClr val="tx1"/>
                  </a:solidFill>
                </a:rPr>
                <a:t>Electron with spin up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676651" y="1803400"/>
            <a:ext cx="4406899" cy="1473200"/>
            <a:chOff x="3676651" y="1803400"/>
            <a:chExt cx="4406899" cy="1473200"/>
          </a:xfrm>
        </p:grpSpPr>
        <p:pic>
          <p:nvPicPr>
            <p:cNvPr id="14" name="Picture 13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5050" y="1803400"/>
              <a:ext cx="3238500" cy="1473200"/>
            </a:xfrm>
            <a:prstGeom prst="rect">
              <a:avLst/>
            </a:prstGeom>
          </p:spPr>
        </p:pic>
        <p:sp>
          <p:nvSpPr>
            <p:cNvPr id="11" name="Rounded Rectangle 10"/>
            <p:cNvSpPr/>
            <p:nvPr/>
          </p:nvSpPr>
          <p:spPr>
            <a:xfrm>
              <a:off x="3676651" y="2882901"/>
              <a:ext cx="2759074" cy="393699"/>
            </a:xfrm>
            <a:prstGeom prst="roundRect">
              <a:avLst>
                <a:gd name="adj" fmla="val 20600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schemeClr val="tx1"/>
                  </a:solidFill>
                </a:rPr>
                <a:t>Electron with spin down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38150" y="3860802"/>
            <a:ext cx="4754562" cy="1473200"/>
            <a:chOff x="438150" y="3860802"/>
            <a:chExt cx="4754562" cy="1473200"/>
          </a:xfrm>
        </p:grpSpPr>
        <p:pic>
          <p:nvPicPr>
            <p:cNvPr id="15" name="Picture 14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150" y="3860802"/>
              <a:ext cx="3060700" cy="1473200"/>
            </a:xfrm>
            <a:prstGeom prst="rect">
              <a:avLst/>
            </a:prstGeom>
          </p:spPr>
        </p:pic>
        <p:sp>
          <p:nvSpPr>
            <p:cNvPr id="12" name="Rounded Rectangle 11"/>
            <p:cNvSpPr/>
            <p:nvPr/>
          </p:nvSpPr>
          <p:spPr>
            <a:xfrm>
              <a:off x="2668587" y="3860802"/>
              <a:ext cx="2524125" cy="393699"/>
            </a:xfrm>
            <a:prstGeom prst="roundRect">
              <a:avLst>
                <a:gd name="adj" fmla="val 20600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schemeClr val="tx1"/>
                  </a:solidFill>
                </a:rPr>
                <a:t>Positron with spin up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676651" y="3860802"/>
            <a:ext cx="4229099" cy="1473200"/>
            <a:chOff x="3676651" y="3860802"/>
            <a:chExt cx="4229099" cy="1473200"/>
          </a:xfrm>
        </p:grpSpPr>
        <p:pic>
          <p:nvPicPr>
            <p:cNvPr id="16" name="Picture 15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5050" y="3860802"/>
              <a:ext cx="3060700" cy="1473200"/>
            </a:xfrm>
            <a:prstGeom prst="rect">
              <a:avLst/>
            </a:prstGeom>
          </p:spPr>
        </p:pic>
        <p:sp>
          <p:nvSpPr>
            <p:cNvPr id="17" name="Rounded Rectangle 16"/>
            <p:cNvSpPr/>
            <p:nvPr/>
          </p:nvSpPr>
          <p:spPr>
            <a:xfrm>
              <a:off x="3676651" y="4940303"/>
              <a:ext cx="2759074" cy="393699"/>
            </a:xfrm>
            <a:prstGeom prst="roundRect">
              <a:avLst>
                <a:gd name="adj" fmla="val 20600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schemeClr val="tx1"/>
                  </a:solidFill>
                </a:rPr>
                <a:t>Positron with spin down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390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The Dirac equation – solution of freely moving electron p//S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5" y="6086476"/>
            <a:ext cx="2349500" cy="3302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75" y="1765300"/>
            <a:ext cx="4546600" cy="14732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75" y="3676650"/>
            <a:ext cx="4546600" cy="14859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463800" y="1318684"/>
            <a:ext cx="2971800" cy="884766"/>
            <a:chOff x="2463800" y="1318684"/>
            <a:chExt cx="2971800" cy="884766"/>
          </a:xfrm>
        </p:grpSpPr>
        <p:sp>
          <p:nvSpPr>
            <p:cNvPr id="8" name="Rounded Rectangle 7"/>
            <p:cNvSpPr/>
            <p:nvPr/>
          </p:nvSpPr>
          <p:spPr>
            <a:xfrm>
              <a:off x="3317875" y="1318684"/>
              <a:ext cx="2117725" cy="393699"/>
            </a:xfrm>
            <a:prstGeom prst="roundRect">
              <a:avLst>
                <a:gd name="adj" fmla="val 20600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schemeClr val="tx1"/>
                  </a:solidFill>
                </a:rPr>
                <a:t>Large component</a:t>
              </a:r>
            </a:p>
          </p:txBody>
        </p:sp>
        <p:sp>
          <p:nvSpPr>
            <p:cNvPr id="2" name="Donut 1"/>
            <p:cNvSpPr/>
            <p:nvPr/>
          </p:nvSpPr>
          <p:spPr>
            <a:xfrm>
              <a:off x="2463800" y="1579033"/>
              <a:ext cx="990600" cy="624417"/>
            </a:xfrm>
            <a:prstGeom prst="donut">
              <a:avLst>
                <a:gd name="adj" fmla="val 1279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463800" y="2398183"/>
            <a:ext cx="2971800" cy="840316"/>
            <a:chOff x="2463800" y="2398183"/>
            <a:chExt cx="2971800" cy="840316"/>
          </a:xfrm>
        </p:grpSpPr>
        <p:sp>
          <p:nvSpPr>
            <p:cNvPr id="9" name="Rounded Rectangle 8"/>
            <p:cNvSpPr/>
            <p:nvPr/>
          </p:nvSpPr>
          <p:spPr>
            <a:xfrm>
              <a:off x="3317875" y="2844800"/>
              <a:ext cx="2117725" cy="393699"/>
            </a:xfrm>
            <a:prstGeom prst="roundRect">
              <a:avLst>
                <a:gd name="adj" fmla="val 20600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schemeClr val="tx1"/>
                  </a:solidFill>
                </a:rPr>
                <a:t>Small component</a:t>
              </a:r>
            </a:p>
          </p:txBody>
        </p:sp>
        <p:sp>
          <p:nvSpPr>
            <p:cNvPr id="10" name="Donut 9"/>
            <p:cNvSpPr/>
            <p:nvPr/>
          </p:nvSpPr>
          <p:spPr>
            <a:xfrm>
              <a:off x="2463800" y="2398183"/>
              <a:ext cx="990600" cy="624417"/>
            </a:xfrm>
            <a:prstGeom prst="donut">
              <a:avLst>
                <a:gd name="adj" fmla="val 1279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434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The Dirac equation – solution of freely moving electron p</a:t>
            </a:r>
            <a:r>
              <a:rPr lang="en-US" sz="2400" u="sng" dirty="0" smtClean="0"/>
              <a:t> </a:t>
            </a:r>
            <a:r>
              <a:rPr lang="en-US" sz="2400" b="1" u="sng" dirty="0" smtClean="0"/>
              <a:t>| </a:t>
            </a:r>
            <a:r>
              <a:rPr lang="en-US" sz="2400" dirty="0" smtClean="0"/>
              <a:t>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5" y="6083300"/>
            <a:ext cx="2349500" cy="3302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75" y="1765300"/>
            <a:ext cx="5397500" cy="15113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75" y="3676650"/>
            <a:ext cx="53975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8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u1u2_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139" y="1104900"/>
            <a:ext cx="8045086" cy="529634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The Dirac equation mixing between spin – some numbers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7875" y="2132838"/>
            <a:ext cx="3565525" cy="99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8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u1u2_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121" y="1104900"/>
            <a:ext cx="8048103" cy="529833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The Dirac equation mixing between spin – some numbers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7875" y="2132838"/>
            <a:ext cx="3565525" cy="99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18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u1u2_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139" y="1104900"/>
            <a:ext cx="8045086" cy="531869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The Dirac equation mixing between spin – some numbers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7875" y="2132838"/>
            <a:ext cx="3565525" cy="99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18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u1u2_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10" y="1066801"/>
            <a:ext cx="8411315" cy="539726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The Dirac equation mixing between spin – some numbers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2746375" y="2286001"/>
            <a:ext cx="5419726" cy="1117599"/>
          </a:xfrm>
          <a:prstGeom prst="roundRect">
            <a:avLst>
              <a:gd name="adj" fmla="val 479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0.1 pro mile mixing between large and small component for electrons with a kinetic energy of 100 </a:t>
            </a:r>
            <a:r>
              <a:rPr lang="en-US" sz="2000" dirty="0" err="1" smtClean="0">
                <a:solidFill>
                  <a:schemeClr val="tx1"/>
                </a:solidFill>
              </a:rPr>
              <a:t>eV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075" y="1197992"/>
            <a:ext cx="3565525" cy="99834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746375" y="4152901"/>
            <a:ext cx="5419726" cy="495299"/>
          </a:xfrm>
          <a:prstGeom prst="roundRect">
            <a:avLst>
              <a:gd name="adj" fmla="val 4797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What are the relevant kinetic energies in a solid?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18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Velocity of valence electrons in solids ?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4" name="Picture 3" descr="plk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052" y="1333101"/>
            <a:ext cx="4572000" cy="5029200"/>
          </a:xfrm>
          <a:prstGeom prst="rect">
            <a:avLst/>
          </a:prstGeom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0" y="2482850"/>
            <a:ext cx="2590800" cy="7239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041900" y="1295002"/>
            <a:ext cx="3489325" cy="736599"/>
          </a:xfrm>
          <a:prstGeom prst="roundRect">
            <a:avLst>
              <a:gd name="adj" fmla="val 1341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Energy momentum relation of a free electron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267727" y="5054202"/>
            <a:ext cx="3489325" cy="736599"/>
          </a:xfrm>
          <a:prstGeom prst="roundRect">
            <a:avLst>
              <a:gd name="adj" fmla="val 1341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Maximal velocity is given by the Fermi momentum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Left Arrow 9"/>
          <p:cNvSpPr/>
          <p:nvPr/>
        </p:nvSpPr>
        <p:spPr>
          <a:xfrm>
            <a:off x="2946400" y="5511800"/>
            <a:ext cx="977900" cy="27900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34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Velocity of valence electrons in solids ?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4" name="Picture 4" descr="Haverkort_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775" y="2795588"/>
            <a:ext cx="7918450" cy="355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nut 7"/>
          <p:cNvSpPr/>
          <p:nvPr/>
        </p:nvSpPr>
        <p:spPr bwMode="auto">
          <a:xfrm>
            <a:off x="1041400" y="3276600"/>
            <a:ext cx="825500" cy="2501900"/>
          </a:xfrm>
          <a:prstGeom prst="donut">
            <a:avLst>
              <a:gd name="adj" fmla="val 126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613167" y="1272436"/>
            <a:ext cx="3368534" cy="1127864"/>
          </a:xfrm>
          <a:prstGeom prst="roundRect">
            <a:avLst>
              <a:gd name="adj" fmla="val 11355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chemeClr val="tx1"/>
                </a:solidFill>
              </a:rPr>
              <a:t>Compare velocity of valence electrons in Alkali metals</a:t>
            </a:r>
          </a:p>
        </p:txBody>
      </p:sp>
    </p:spTree>
    <p:extLst>
      <p:ext uri="{BB962C8B-B14F-4D97-AF65-F5344CB8AC3E}">
        <p14:creationId xmlns:p14="http://schemas.microsoft.com/office/powerpoint/2010/main" val="412385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Free electron like description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4" name="Picture 3" descr="plk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052" y="1333101"/>
            <a:ext cx="4572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90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5242" y="6664055"/>
            <a:ext cx="8952709" cy="9520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75" y="1087524"/>
            <a:ext cx="3874745" cy="5248820"/>
          </a:xfrm>
          <a:prstGeom prst="rect">
            <a:avLst/>
          </a:prstGeom>
        </p:spPr>
      </p:pic>
      <p:pic>
        <p:nvPicPr>
          <p:cNvPr id="11" name="Picture 10" descr="newtonpris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718" y="1087524"/>
            <a:ext cx="3526507" cy="433156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The dawn of quantum mechanics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Picture 6" descr="prism-rainbow-5a-24962806_st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718" y="3897177"/>
            <a:ext cx="3526507" cy="243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7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Free electron like description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5" name="Picture 4" descr="plk2.pd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052" y="1333101"/>
            <a:ext cx="4572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9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Brillion zone of Li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3" name="Picture 2" descr="plB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0025" y="1803400"/>
            <a:ext cx="4572000" cy="4191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7225" y="1397000"/>
            <a:ext cx="406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6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lB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0025" y="1803400"/>
            <a:ext cx="4572000" cy="4191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Brillion zone of Li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7225" y="1397000"/>
            <a:ext cx="4064000" cy="4064000"/>
          </a:xfrm>
          <a:prstGeom prst="rect">
            <a:avLst/>
          </a:prstGeom>
        </p:spPr>
      </p:pic>
      <p:pic>
        <p:nvPicPr>
          <p:cNvPr id="4" name="Picture 3" descr="plB2.pdf"/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0025" y="1803400"/>
            <a:ext cx="4572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6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Li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3" name="Picture 2" descr="plband0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1044000"/>
            <a:ext cx="7967220" cy="5400000"/>
          </a:xfrm>
          <a:prstGeom prst="rect">
            <a:avLst/>
          </a:prstGeom>
        </p:spPr>
      </p:pic>
      <p:pic>
        <p:nvPicPr>
          <p:cNvPr id="8" name="Picture 4" descr="Haverkort_16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0988" y="1044000"/>
            <a:ext cx="5026024" cy="225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onut 8"/>
          <p:cNvSpPr/>
          <p:nvPr/>
        </p:nvSpPr>
        <p:spPr bwMode="auto">
          <a:xfrm>
            <a:off x="6972300" y="1396999"/>
            <a:ext cx="393700" cy="381000"/>
          </a:xfrm>
          <a:prstGeom prst="donut">
            <a:avLst>
              <a:gd name="adj" fmla="val 126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18308" y="648017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87728" y="6480175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830773" y="648017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600193" y="6480175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343238" y="648017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3378" y="648017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05843" y="648017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575263" y="6480175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062798" y="6480175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50333" y="6480175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112655" y="6480175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88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Na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316314" y="648017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5148" y="6480175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67607" y="648017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206441" y="6489198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18900" y="6488668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13728" y="648017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65021" y="648017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703855" y="6480175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52562" y="6488668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201269" y="6488668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457734" y="6480175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pic>
        <p:nvPicPr>
          <p:cNvPr id="3" name="Picture 2" descr="plband0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1044000"/>
            <a:ext cx="7967213" cy="5400000"/>
          </a:xfrm>
          <a:prstGeom prst="rect">
            <a:avLst/>
          </a:prstGeom>
        </p:spPr>
      </p:pic>
      <p:pic>
        <p:nvPicPr>
          <p:cNvPr id="5" name="Picture 4" descr="Haverkort_16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0988" y="1044000"/>
            <a:ext cx="5026024" cy="225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nut 7"/>
          <p:cNvSpPr/>
          <p:nvPr/>
        </p:nvSpPr>
        <p:spPr bwMode="auto">
          <a:xfrm>
            <a:off x="6972300" y="1600207"/>
            <a:ext cx="393700" cy="381000"/>
          </a:xfrm>
          <a:prstGeom prst="donut">
            <a:avLst>
              <a:gd name="adj" fmla="val 126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34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K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4" name="Picture 3" descr="plband0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1044000"/>
            <a:ext cx="7967213" cy="5400000"/>
          </a:xfrm>
          <a:prstGeom prst="rect">
            <a:avLst/>
          </a:prstGeom>
        </p:spPr>
      </p:pic>
      <p:pic>
        <p:nvPicPr>
          <p:cNvPr id="5" name="Picture 4" descr="Haverkort_16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0988" y="1044000"/>
            <a:ext cx="5026024" cy="225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nut 7"/>
          <p:cNvSpPr/>
          <p:nvPr/>
        </p:nvSpPr>
        <p:spPr bwMode="auto">
          <a:xfrm>
            <a:off x="6972300" y="1811882"/>
            <a:ext cx="393700" cy="381000"/>
          </a:xfrm>
          <a:prstGeom prst="donut">
            <a:avLst>
              <a:gd name="adj" fmla="val 126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22541" y="648017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45581" y="6480175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42246" y="648017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865286" y="6489198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361951" y="6488668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3131" y="648017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02836" y="648017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25876" y="6480175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806171" y="6488668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786466" y="6488668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884988" y="6480175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34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 smtClean="0"/>
              <a:t>Rb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2" name="Picture 1" descr="plband0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1044000"/>
            <a:ext cx="7967220" cy="5400000"/>
          </a:xfrm>
          <a:prstGeom prst="rect">
            <a:avLst/>
          </a:prstGeom>
        </p:spPr>
      </p:pic>
      <p:pic>
        <p:nvPicPr>
          <p:cNvPr id="5" name="Picture 4" descr="Haverkort_16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0988" y="1044000"/>
            <a:ext cx="5026024" cy="225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nut 7"/>
          <p:cNvSpPr/>
          <p:nvPr/>
        </p:nvSpPr>
        <p:spPr bwMode="auto">
          <a:xfrm>
            <a:off x="6972300" y="2032024"/>
            <a:ext cx="393700" cy="381000"/>
          </a:xfrm>
          <a:prstGeom prst="donut">
            <a:avLst>
              <a:gd name="adj" fmla="val 126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18304" y="648017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08322" y="6480175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271965" y="648017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761983" y="6489198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225626" y="6488668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10982" y="648017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64643" y="648017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854661" y="6480175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901000" y="6488668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947339" y="6488668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715648" y="6480175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34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Cs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2" name="Picture 1" descr="plband0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1044000"/>
            <a:ext cx="7967213" cy="5400000"/>
          </a:xfrm>
          <a:prstGeom prst="rect">
            <a:avLst/>
          </a:prstGeom>
        </p:spPr>
      </p:pic>
      <p:pic>
        <p:nvPicPr>
          <p:cNvPr id="5" name="Picture 4" descr="Haverkort_16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0988" y="1044000"/>
            <a:ext cx="5026024" cy="225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nut 7"/>
          <p:cNvSpPr/>
          <p:nvPr/>
        </p:nvSpPr>
        <p:spPr bwMode="auto">
          <a:xfrm>
            <a:off x="6972300" y="2243699"/>
            <a:ext cx="393700" cy="381000"/>
          </a:xfrm>
          <a:prstGeom prst="donut">
            <a:avLst>
              <a:gd name="adj" fmla="val 126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14073" y="648017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65990" y="6480175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91532" y="648017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643449" y="6489198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68991" y="6488668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59155" y="648017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36614" y="648017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88531" y="6480175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011072" y="6488668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133613" y="6488668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520907" y="6480175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34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 smtClean="0"/>
              <a:t>Fr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2" name="Picture 1" descr="plband0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1044000"/>
            <a:ext cx="7967220" cy="5400000"/>
          </a:xfrm>
          <a:prstGeom prst="rect">
            <a:avLst/>
          </a:prstGeom>
        </p:spPr>
      </p:pic>
      <p:pic>
        <p:nvPicPr>
          <p:cNvPr id="5" name="Picture 4" descr="Haverkort_16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0988" y="1044000"/>
            <a:ext cx="5026024" cy="225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nut 7"/>
          <p:cNvSpPr/>
          <p:nvPr/>
        </p:nvSpPr>
        <p:spPr bwMode="auto">
          <a:xfrm>
            <a:off x="6972300" y="2446907"/>
            <a:ext cx="393700" cy="381000"/>
          </a:xfrm>
          <a:prstGeom prst="donut">
            <a:avLst>
              <a:gd name="adj" fmla="val 126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14071" y="648017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33813" y="6480175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27180" y="648017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546922" y="6489198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940289" y="6488668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87853" y="648017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00962" y="648017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920704" y="6480175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107595" y="6488668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294486" y="6488668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360034" y="6480175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34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Velocity of valence electrons in solids ?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77258"/>
              </p:ext>
            </p:extLst>
          </p:nvPr>
        </p:nvGraphicFramePr>
        <p:xfrm>
          <a:off x="612775" y="1397000"/>
          <a:ext cx="1979614" cy="2865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9807"/>
                <a:gridCol w="98980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Element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</a:t>
                      </a:r>
                      <a:r>
                        <a:rPr lang="en-US" baseline="0" dirty="0" smtClean="0"/>
                        <a:t> [A]</a:t>
                      </a:r>
                    </a:p>
                    <a:p>
                      <a:pPr algn="ctr"/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3.493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4.235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5.247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5.585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6.067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6.550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832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The dawn of quantum mechanics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74" y="1058274"/>
            <a:ext cx="7907757" cy="4781434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2912695" y="5892947"/>
            <a:ext cx="5618530" cy="532361"/>
          </a:xfrm>
          <a:prstGeom prst="roundRect">
            <a:avLst>
              <a:gd name="adj" fmla="val 1794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Observation of discrete line spectra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38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Velocity of valence electrons in solids ?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5902698"/>
              </p:ext>
            </p:extLst>
          </p:nvPr>
        </p:nvGraphicFramePr>
        <p:xfrm>
          <a:off x="612775" y="1397000"/>
          <a:ext cx="3396577" cy="2865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9807"/>
                <a:gridCol w="989807"/>
                <a:gridCol w="141696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Element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</a:t>
                      </a:r>
                      <a:r>
                        <a:rPr lang="en-US" baseline="0" dirty="0" smtClean="0"/>
                        <a:t> [A]</a:t>
                      </a:r>
                    </a:p>
                    <a:p>
                      <a:pPr algn="ctr"/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/>
                        <a:t>E</a:t>
                      </a:r>
                      <a:r>
                        <a:rPr lang="en-US" baseline="-25000" dirty="0" err="1" smtClean="0"/>
                        <a:t>f</a:t>
                      </a:r>
                      <a:r>
                        <a:rPr lang="en-US" baseline="-25000" dirty="0" smtClean="0"/>
                        <a:t> </a:t>
                      </a:r>
                      <a:r>
                        <a:rPr lang="en-US" baseline="0" dirty="0" smtClean="0"/>
                        <a:t>[</a:t>
                      </a:r>
                      <a:r>
                        <a:rPr lang="en-US" baseline="0" dirty="0" err="1" smtClean="0"/>
                        <a:t>eV</a:t>
                      </a:r>
                      <a:r>
                        <a:rPr lang="en-US" baseline="0" dirty="0" smtClean="0"/>
                        <a:t>]</a:t>
                      </a:r>
                      <a:endParaRPr lang="en-US" baseline="-25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3.493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3.459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4.235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3.258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5.247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2.205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5.585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2.058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6.067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1.725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6.550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1.602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242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Velocity of valence electrons in solids ?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6584331"/>
              </p:ext>
            </p:extLst>
          </p:nvPr>
        </p:nvGraphicFramePr>
        <p:xfrm>
          <a:off x="612775" y="1397000"/>
          <a:ext cx="4865843" cy="2865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9807"/>
                <a:gridCol w="989807"/>
                <a:gridCol w="1416963"/>
                <a:gridCol w="146926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Element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</a:t>
                      </a:r>
                      <a:r>
                        <a:rPr lang="en-US" baseline="0" dirty="0" smtClean="0"/>
                        <a:t> [A]</a:t>
                      </a:r>
                    </a:p>
                    <a:p>
                      <a:pPr algn="ctr"/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/>
                        <a:t>E</a:t>
                      </a:r>
                      <a:r>
                        <a:rPr lang="en-US" baseline="-25000" dirty="0" err="1" smtClean="0"/>
                        <a:t>f</a:t>
                      </a:r>
                      <a:r>
                        <a:rPr lang="en-US" baseline="-25000" dirty="0" smtClean="0"/>
                        <a:t> </a:t>
                      </a:r>
                      <a:r>
                        <a:rPr lang="en-US" baseline="0" dirty="0" smtClean="0"/>
                        <a:t>[</a:t>
                      </a:r>
                      <a:r>
                        <a:rPr lang="en-US" baseline="0" dirty="0" err="1" smtClean="0"/>
                        <a:t>eV</a:t>
                      </a:r>
                      <a:r>
                        <a:rPr lang="en-US" baseline="0" dirty="0" smtClean="0"/>
                        <a:t>]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V</a:t>
                      </a:r>
                      <a:r>
                        <a:rPr lang="en-US" baseline="-25000" dirty="0" err="1" smtClean="0"/>
                        <a:t>f</a:t>
                      </a:r>
                      <a:r>
                        <a:rPr lang="en-US" baseline="-25000" dirty="0" smtClean="0"/>
                        <a:t> </a:t>
                      </a:r>
                      <a:r>
                        <a:rPr lang="en-US" baseline="0" dirty="0" smtClean="0"/>
                        <a:t> [c]</a:t>
                      </a:r>
                      <a:endParaRPr lang="en-US" baseline="-25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3.493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3.459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0.00367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4.235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3.258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0.00357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5.247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2.205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0.00293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5.585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2.058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0.00283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6.067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1.725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0.00259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6.550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1.602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0.00250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242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Velocity of valence electrons in solids ?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6199723"/>
              </p:ext>
            </p:extLst>
          </p:nvPr>
        </p:nvGraphicFramePr>
        <p:xfrm>
          <a:off x="612775" y="1397000"/>
          <a:ext cx="6392148" cy="2865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9807"/>
                <a:gridCol w="989807"/>
                <a:gridCol w="1416963"/>
                <a:gridCol w="1469266"/>
                <a:gridCol w="152630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Element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</a:t>
                      </a:r>
                      <a:r>
                        <a:rPr lang="en-US" baseline="0" dirty="0" smtClean="0"/>
                        <a:t> [A]</a:t>
                      </a:r>
                    </a:p>
                    <a:p>
                      <a:pPr algn="ctr"/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/>
                        <a:t>E</a:t>
                      </a:r>
                      <a:r>
                        <a:rPr lang="en-US" baseline="-25000" dirty="0" err="1" smtClean="0"/>
                        <a:t>f</a:t>
                      </a:r>
                      <a:r>
                        <a:rPr lang="en-US" baseline="-25000" dirty="0" smtClean="0"/>
                        <a:t> </a:t>
                      </a:r>
                      <a:r>
                        <a:rPr lang="en-US" baseline="0" dirty="0" smtClean="0"/>
                        <a:t>[</a:t>
                      </a:r>
                      <a:r>
                        <a:rPr lang="en-US" baseline="0" dirty="0" err="1" smtClean="0"/>
                        <a:t>eV</a:t>
                      </a:r>
                      <a:r>
                        <a:rPr lang="en-US" baseline="0" dirty="0" smtClean="0"/>
                        <a:t>]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V</a:t>
                      </a:r>
                      <a:r>
                        <a:rPr lang="en-US" baseline="-25000" dirty="0" err="1" smtClean="0"/>
                        <a:t>f</a:t>
                      </a:r>
                      <a:r>
                        <a:rPr lang="en-US" baseline="-25000" dirty="0" smtClean="0"/>
                        <a:t> </a:t>
                      </a:r>
                      <a:r>
                        <a:rPr lang="en-US" baseline="0" dirty="0" smtClean="0"/>
                        <a:t> [c]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Small component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3.493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3.459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0.00367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0.00183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4.235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3.258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0.00357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0.00178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5.247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2.205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0.00293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0.00146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5.585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2.058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0.00283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0.00141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6.067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1.725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0.00259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0.00129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6.550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1.602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0.00250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0.00125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242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Velocity of valence electrons in solids ?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928947"/>
              </p:ext>
            </p:extLst>
          </p:nvPr>
        </p:nvGraphicFramePr>
        <p:xfrm>
          <a:off x="612775" y="1397000"/>
          <a:ext cx="7918453" cy="2865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9807"/>
                <a:gridCol w="989807"/>
                <a:gridCol w="1416963"/>
                <a:gridCol w="1469266"/>
                <a:gridCol w="1526305"/>
                <a:gridCol w="152630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Element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</a:t>
                      </a:r>
                      <a:r>
                        <a:rPr lang="en-US" baseline="0" dirty="0" smtClean="0"/>
                        <a:t> [A]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/>
                        <a:t>E</a:t>
                      </a:r>
                      <a:r>
                        <a:rPr lang="en-US" baseline="-25000" dirty="0" err="1" smtClean="0"/>
                        <a:t>f</a:t>
                      </a:r>
                      <a:r>
                        <a:rPr lang="en-US" baseline="-25000" dirty="0" smtClean="0"/>
                        <a:t> </a:t>
                      </a:r>
                      <a:r>
                        <a:rPr lang="en-US" baseline="0" dirty="0" smtClean="0"/>
                        <a:t>[</a:t>
                      </a:r>
                      <a:r>
                        <a:rPr lang="en-US" baseline="0" dirty="0" err="1" smtClean="0"/>
                        <a:t>eV</a:t>
                      </a:r>
                      <a:r>
                        <a:rPr lang="en-US" baseline="0" dirty="0" smtClean="0"/>
                        <a:t>]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V</a:t>
                      </a:r>
                      <a:r>
                        <a:rPr lang="en-US" baseline="-25000" dirty="0" err="1" smtClean="0"/>
                        <a:t>f</a:t>
                      </a:r>
                      <a:r>
                        <a:rPr lang="en-US" baseline="-25000" dirty="0" smtClean="0"/>
                        <a:t> </a:t>
                      </a:r>
                      <a:r>
                        <a:rPr lang="en-US" baseline="0" dirty="0" smtClean="0"/>
                        <a:t> [c]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Small component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Relativistic energy [</a:t>
                      </a:r>
                      <a:r>
                        <a:rPr lang="en-US" dirty="0" err="1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dirty="0" err="1" smtClean="0"/>
                        <a:t>eV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3.493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3.459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0.00367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0.00183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4.235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3.258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0.00357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0.00178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5.247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2.205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0.00293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0.00146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5.585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2.058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0.00283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0.00141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6.067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1.725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0.00259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0.00129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6.550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1.602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0.00250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0.00125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2719623" y="4495212"/>
            <a:ext cx="3700659" cy="1315979"/>
          </a:xfrm>
          <a:prstGeom prst="roundRect">
            <a:avLst>
              <a:gd name="adj" fmla="val 1514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Something is missing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42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V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4" y="1879599"/>
            <a:ext cx="6574679" cy="4492697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7035054" y="2057399"/>
            <a:ext cx="2586744" cy="795867"/>
            <a:chOff x="6141068" y="1236133"/>
            <a:chExt cx="2586744" cy="795867"/>
          </a:xfrm>
        </p:grpSpPr>
        <p:sp>
          <p:nvSpPr>
            <p:cNvPr id="51" name="Oval 50"/>
            <p:cNvSpPr/>
            <p:nvPr/>
          </p:nvSpPr>
          <p:spPr>
            <a:xfrm>
              <a:off x="6141068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6583121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7025174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7467227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7909280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6293468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6735521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7177574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7619627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8061680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6445868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6887921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7329974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7772027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8214080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6598268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7040321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7482374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7924427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8366480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585614" y="1634066"/>
            <a:ext cx="2586744" cy="795867"/>
            <a:chOff x="6141068" y="1236133"/>
            <a:chExt cx="2586744" cy="795867"/>
          </a:xfrm>
        </p:grpSpPr>
        <p:sp>
          <p:nvSpPr>
            <p:cNvPr id="30" name="Oval 29"/>
            <p:cNvSpPr/>
            <p:nvPr/>
          </p:nvSpPr>
          <p:spPr>
            <a:xfrm>
              <a:off x="6141068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6583121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7025174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7467227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7909280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293468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6735521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7177574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7619627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8061680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6445868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6887921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7329974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7772027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8214080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6598268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7040321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7482374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7924427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8366480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Something is missing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grpSp>
        <p:nvGrpSpPr>
          <p:cNvPr id="5" name="Group 4"/>
          <p:cNvGrpSpPr/>
          <p:nvPr/>
        </p:nvGrpSpPr>
        <p:grpSpPr>
          <a:xfrm>
            <a:off x="6141068" y="1236133"/>
            <a:ext cx="2586744" cy="795867"/>
            <a:chOff x="6141068" y="1236133"/>
            <a:chExt cx="2586744" cy="795867"/>
          </a:xfrm>
        </p:grpSpPr>
        <p:sp>
          <p:nvSpPr>
            <p:cNvPr id="8" name="Oval 7"/>
            <p:cNvSpPr/>
            <p:nvPr/>
          </p:nvSpPr>
          <p:spPr>
            <a:xfrm>
              <a:off x="6141068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583121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7025174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7467227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7909280" y="12361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293468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6735521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7177574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7619627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061680" y="13885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6445868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6887921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7329974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7772027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8214080" y="15409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6598268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7040321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7482374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7924427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8366480" y="1693333"/>
              <a:ext cx="361332" cy="338667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ounded Rectangle 27"/>
          <p:cNvSpPr/>
          <p:nvPr/>
        </p:nvSpPr>
        <p:spPr>
          <a:xfrm>
            <a:off x="612775" y="1236133"/>
            <a:ext cx="5419726" cy="491067"/>
          </a:xfrm>
          <a:prstGeom prst="roundRect">
            <a:avLst>
              <a:gd name="adj" fmla="val 1514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Crystal: lattice of positively charged nuclei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4569953" y="3179233"/>
            <a:ext cx="3700659" cy="859367"/>
          </a:xfrm>
          <a:prstGeom prst="roundRect">
            <a:avLst>
              <a:gd name="adj" fmla="val 1514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Potential due to the nuclei varies wildly in the crystal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4735284" y="4842933"/>
            <a:ext cx="3700659" cy="1176867"/>
          </a:xfrm>
          <a:prstGeom prst="roundRect">
            <a:avLst>
              <a:gd name="adj" fmla="val 1514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“Velocity” kinetic energy not constant, but large close to the nucleus.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04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71" grpId="0" animBg="1"/>
      <p:bldP spid="7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Something is missing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73" name="Picture 72" descr="plu1u2_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121" y="1104900"/>
            <a:ext cx="8048103" cy="5298334"/>
          </a:xfrm>
          <a:prstGeom prst="rect">
            <a:avLst/>
          </a:prstGeom>
        </p:spPr>
      </p:pic>
      <p:pic>
        <p:nvPicPr>
          <p:cNvPr id="75" name="Picture 7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7875" y="2132838"/>
            <a:ext cx="3565525" cy="99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4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Something is missing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2" name="Picture 1" descr="plu1u2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5" y="1235851"/>
            <a:ext cx="7899400" cy="5244324"/>
          </a:xfrm>
          <a:prstGeom prst="rect">
            <a:avLst/>
          </a:prstGeom>
        </p:spPr>
      </p:pic>
      <p:sp>
        <p:nvSpPr>
          <p:cNvPr id="74" name="Rounded Rectangle 73"/>
          <p:cNvSpPr/>
          <p:nvPr/>
        </p:nvSpPr>
        <p:spPr>
          <a:xfrm>
            <a:off x="5194301" y="1083733"/>
            <a:ext cx="3838312" cy="1507067"/>
          </a:xfrm>
          <a:prstGeom prst="roundRect">
            <a:avLst>
              <a:gd name="adj" fmla="val 11180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Close to the nucleus the small component becomes large and relativistic effects can play a role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612775" y="4901141"/>
            <a:ext cx="7899400" cy="1507067"/>
          </a:xfrm>
          <a:prstGeom prst="roundRect">
            <a:avLst>
              <a:gd name="adj" fmla="val 11180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Need to solve full Dirac equation of the entire solid?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17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Where do we stand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74" name="Rounded Rectangle 73"/>
          <p:cNvSpPr/>
          <p:nvPr/>
        </p:nvSpPr>
        <p:spPr>
          <a:xfrm>
            <a:off x="612775" y="1083733"/>
            <a:ext cx="7918450" cy="541867"/>
          </a:xfrm>
          <a:prstGeom prst="roundRect">
            <a:avLst>
              <a:gd name="adj" fmla="val 18211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Spin-orbit coupling is a relativistic effect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2775" y="1778000"/>
            <a:ext cx="7918450" cy="850900"/>
          </a:xfrm>
          <a:prstGeom prst="roundRect">
            <a:avLst>
              <a:gd name="adj" fmla="val 1074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Electrons in solids only have large velocities close to the nucleus.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(close means ~1 a</a:t>
            </a:r>
            <a:r>
              <a:rPr lang="en-US" sz="2000" baseline="-25000" dirty="0" smtClean="0">
                <a:solidFill>
                  <a:schemeClr val="tx1"/>
                </a:solidFill>
              </a:rPr>
              <a:t>0</a:t>
            </a:r>
            <a:r>
              <a:rPr lang="en-US" sz="2000" dirty="0" smtClean="0">
                <a:solidFill>
                  <a:schemeClr val="tx1"/>
                </a:solidFill>
              </a:rPr>
              <a:t> or 0.5 Angstrom)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12775" y="2870200"/>
            <a:ext cx="7918450" cy="1422400"/>
          </a:xfrm>
          <a:prstGeom prst="roundRect">
            <a:avLst>
              <a:gd name="adj" fmla="val 1074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Close to the nucleus potentials are rather spherical and we can approximate the wave-functions in that range by radial functions times angular functions. (Not valid in the intermediate range, where bonding happens)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2775" y="4660900"/>
            <a:ext cx="7918450" cy="1117600"/>
          </a:xfrm>
          <a:prstGeom prst="roundRect">
            <a:avLst>
              <a:gd name="adj" fmla="val 1074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A reasonable approximation to understand relativistic effects and spin-orbit coupling is to start from atomic (like) functions and treat these relativistic, then build the solid by using tight binding theory.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067300" y="5708650"/>
            <a:ext cx="3463925" cy="558800"/>
          </a:xfrm>
          <a:prstGeom prst="roundRect">
            <a:avLst>
              <a:gd name="adj" fmla="val 2211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Example on Li, Na, K, </a:t>
            </a:r>
            <a:r>
              <a:rPr lang="en-US" sz="2000" dirty="0" err="1" smtClean="0">
                <a:solidFill>
                  <a:schemeClr val="tx1"/>
                </a:solidFill>
              </a:rPr>
              <a:t>Rb</a:t>
            </a:r>
            <a:r>
              <a:rPr lang="en-US" sz="2000" dirty="0" smtClean="0">
                <a:solidFill>
                  <a:schemeClr val="tx1"/>
                </a:solidFill>
              </a:rPr>
              <a:t>, Cs, </a:t>
            </a:r>
            <a:r>
              <a:rPr lang="en-US" sz="2000" dirty="0" err="1" smtClean="0">
                <a:solidFill>
                  <a:schemeClr val="tx1"/>
                </a:solidFill>
              </a:rPr>
              <a:t>Fr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1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Li - </a:t>
            </a:r>
            <a:r>
              <a:rPr lang="en-US" sz="2400" dirty="0" err="1" smtClean="0"/>
              <a:t>Tigth</a:t>
            </a:r>
            <a:r>
              <a:rPr lang="en-US" sz="2400" dirty="0" smtClean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2" name="Picture 1" descr="Lipl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5" y="1216704"/>
            <a:ext cx="7918450" cy="505901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35200" y="2514600"/>
            <a:ext cx="5561082" cy="646331"/>
            <a:chOff x="2235200" y="2514600"/>
            <a:chExt cx="5561082" cy="646331"/>
          </a:xfrm>
        </p:grpSpPr>
        <p:sp>
          <p:nvSpPr>
            <p:cNvPr id="3" name="TextBox 2"/>
            <p:cNvSpPr txBox="1"/>
            <p:nvPr/>
          </p:nvSpPr>
          <p:spPr>
            <a:xfrm>
              <a:off x="6769100" y="2514600"/>
              <a:ext cx="10271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Li-atom</a:t>
              </a:r>
            </a:p>
            <a:p>
              <a:r>
                <a:rPr lang="en-US" dirty="0" smtClean="0"/>
                <a:t>neighbor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35200" y="2514600"/>
              <a:ext cx="10271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Li-atom</a:t>
              </a:r>
            </a:p>
            <a:p>
              <a:r>
                <a:rPr lang="en-US" dirty="0" smtClean="0"/>
                <a:t>neighbor</a:t>
              </a:r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893309" y="2329934"/>
            <a:ext cx="1939996" cy="830997"/>
            <a:chOff x="3893309" y="2329934"/>
            <a:chExt cx="1939996" cy="830997"/>
          </a:xfrm>
        </p:grpSpPr>
        <p:sp>
          <p:nvSpPr>
            <p:cNvPr id="9" name="TextBox 8"/>
            <p:cNvSpPr txBox="1"/>
            <p:nvPr/>
          </p:nvSpPr>
          <p:spPr>
            <a:xfrm>
              <a:off x="3893309" y="2791599"/>
              <a:ext cx="8993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Li-atom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69729" y="2329934"/>
              <a:ext cx="6635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f</a:t>
              </a:r>
              <a:r>
                <a:rPr lang="en-US" baseline="-25000" dirty="0" smtClean="0">
                  <a:cs typeface="Symbol" charset="2"/>
                </a:rPr>
                <a:t>2s</a:t>
              </a:r>
              <a:r>
                <a:rPr lang="en-US" dirty="0" smtClean="0">
                  <a:cs typeface="Symbol" charset="2"/>
                </a:rPr>
                <a:t>(r)</a:t>
              </a:r>
              <a:endParaRPr lang="en-US" dirty="0" smtClean="0">
                <a:latin typeface="Symbol" charset="2"/>
                <a:cs typeface="Symbol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821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Li - </a:t>
            </a:r>
            <a:r>
              <a:rPr lang="en-US" sz="2400" dirty="0" err="1" smtClean="0"/>
              <a:t>Tigth</a:t>
            </a:r>
            <a:r>
              <a:rPr lang="en-US" sz="2400" dirty="0" smtClean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2" name="Picture 1" descr="Lipl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5" y="1191800"/>
            <a:ext cx="7918450" cy="505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1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The dawn of quantum mechanics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4" name="Picture 3" descr="hydrogen-spectr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75" y="1106603"/>
            <a:ext cx="6337300" cy="4445000"/>
          </a:xfrm>
          <a:prstGeom prst="rect">
            <a:avLst/>
          </a:prstGeom>
        </p:spPr>
      </p:pic>
      <p:pic>
        <p:nvPicPr>
          <p:cNvPr id="5" name="Picture 4" descr="prism-rainbow-5a-24962806_std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305" y="5071665"/>
            <a:ext cx="1914920" cy="13244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2775" y="6068694"/>
            <a:ext cx="505738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en.wikipedia.org/wiki/Hydrogen_spectral_series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30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Li - </a:t>
            </a:r>
            <a:r>
              <a:rPr lang="en-US" sz="2400" dirty="0" err="1" smtClean="0"/>
              <a:t>Tigth</a:t>
            </a:r>
            <a:r>
              <a:rPr lang="en-US" sz="2400" dirty="0" smtClean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2" name="Picture 1" descr="Lipl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5" y="1166895"/>
            <a:ext cx="7931223" cy="50671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6600" y="1531034"/>
            <a:ext cx="2055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Non-orthogonal</a:t>
            </a:r>
          </a:p>
          <a:p>
            <a:r>
              <a:rPr lang="en-US" dirty="0" smtClean="0"/>
              <a:t>Basis, but that is ok.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21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Li - </a:t>
            </a:r>
            <a:r>
              <a:rPr lang="en-US" sz="2400" dirty="0" err="1" smtClean="0"/>
              <a:t>Tigth</a:t>
            </a:r>
            <a:r>
              <a:rPr lang="en-US" sz="2400" dirty="0" smtClean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2" name="Picture 1" descr="plk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052" y="1333101"/>
            <a:ext cx="4572000" cy="50292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0" y="2482850"/>
            <a:ext cx="2590800" cy="7239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041900" y="1295002"/>
            <a:ext cx="3489325" cy="736599"/>
          </a:xfrm>
          <a:prstGeom prst="roundRect">
            <a:avLst>
              <a:gd name="adj" fmla="val 1341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Tight binding description of free electron like state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21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Li - </a:t>
            </a:r>
            <a:r>
              <a:rPr lang="en-US" sz="2400" dirty="0" err="1" smtClean="0"/>
              <a:t>Tigth</a:t>
            </a:r>
            <a:r>
              <a:rPr lang="en-US" sz="2400" dirty="0" smtClean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2" name="Picture 1" descr="plk1.pd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052" y="1333101"/>
            <a:ext cx="4572000" cy="5029200"/>
          </a:xfrm>
          <a:prstGeom prst="rect">
            <a:avLst/>
          </a:prstGeom>
        </p:spPr>
      </p:pic>
      <p:pic>
        <p:nvPicPr>
          <p:cNvPr id="4" name="Picture 3" descr="plpsi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8900" y="1562100"/>
            <a:ext cx="2336800" cy="4673600"/>
          </a:xfrm>
          <a:prstGeom prst="rect">
            <a:avLst/>
          </a:prstGeom>
        </p:spPr>
      </p:pic>
      <p:sp>
        <p:nvSpPr>
          <p:cNvPr id="9" name="Bent-Up Arrow 8"/>
          <p:cNvSpPr/>
          <p:nvPr/>
        </p:nvSpPr>
        <p:spPr>
          <a:xfrm flipV="1">
            <a:off x="4582323" y="1676400"/>
            <a:ext cx="2047078" cy="939800"/>
          </a:xfrm>
          <a:prstGeom prst="bentUpArrow">
            <a:avLst>
              <a:gd name="adj1" fmla="val 30145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ent-Up Arrow 7"/>
          <p:cNvSpPr/>
          <p:nvPr/>
        </p:nvSpPr>
        <p:spPr>
          <a:xfrm>
            <a:off x="3299623" y="4190601"/>
            <a:ext cx="3329778" cy="965599"/>
          </a:xfrm>
          <a:prstGeom prst="bentUpArrow">
            <a:avLst>
              <a:gd name="adj1" fmla="val 30145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Bent-Up Arrow 9"/>
          <p:cNvSpPr/>
          <p:nvPr/>
        </p:nvSpPr>
        <p:spPr>
          <a:xfrm>
            <a:off x="1905065" y="5499100"/>
            <a:ext cx="4622736" cy="757824"/>
          </a:xfrm>
          <a:prstGeom prst="bentUpArrow">
            <a:avLst>
              <a:gd name="adj1" fmla="val 29445"/>
              <a:gd name="adj2" fmla="val 25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07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plk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052" y="1333101"/>
            <a:ext cx="4572000" cy="50292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Li - </a:t>
            </a:r>
            <a:r>
              <a:rPr lang="en-US" sz="2400" dirty="0" err="1" smtClean="0"/>
              <a:t>Tigth</a:t>
            </a:r>
            <a:r>
              <a:rPr lang="en-US" sz="2400" dirty="0" smtClean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28" name="Picture 27" descr="plpsi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8900" y="1562100"/>
            <a:ext cx="2336800" cy="4673600"/>
          </a:xfrm>
          <a:prstGeom prst="rect">
            <a:avLst/>
          </a:prstGeom>
        </p:spPr>
      </p:pic>
      <p:sp>
        <p:nvSpPr>
          <p:cNvPr id="29" name="Bent-Up Arrow 28"/>
          <p:cNvSpPr/>
          <p:nvPr/>
        </p:nvSpPr>
        <p:spPr>
          <a:xfrm flipV="1">
            <a:off x="1905065" y="1676400"/>
            <a:ext cx="4724336" cy="939800"/>
          </a:xfrm>
          <a:prstGeom prst="bentUpArrow">
            <a:avLst>
              <a:gd name="adj1" fmla="val 30145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Bent-Up Arrow 29"/>
          <p:cNvSpPr/>
          <p:nvPr/>
        </p:nvSpPr>
        <p:spPr>
          <a:xfrm>
            <a:off x="3299623" y="4190601"/>
            <a:ext cx="3329778" cy="965599"/>
          </a:xfrm>
          <a:prstGeom prst="bentUpArrow">
            <a:avLst>
              <a:gd name="adj1" fmla="val 30145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Bent-Up Arrow 30"/>
          <p:cNvSpPr/>
          <p:nvPr/>
        </p:nvSpPr>
        <p:spPr>
          <a:xfrm>
            <a:off x="1905065" y="5499100"/>
            <a:ext cx="4622736" cy="757824"/>
          </a:xfrm>
          <a:prstGeom prst="bentUpArrow">
            <a:avLst>
              <a:gd name="adj1" fmla="val 29445"/>
              <a:gd name="adj2" fmla="val 25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3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Li - </a:t>
            </a:r>
            <a:r>
              <a:rPr lang="en-US" sz="2400" dirty="0" err="1" smtClean="0"/>
              <a:t>Tigth</a:t>
            </a:r>
            <a:r>
              <a:rPr lang="en-US" sz="2400" dirty="0" smtClean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3" name="Picture 2" descr="LiplGamma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9225" y="1333101"/>
            <a:ext cx="4572000" cy="2857500"/>
          </a:xfrm>
          <a:prstGeom prst="rect">
            <a:avLst/>
          </a:prstGeom>
        </p:spPr>
      </p:pic>
      <p:pic>
        <p:nvPicPr>
          <p:cNvPr id="2" name="Picture 1" descr="plk1.pd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052" y="1333101"/>
            <a:ext cx="4572000" cy="5029200"/>
          </a:xfrm>
          <a:prstGeom prst="rect">
            <a:avLst/>
          </a:prstGeom>
        </p:spPr>
      </p:pic>
      <p:sp>
        <p:nvSpPr>
          <p:cNvPr id="15" name="Bent-Up Arrow 14"/>
          <p:cNvSpPr/>
          <p:nvPr/>
        </p:nvSpPr>
        <p:spPr>
          <a:xfrm>
            <a:off x="1905064" y="4190601"/>
            <a:ext cx="4955659" cy="2066323"/>
          </a:xfrm>
          <a:prstGeom prst="bentUpArrow">
            <a:avLst>
              <a:gd name="adj1" fmla="val 14362"/>
              <a:gd name="adj2" fmla="val 25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8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Li - </a:t>
            </a:r>
            <a:r>
              <a:rPr lang="en-US" sz="2400" dirty="0" err="1" smtClean="0"/>
              <a:t>Tigth</a:t>
            </a:r>
            <a:r>
              <a:rPr lang="en-US" sz="2400" dirty="0" smtClean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3" name="Picture 2" descr="LiplGammasprim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9225" y="1333101"/>
            <a:ext cx="4572000" cy="2857500"/>
          </a:xfrm>
          <a:prstGeom prst="rect">
            <a:avLst/>
          </a:prstGeom>
        </p:spPr>
      </p:pic>
      <p:pic>
        <p:nvPicPr>
          <p:cNvPr id="2" name="Picture 1" descr="plk1.pd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052" y="1333101"/>
            <a:ext cx="4572000" cy="5029200"/>
          </a:xfrm>
          <a:prstGeom prst="rect">
            <a:avLst/>
          </a:prstGeom>
        </p:spPr>
      </p:pic>
      <p:sp>
        <p:nvSpPr>
          <p:cNvPr id="8" name="Bent-Up Arrow 7"/>
          <p:cNvSpPr/>
          <p:nvPr/>
        </p:nvSpPr>
        <p:spPr>
          <a:xfrm>
            <a:off x="1905064" y="4190601"/>
            <a:ext cx="4955659" cy="2066323"/>
          </a:xfrm>
          <a:prstGeom prst="bentUpArrow">
            <a:avLst>
              <a:gd name="adj1" fmla="val 14362"/>
              <a:gd name="adj2" fmla="val 25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8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Li - </a:t>
            </a:r>
            <a:r>
              <a:rPr lang="en-US" sz="2400" dirty="0" err="1" smtClean="0"/>
              <a:t>Tigth</a:t>
            </a:r>
            <a:r>
              <a:rPr lang="en-US" sz="2400" dirty="0" smtClean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3" name="Picture 2" descr="LiplX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9225" y="1333101"/>
            <a:ext cx="4572000" cy="2857500"/>
          </a:xfrm>
          <a:prstGeom prst="rect">
            <a:avLst/>
          </a:prstGeom>
        </p:spPr>
      </p:pic>
      <p:pic>
        <p:nvPicPr>
          <p:cNvPr id="2" name="Picture 1" descr="plk1.pd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052" y="1333101"/>
            <a:ext cx="4572000" cy="5029200"/>
          </a:xfrm>
          <a:prstGeom prst="rect">
            <a:avLst/>
          </a:prstGeom>
        </p:spPr>
      </p:pic>
      <p:sp>
        <p:nvSpPr>
          <p:cNvPr id="8" name="Bent-Up Arrow 7"/>
          <p:cNvSpPr/>
          <p:nvPr/>
        </p:nvSpPr>
        <p:spPr>
          <a:xfrm>
            <a:off x="3299623" y="4190601"/>
            <a:ext cx="3329778" cy="965599"/>
          </a:xfrm>
          <a:prstGeom prst="bentUpArrow">
            <a:avLst>
              <a:gd name="adj1" fmla="val 30145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8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Li - </a:t>
            </a:r>
            <a:r>
              <a:rPr lang="en-US" sz="2400" dirty="0" err="1" smtClean="0"/>
              <a:t>Tigth</a:t>
            </a:r>
            <a:r>
              <a:rPr lang="en-US" sz="2400" dirty="0" smtClean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3" name="Picture 2" descr="LiplXsprim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9225" y="1333101"/>
            <a:ext cx="4572000" cy="2857500"/>
          </a:xfrm>
          <a:prstGeom prst="rect">
            <a:avLst/>
          </a:prstGeom>
        </p:spPr>
      </p:pic>
      <p:pic>
        <p:nvPicPr>
          <p:cNvPr id="2" name="Picture 1" descr="plk1.pd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052" y="1333101"/>
            <a:ext cx="4572000" cy="5029200"/>
          </a:xfrm>
          <a:prstGeom prst="rect">
            <a:avLst/>
          </a:prstGeom>
        </p:spPr>
      </p:pic>
      <p:sp>
        <p:nvSpPr>
          <p:cNvPr id="9" name="Bent-Up Arrow 8"/>
          <p:cNvSpPr/>
          <p:nvPr/>
        </p:nvSpPr>
        <p:spPr>
          <a:xfrm>
            <a:off x="3299623" y="4190601"/>
            <a:ext cx="3329778" cy="965599"/>
          </a:xfrm>
          <a:prstGeom prst="bentUpArrow">
            <a:avLst>
              <a:gd name="adj1" fmla="val 30145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plk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052" y="1333101"/>
            <a:ext cx="4572000" cy="50292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Li - </a:t>
            </a:r>
            <a:r>
              <a:rPr lang="en-US" sz="2400" dirty="0" err="1" smtClean="0"/>
              <a:t>Tigth</a:t>
            </a:r>
            <a:r>
              <a:rPr lang="en-US" sz="2400" dirty="0" smtClean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28" name="Picture 27" descr="plpsi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8900" y="1562100"/>
            <a:ext cx="2336800" cy="4673600"/>
          </a:xfrm>
          <a:prstGeom prst="rect">
            <a:avLst/>
          </a:prstGeom>
        </p:spPr>
      </p:pic>
      <p:sp>
        <p:nvSpPr>
          <p:cNvPr id="29" name="Bent-Up Arrow 28"/>
          <p:cNvSpPr/>
          <p:nvPr/>
        </p:nvSpPr>
        <p:spPr>
          <a:xfrm flipV="1">
            <a:off x="1905065" y="1676400"/>
            <a:ext cx="4724336" cy="939800"/>
          </a:xfrm>
          <a:prstGeom prst="bentUpArrow">
            <a:avLst>
              <a:gd name="adj1" fmla="val 11226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Bent-Up Arrow 29"/>
          <p:cNvSpPr/>
          <p:nvPr/>
        </p:nvSpPr>
        <p:spPr>
          <a:xfrm>
            <a:off x="3299622" y="4190601"/>
            <a:ext cx="3329779" cy="838599"/>
          </a:xfrm>
          <a:prstGeom prst="bentUpArrow">
            <a:avLst>
              <a:gd name="adj1" fmla="val 9101"/>
              <a:gd name="adj2" fmla="val 34047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Bent-Up Arrow 30"/>
          <p:cNvSpPr/>
          <p:nvPr/>
        </p:nvSpPr>
        <p:spPr>
          <a:xfrm>
            <a:off x="1905065" y="5676900"/>
            <a:ext cx="4648136" cy="431800"/>
          </a:xfrm>
          <a:prstGeom prst="bentUpArrow">
            <a:avLst>
              <a:gd name="adj1" fmla="val 12686"/>
              <a:gd name="adj2" fmla="val 50000"/>
              <a:gd name="adj3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9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psi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8900" y="1562100"/>
            <a:ext cx="2336800" cy="4673600"/>
          </a:xfrm>
          <a:prstGeom prst="rect">
            <a:avLst/>
          </a:prstGeom>
        </p:spPr>
      </p:pic>
      <p:pic>
        <p:nvPicPr>
          <p:cNvPr id="22" name="Picture 21" descr="plk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052" y="1333101"/>
            <a:ext cx="4572000" cy="50292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Li - </a:t>
            </a:r>
            <a:r>
              <a:rPr lang="en-US" sz="2400" dirty="0" err="1" smtClean="0"/>
              <a:t>Tigth</a:t>
            </a:r>
            <a:r>
              <a:rPr lang="en-US" sz="2400" dirty="0" smtClean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29" name="Bent-Up Arrow 28"/>
          <p:cNvSpPr/>
          <p:nvPr/>
        </p:nvSpPr>
        <p:spPr>
          <a:xfrm flipV="1">
            <a:off x="1905065" y="1676400"/>
            <a:ext cx="4724336" cy="939800"/>
          </a:xfrm>
          <a:prstGeom prst="bentUpArrow">
            <a:avLst>
              <a:gd name="adj1" fmla="val 11226"/>
              <a:gd name="adj2" fmla="val 30261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Bent-Up Arrow 29"/>
          <p:cNvSpPr/>
          <p:nvPr/>
        </p:nvSpPr>
        <p:spPr>
          <a:xfrm>
            <a:off x="3299622" y="4190601"/>
            <a:ext cx="3329779" cy="838599"/>
          </a:xfrm>
          <a:prstGeom prst="bentUpArrow">
            <a:avLst>
              <a:gd name="adj1" fmla="val 9101"/>
              <a:gd name="adj2" fmla="val 34047"/>
              <a:gd name="adj3" fmla="val 276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Bent-Up Arrow 30"/>
          <p:cNvSpPr/>
          <p:nvPr/>
        </p:nvSpPr>
        <p:spPr>
          <a:xfrm>
            <a:off x="1905065" y="5676900"/>
            <a:ext cx="4648136" cy="431800"/>
          </a:xfrm>
          <a:prstGeom prst="bentUpArrow">
            <a:avLst>
              <a:gd name="adj1" fmla="val 12686"/>
              <a:gd name="adj2" fmla="val 50000"/>
              <a:gd name="adj3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3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1542702"/>
            <a:ext cx="9144000" cy="1778924"/>
            <a:chOff x="0" y="4038715"/>
            <a:chExt cx="9144000" cy="1778924"/>
          </a:xfrm>
        </p:grpSpPr>
        <p:pic>
          <p:nvPicPr>
            <p:cNvPr id="2" name="Picture 1" descr="Screen Shot 2014-10-15 at 13.16.17 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038715"/>
              <a:ext cx="9144000" cy="1778924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0" y="4038715"/>
              <a:ext cx="4830246" cy="40628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700978" y="5388263"/>
              <a:ext cx="5443021" cy="40628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Systematic study, sharp and diffuse lines of alkali metals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12775" y="1167874"/>
            <a:ext cx="4217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G. D. Living and J. Dewar, (1879)</a:t>
            </a:r>
          </a:p>
          <a:p>
            <a:r>
              <a:rPr lang="en-US" dirty="0" smtClean="0"/>
              <a:t>Proceedings of the Royal society of London </a:t>
            </a:r>
            <a:endParaRPr lang="en-US" dirty="0"/>
          </a:p>
        </p:txBody>
      </p:sp>
      <p:pic>
        <p:nvPicPr>
          <p:cNvPr id="17" name="Picture 16" descr="Screen Shot 2014-10-15 at 13.23.52 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5" y="3511504"/>
            <a:ext cx="7918450" cy="289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4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Li - </a:t>
            </a:r>
            <a:r>
              <a:rPr lang="en-US" sz="2400" dirty="0" err="1" smtClean="0"/>
              <a:t>Tigth</a:t>
            </a:r>
            <a:r>
              <a:rPr lang="en-US" sz="2400" dirty="0" smtClean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2" name="Picture 1" descr="LiGamma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9225" y="1333101"/>
            <a:ext cx="4572000" cy="2857500"/>
          </a:xfrm>
          <a:prstGeom prst="rect">
            <a:avLst/>
          </a:prstGeom>
        </p:spPr>
      </p:pic>
      <p:pic>
        <p:nvPicPr>
          <p:cNvPr id="22" name="Picture 21" descr="plk2.pd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052" y="1333101"/>
            <a:ext cx="4572000" cy="50292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1967322" y="1581417"/>
            <a:ext cx="2490281" cy="52298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550333" y="1502441"/>
            <a:ext cx="1790541" cy="4893761"/>
            <a:chOff x="550333" y="1502441"/>
            <a:chExt cx="1790541" cy="4893761"/>
          </a:xfrm>
        </p:grpSpPr>
        <p:sp>
          <p:nvSpPr>
            <p:cNvPr id="10" name="Rounded Rectangle 9"/>
            <p:cNvSpPr/>
            <p:nvPr/>
          </p:nvSpPr>
          <p:spPr>
            <a:xfrm>
              <a:off x="1784722" y="5825815"/>
              <a:ext cx="556152" cy="570387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accent3">
                  <a:lumMod val="50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 smtClean="0">
                  <a:solidFill>
                    <a:schemeClr val="tx1"/>
                  </a:solidFill>
                </a:rPr>
                <a:t>s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550333" y="1502441"/>
              <a:ext cx="554245" cy="570387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 err="1" smtClean="0">
                  <a:solidFill>
                    <a:schemeClr val="tx1"/>
                  </a:solidFill>
                </a:rPr>
                <a:t>p</a:t>
              </a:r>
              <a:r>
                <a:rPr lang="en-US" sz="2400" baseline="-25000" dirty="0" err="1" smtClean="0">
                  <a:solidFill>
                    <a:schemeClr val="tx1"/>
                  </a:solidFill>
                </a:rPr>
                <a:t>x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762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lbr1.pdf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37" y="2614942"/>
            <a:ext cx="4092600" cy="3865233"/>
          </a:xfrm>
          <a:prstGeom prst="rect">
            <a:avLst/>
          </a:prstGeom>
        </p:spPr>
      </p:pic>
      <p:pic>
        <p:nvPicPr>
          <p:cNvPr id="10" name="Picture 9" descr="plbr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342" y="967265"/>
            <a:ext cx="6083680" cy="574569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Li - </a:t>
            </a:r>
            <a:r>
              <a:rPr lang="en-US" sz="2400" dirty="0" err="1" smtClean="0"/>
              <a:t>Tigth</a:t>
            </a:r>
            <a:r>
              <a:rPr lang="en-US" sz="2400" dirty="0" smtClean="0"/>
              <a:t> binding description – “atomic”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484188" y="1357275"/>
            <a:ext cx="4915834" cy="4141169"/>
            <a:chOff x="1484188" y="1357275"/>
            <a:chExt cx="4915834" cy="4141169"/>
          </a:xfrm>
        </p:grpSpPr>
        <p:sp>
          <p:nvSpPr>
            <p:cNvPr id="14" name="Rounded Rectangle 13"/>
            <p:cNvSpPr/>
            <p:nvPr/>
          </p:nvSpPr>
          <p:spPr>
            <a:xfrm>
              <a:off x="2643868" y="4642864"/>
              <a:ext cx="556152" cy="570387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accent3">
                  <a:lumMod val="50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 smtClean="0">
                  <a:solidFill>
                    <a:schemeClr val="tx1"/>
                  </a:solidFill>
                </a:rPr>
                <a:t>s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484188" y="4928057"/>
              <a:ext cx="554245" cy="570387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 err="1" smtClean="0">
                  <a:solidFill>
                    <a:schemeClr val="tx1"/>
                  </a:solidFill>
                </a:rPr>
                <a:t>p</a:t>
              </a:r>
              <a:r>
                <a:rPr lang="en-US" sz="2400" baseline="-25000" dirty="0" err="1" smtClean="0">
                  <a:solidFill>
                    <a:schemeClr val="tx1"/>
                  </a:solidFill>
                </a:rPr>
                <a:t>x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845777" y="4795263"/>
              <a:ext cx="554245" cy="570387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 err="1" smtClean="0">
                  <a:solidFill>
                    <a:schemeClr val="tx1"/>
                  </a:solidFill>
                </a:rPr>
                <a:t>p</a:t>
              </a:r>
              <a:r>
                <a:rPr lang="en-US" sz="2400" baseline="-25000" dirty="0" err="1" smtClean="0">
                  <a:solidFill>
                    <a:schemeClr val="tx1"/>
                  </a:solidFill>
                </a:rPr>
                <a:t>y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112527" y="1357275"/>
              <a:ext cx="554245" cy="570387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 err="1" smtClean="0">
                  <a:solidFill>
                    <a:schemeClr val="tx1"/>
                  </a:solidFill>
                </a:rPr>
                <a:t>p</a:t>
              </a:r>
              <a:r>
                <a:rPr lang="en-US" sz="2400" baseline="-25000" dirty="0" err="1" smtClean="0">
                  <a:solidFill>
                    <a:schemeClr val="tx1"/>
                  </a:solidFill>
                </a:rPr>
                <a:t>z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762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bandtbA.pdf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1044000"/>
            <a:ext cx="7967213" cy="5400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Li - </a:t>
            </a:r>
            <a:r>
              <a:rPr lang="en-US" sz="2400" dirty="0" err="1" smtClean="0"/>
              <a:t>Tigth</a:t>
            </a:r>
            <a:r>
              <a:rPr lang="en-US" sz="2400" dirty="0" smtClean="0"/>
              <a:t> binding description – atomic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318308" y="648017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87728" y="6480175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30773" y="648017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600193" y="6480175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43238" y="648017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3378" y="648017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05843" y="648017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575263" y="6480175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062798" y="6480175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50333" y="6480175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112655" y="6480175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686108" y="-321746"/>
            <a:ext cx="9612735" cy="7908498"/>
            <a:chOff x="686108" y="-321746"/>
            <a:chExt cx="9612735" cy="7908498"/>
          </a:xfrm>
        </p:grpSpPr>
        <p:sp>
          <p:nvSpPr>
            <p:cNvPr id="26" name="Rectangle 25"/>
            <p:cNvSpPr/>
            <p:nvPr/>
          </p:nvSpPr>
          <p:spPr>
            <a:xfrm>
              <a:off x="2201333" y="1026775"/>
              <a:ext cx="6522061" cy="25715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062133" y="990600"/>
              <a:ext cx="2667000" cy="545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686108" y="-321746"/>
              <a:ext cx="9612735" cy="7908498"/>
              <a:chOff x="686108" y="-321746"/>
              <a:chExt cx="9612735" cy="7908498"/>
            </a:xfrm>
          </p:grpSpPr>
          <p:pic>
            <p:nvPicPr>
              <p:cNvPr id="4" name="Picture 3" descr="plorbpxtot.pn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6108" y="-321746"/>
                <a:ext cx="5080000" cy="5048250"/>
              </a:xfrm>
              <a:prstGeom prst="rect">
                <a:avLst/>
              </a:prstGeom>
            </p:spPr>
          </p:pic>
          <p:pic>
            <p:nvPicPr>
              <p:cNvPr id="18" name="Picture 17" descr="plorbpytot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52476" y="-321746"/>
                <a:ext cx="5080000" cy="5048250"/>
              </a:xfrm>
              <a:prstGeom prst="rect">
                <a:avLst/>
              </a:prstGeom>
            </p:spPr>
          </p:pic>
          <p:pic>
            <p:nvPicPr>
              <p:cNvPr id="19" name="Picture 18" descr="plorbpztot.png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18843" y="-321746"/>
                <a:ext cx="5080000" cy="5048250"/>
              </a:xfrm>
              <a:prstGeom prst="rect">
                <a:avLst/>
              </a:prstGeom>
            </p:spPr>
          </p:pic>
          <p:pic>
            <p:nvPicPr>
              <p:cNvPr id="3" name="Picture 2" descr="plorbstot.png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18843" y="2538502"/>
                <a:ext cx="5080000" cy="5048250"/>
              </a:xfrm>
              <a:prstGeom prst="rect">
                <a:avLst/>
              </a:prstGeom>
            </p:spPr>
          </p:pic>
          <p:sp>
            <p:nvSpPr>
              <p:cNvPr id="21" name="Rounded Rectangle 20"/>
              <p:cNvSpPr/>
              <p:nvPr/>
            </p:nvSpPr>
            <p:spPr>
              <a:xfrm>
                <a:off x="8172981" y="5727006"/>
                <a:ext cx="556152" cy="570387"/>
              </a:xfrm>
              <a:prstGeom prst="roundRect">
                <a:avLst>
                  <a:gd name="adj" fmla="val 21393"/>
                </a:avLst>
              </a:prstGeom>
              <a:gradFill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40000" dist="63500" dir="2700000" rotWithShape="0">
                  <a:schemeClr val="accent3">
                    <a:lumMod val="50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 smtClean="0">
                    <a:solidFill>
                      <a:schemeClr val="tx1"/>
                    </a:solidFill>
                  </a:rPr>
                  <a:t>s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3592593" y="2894102"/>
                <a:ext cx="554245" cy="570387"/>
              </a:xfrm>
              <a:prstGeom prst="roundRect">
                <a:avLst>
                  <a:gd name="adj" fmla="val 21393"/>
                </a:avLst>
              </a:prstGeom>
              <a:gradFill>
                <a:gsLst>
                  <a:gs pos="0">
                    <a:schemeClr val="tx2">
                      <a:lumMod val="20000"/>
                      <a:lumOff val="80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40000" dist="63500" dir="2700000" rotWithShape="0">
                  <a:schemeClr val="tx2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 err="1" smtClean="0">
                    <a:solidFill>
                      <a:schemeClr val="tx1"/>
                    </a:solidFill>
                  </a:rPr>
                  <a:t>p</a:t>
                </a:r>
                <a:r>
                  <a:rPr lang="en-US" sz="2400" baseline="-25000" dirty="0" err="1" smtClean="0">
                    <a:solidFill>
                      <a:schemeClr val="tx1"/>
                    </a:solidFill>
                  </a:rPr>
                  <a:t>x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5849473" y="2894102"/>
                <a:ext cx="577737" cy="570387"/>
              </a:xfrm>
              <a:prstGeom prst="roundRect">
                <a:avLst>
                  <a:gd name="adj" fmla="val 21393"/>
                </a:avLst>
              </a:prstGeom>
              <a:gradFill>
                <a:gsLst>
                  <a:gs pos="0">
                    <a:schemeClr val="tx2">
                      <a:lumMod val="20000"/>
                      <a:lumOff val="80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40000" dist="63500" dir="2700000" rotWithShape="0">
                  <a:schemeClr val="tx2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 err="1" smtClean="0">
                    <a:solidFill>
                      <a:schemeClr val="tx1"/>
                    </a:solidFill>
                  </a:rPr>
                  <a:t>p</a:t>
                </a:r>
                <a:r>
                  <a:rPr lang="en-US" sz="2400" baseline="-25000" dirty="0" err="1" smtClean="0">
                    <a:solidFill>
                      <a:schemeClr val="tx1"/>
                    </a:solidFill>
                  </a:rPr>
                  <a:t>y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8145657" y="2894102"/>
                <a:ext cx="577737" cy="570387"/>
              </a:xfrm>
              <a:prstGeom prst="roundRect">
                <a:avLst>
                  <a:gd name="adj" fmla="val 21393"/>
                </a:avLst>
              </a:prstGeom>
              <a:gradFill>
                <a:gsLst>
                  <a:gs pos="0">
                    <a:schemeClr val="tx2">
                      <a:lumMod val="20000"/>
                      <a:lumOff val="80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40000" dist="63500" dir="2700000" rotWithShape="0">
                  <a:schemeClr val="tx2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 err="1" smtClean="0">
                    <a:solidFill>
                      <a:schemeClr val="tx1"/>
                    </a:solidFill>
                  </a:rPr>
                  <a:t>p</a:t>
                </a:r>
                <a:r>
                  <a:rPr lang="en-US" sz="2400" baseline="-25000" dirty="0" err="1" smtClean="0">
                    <a:solidFill>
                      <a:schemeClr val="tx1"/>
                    </a:solidFill>
                  </a:rPr>
                  <a:t>z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550333" y="1502441"/>
            <a:ext cx="1790541" cy="4893761"/>
            <a:chOff x="550333" y="1502441"/>
            <a:chExt cx="1790541" cy="4893761"/>
          </a:xfrm>
        </p:grpSpPr>
        <p:sp>
          <p:nvSpPr>
            <p:cNvPr id="37" name="Rounded Rectangle 36"/>
            <p:cNvSpPr/>
            <p:nvPr/>
          </p:nvSpPr>
          <p:spPr>
            <a:xfrm>
              <a:off x="1784722" y="5825815"/>
              <a:ext cx="556152" cy="570387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accent3">
                  <a:lumMod val="50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 smtClean="0">
                  <a:solidFill>
                    <a:schemeClr val="tx1"/>
                  </a:solidFill>
                </a:rPr>
                <a:t>s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550333" y="1502441"/>
              <a:ext cx="554245" cy="570387"/>
            </a:xfrm>
            <a:prstGeom prst="roundRect">
              <a:avLst>
                <a:gd name="adj" fmla="val 2139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 err="1" smtClean="0">
                  <a:solidFill>
                    <a:schemeClr val="tx1"/>
                  </a:solidFill>
                </a:rPr>
                <a:t>p</a:t>
              </a:r>
              <a:r>
                <a:rPr lang="en-US" sz="2400" baseline="-25000" dirty="0" err="1" smtClean="0">
                  <a:solidFill>
                    <a:schemeClr val="tx1"/>
                  </a:solidFill>
                </a:rPr>
                <a:t>x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910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plbandtb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1044000"/>
            <a:ext cx="7967213" cy="5400000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2201333" y="990600"/>
            <a:ext cx="6527800" cy="5453400"/>
            <a:chOff x="2201333" y="990600"/>
            <a:chExt cx="6527800" cy="5453400"/>
          </a:xfrm>
        </p:grpSpPr>
        <p:sp>
          <p:nvSpPr>
            <p:cNvPr id="37" name="Rectangle 36"/>
            <p:cNvSpPr/>
            <p:nvPr/>
          </p:nvSpPr>
          <p:spPr>
            <a:xfrm>
              <a:off x="2201333" y="1026775"/>
              <a:ext cx="6522061" cy="25715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062133" y="990600"/>
              <a:ext cx="2667000" cy="545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Na - </a:t>
            </a:r>
            <a:r>
              <a:rPr lang="en-US" sz="2400" dirty="0" err="1" smtClean="0"/>
              <a:t>Tigth</a:t>
            </a:r>
            <a:r>
              <a:rPr lang="en-US" sz="2400" dirty="0" smtClean="0"/>
              <a:t> binding description – atomic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0" name="Picture 39" descr="plorbpxtot.pn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108" y="-321746"/>
            <a:ext cx="5080000" cy="5048250"/>
          </a:xfrm>
          <a:prstGeom prst="rect">
            <a:avLst/>
          </a:prstGeom>
        </p:spPr>
      </p:pic>
      <p:pic>
        <p:nvPicPr>
          <p:cNvPr id="41" name="Picture 40" descr="plorbpytot.pn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476" y="-321746"/>
            <a:ext cx="5080000" cy="5048250"/>
          </a:xfrm>
          <a:prstGeom prst="rect">
            <a:avLst/>
          </a:prstGeom>
        </p:spPr>
      </p:pic>
      <p:pic>
        <p:nvPicPr>
          <p:cNvPr id="42" name="Picture 41" descr="plorbpztot.pn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8843" y="-321746"/>
            <a:ext cx="5080000" cy="5048250"/>
          </a:xfrm>
          <a:prstGeom prst="rect">
            <a:avLst/>
          </a:prstGeom>
        </p:spPr>
      </p:pic>
      <p:pic>
        <p:nvPicPr>
          <p:cNvPr id="43" name="Picture 42" descr="plorbstot.pn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8843" y="2538502"/>
            <a:ext cx="5080000" cy="504825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30" name="Rounded Rectangle 29"/>
          <p:cNvSpPr/>
          <p:nvPr/>
        </p:nvSpPr>
        <p:spPr>
          <a:xfrm>
            <a:off x="8172981" y="5727006"/>
            <a:ext cx="556152" cy="570387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accent3">
                <a:lumMod val="5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92593" y="2894102"/>
            <a:ext cx="554245" cy="570387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 smtClean="0">
                <a:solidFill>
                  <a:schemeClr val="tx1"/>
                </a:solidFill>
              </a:rPr>
              <a:t>p</a:t>
            </a:r>
            <a:r>
              <a:rPr lang="en-US" sz="2400" baseline="-25000" dirty="0" err="1" smtClean="0">
                <a:solidFill>
                  <a:schemeClr val="tx1"/>
                </a:solidFill>
              </a:rPr>
              <a:t>x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849473" y="2894102"/>
            <a:ext cx="577737" cy="570387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 smtClean="0">
                <a:solidFill>
                  <a:schemeClr val="tx1"/>
                </a:solidFill>
              </a:rPr>
              <a:t>p</a:t>
            </a:r>
            <a:r>
              <a:rPr lang="en-US" sz="2400" baseline="-25000" dirty="0" err="1" smtClean="0">
                <a:solidFill>
                  <a:schemeClr val="tx1"/>
                </a:solidFill>
              </a:rPr>
              <a:t>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8145657" y="2894102"/>
            <a:ext cx="577737" cy="570387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 smtClean="0">
                <a:solidFill>
                  <a:schemeClr val="tx1"/>
                </a:solidFill>
              </a:rPr>
              <a:t>p</a:t>
            </a:r>
            <a:r>
              <a:rPr lang="en-US" sz="2400" baseline="-25000" dirty="0" err="1" smtClean="0">
                <a:solidFill>
                  <a:schemeClr val="tx1"/>
                </a:solidFill>
              </a:rPr>
              <a:t>z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27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bandtb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1044000"/>
            <a:ext cx="7967213" cy="54000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201333" y="990600"/>
            <a:ext cx="6527800" cy="5453400"/>
            <a:chOff x="2201333" y="990600"/>
            <a:chExt cx="6527800" cy="5453400"/>
          </a:xfrm>
        </p:grpSpPr>
        <p:sp>
          <p:nvSpPr>
            <p:cNvPr id="43" name="Rectangle 42"/>
            <p:cNvSpPr/>
            <p:nvPr/>
          </p:nvSpPr>
          <p:spPr>
            <a:xfrm>
              <a:off x="2201333" y="1026775"/>
              <a:ext cx="6522061" cy="25715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062133" y="990600"/>
              <a:ext cx="2667000" cy="545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K- </a:t>
            </a:r>
            <a:r>
              <a:rPr lang="en-US" sz="2400" dirty="0" err="1" smtClean="0"/>
              <a:t>Tigth</a:t>
            </a:r>
            <a:r>
              <a:rPr lang="en-US" sz="2400" dirty="0" smtClean="0"/>
              <a:t> binding description – atomic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322541" y="648017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45581" y="6480175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342246" y="648017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65286" y="6489198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361951" y="6488668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83131" y="648017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02836" y="648017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825876" y="6480175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806171" y="6488668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786466" y="6488668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884988" y="6480175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pic>
        <p:nvPicPr>
          <p:cNvPr id="5" name="Picture 4" descr="plorbpxtot.pn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108" y="-321746"/>
            <a:ext cx="5080000" cy="5048250"/>
          </a:xfrm>
          <a:prstGeom prst="rect">
            <a:avLst/>
          </a:prstGeom>
        </p:spPr>
      </p:pic>
      <p:pic>
        <p:nvPicPr>
          <p:cNvPr id="8" name="Picture 7" descr="plorbpytot.pn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476" y="-321746"/>
            <a:ext cx="5080000" cy="5048250"/>
          </a:xfrm>
          <a:prstGeom prst="rect">
            <a:avLst/>
          </a:prstGeom>
        </p:spPr>
      </p:pic>
      <p:pic>
        <p:nvPicPr>
          <p:cNvPr id="9" name="Picture 8" descr="plorbpztot.pn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8843" y="-321746"/>
            <a:ext cx="5080000" cy="5048250"/>
          </a:xfrm>
          <a:prstGeom prst="rect">
            <a:avLst/>
          </a:prstGeom>
        </p:spPr>
      </p:pic>
      <p:sp>
        <p:nvSpPr>
          <p:cNvPr id="50" name="Rounded Rectangle 49"/>
          <p:cNvSpPr/>
          <p:nvPr/>
        </p:nvSpPr>
        <p:spPr>
          <a:xfrm>
            <a:off x="3592593" y="2894102"/>
            <a:ext cx="554245" cy="570387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 smtClean="0">
                <a:solidFill>
                  <a:schemeClr val="tx1"/>
                </a:solidFill>
              </a:rPr>
              <a:t>p</a:t>
            </a:r>
            <a:r>
              <a:rPr lang="en-US" sz="2400" baseline="-25000" dirty="0" err="1" smtClean="0">
                <a:solidFill>
                  <a:schemeClr val="tx1"/>
                </a:solidFill>
              </a:rPr>
              <a:t>x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849473" y="2894102"/>
            <a:ext cx="577737" cy="570387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 smtClean="0">
                <a:solidFill>
                  <a:schemeClr val="tx1"/>
                </a:solidFill>
              </a:rPr>
              <a:t>p</a:t>
            </a:r>
            <a:r>
              <a:rPr lang="en-US" sz="2400" baseline="-25000" dirty="0" err="1" smtClean="0">
                <a:solidFill>
                  <a:schemeClr val="tx1"/>
                </a:solidFill>
              </a:rPr>
              <a:t>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8145657" y="2894102"/>
            <a:ext cx="577737" cy="570387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 smtClean="0">
                <a:solidFill>
                  <a:schemeClr val="tx1"/>
                </a:solidFill>
              </a:rPr>
              <a:t>p</a:t>
            </a:r>
            <a:r>
              <a:rPr lang="en-US" sz="2400" baseline="-25000" dirty="0" err="1" smtClean="0">
                <a:solidFill>
                  <a:schemeClr val="tx1"/>
                </a:solidFill>
              </a:rPr>
              <a:t>z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0" name="Picture 9" descr="plorbstot.png"/>
          <p:cNvPicPr>
            <a:picLocks noChangeAspect="1"/>
          </p:cNvPicPr>
          <p:nvPr/>
        </p:nvPicPr>
        <p:blipFill>
          <a:blip r:embed="rId10" cstate="screen">
            <a:alphaModFix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8843" y="2538502"/>
            <a:ext cx="5080000" cy="5048250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8172981" y="5727006"/>
            <a:ext cx="556152" cy="570387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accent3">
                <a:lumMod val="5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s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82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lbandtb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1044000"/>
            <a:ext cx="7967220" cy="54000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201333" y="990600"/>
            <a:ext cx="6527800" cy="5453400"/>
            <a:chOff x="2201333" y="990600"/>
            <a:chExt cx="6527800" cy="5453400"/>
          </a:xfrm>
        </p:grpSpPr>
        <p:sp>
          <p:nvSpPr>
            <p:cNvPr id="43" name="Rectangle 42"/>
            <p:cNvSpPr/>
            <p:nvPr/>
          </p:nvSpPr>
          <p:spPr>
            <a:xfrm>
              <a:off x="2201333" y="1026775"/>
              <a:ext cx="6522061" cy="25715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062133" y="990600"/>
              <a:ext cx="2667000" cy="545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 smtClean="0"/>
              <a:t>Rb</a:t>
            </a:r>
            <a:r>
              <a:rPr lang="en-US" sz="2400" dirty="0" smtClean="0"/>
              <a:t> - </a:t>
            </a:r>
            <a:r>
              <a:rPr lang="en-US" sz="2400" dirty="0" err="1" smtClean="0"/>
              <a:t>Tigth</a:t>
            </a:r>
            <a:r>
              <a:rPr lang="en-US" sz="2400" dirty="0" smtClean="0"/>
              <a:t> binding description – atomic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1" descr="plorbpxtot.pn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108" y="-321746"/>
            <a:ext cx="5080000" cy="5048250"/>
          </a:xfrm>
          <a:prstGeom prst="rect">
            <a:avLst/>
          </a:prstGeom>
        </p:spPr>
      </p:pic>
      <p:pic>
        <p:nvPicPr>
          <p:cNvPr id="5" name="Picture 4" descr="plorbpytot.pn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476" y="-321746"/>
            <a:ext cx="5080000" cy="5048250"/>
          </a:xfrm>
          <a:prstGeom prst="rect">
            <a:avLst/>
          </a:prstGeom>
        </p:spPr>
      </p:pic>
      <p:pic>
        <p:nvPicPr>
          <p:cNvPr id="8" name="Picture 7" descr="plorbpztot.pn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8843" y="-321746"/>
            <a:ext cx="5080000" cy="5048250"/>
          </a:xfrm>
          <a:prstGeom prst="rect">
            <a:avLst/>
          </a:prstGeom>
        </p:spPr>
      </p:pic>
      <p:pic>
        <p:nvPicPr>
          <p:cNvPr id="9" name="Picture 8" descr="plorbstot.pn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8843" y="2538502"/>
            <a:ext cx="5080000" cy="5048250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8172981" y="5727006"/>
            <a:ext cx="556152" cy="570387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accent3">
                <a:lumMod val="5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592593" y="2894102"/>
            <a:ext cx="554245" cy="570387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 smtClean="0">
                <a:solidFill>
                  <a:schemeClr val="tx1"/>
                </a:solidFill>
              </a:rPr>
              <a:t>p</a:t>
            </a:r>
            <a:r>
              <a:rPr lang="en-US" sz="2400" baseline="-25000" dirty="0" err="1" smtClean="0">
                <a:solidFill>
                  <a:schemeClr val="tx1"/>
                </a:solidFill>
              </a:rPr>
              <a:t>x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849473" y="2894102"/>
            <a:ext cx="577737" cy="570387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 smtClean="0">
                <a:solidFill>
                  <a:schemeClr val="tx1"/>
                </a:solidFill>
              </a:rPr>
              <a:t>p</a:t>
            </a:r>
            <a:r>
              <a:rPr lang="en-US" sz="2400" baseline="-25000" dirty="0" err="1" smtClean="0">
                <a:solidFill>
                  <a:schemeClr val="tx1"/>
                </a:solidFill>
              </a:rPr>
              <a:t>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8145657" y="2894102"/>
            <a:ext cx="577737" cy="570387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 smtClean="0">
                <a:solidFill>
                  <a:schemeClr val="tx1"/>
                </a:solidFill>
              </a:rPr>
              <a:t>p</a:t>
            </a:r>
            <a:r>
              <a:rPr lang="en-US" sz="2400" baseline="-25000" dirty="0" err="1" smtClean="0">
                <a:solidFill>
                  <a:schemeClr val="tx1"/>
                </a:solidFill>
              </a:rPr>
              <a:t>z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318304" y="648017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08322" y="6480175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271965" y="648017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761983" y="6489198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225626" y="6488668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10982" y="648017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64643" y="648017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854661" y="6480175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901000" y="6488668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947339" y="6488668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715648" y="6480175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82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lbandtb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1044000"/>
            <a:ext cx="7967213" cy="54000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201333" y="990600"/>
            <a:ext cx="6527800" cy="5453400"/>
            <a:chOff x="2201333" y="990600"/>
            <a:chExt cx="6527800" cy="5453400"/>
          </a:xfrm>
        </p:grpSpPr>
        <p:sp>
          <p:nvSpPr>
            <p:cNvPr id="43" name="Rectangle 42"/>
            <p:cNvSpPr/>
            <p:nvPr/>
          </p:nvSpPr>
          <p:spPr>
            <a:xfrm>
              <a:off x="2201333" y="1026775"/>
              <a:ext cx="6522061" cy="25715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062133" y="990600"/>
              <a:ext cx="2667000" cy="545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Cs - </a:t>
            </a:r>
            <a:r>
              <a:rPr lang="en-US" sz="2400" dirty="0" err="1" smtClean="0"/>
              <a:t>Tigth</a:t>
            </a:r>
            <a:r>
              <a:rPr lang="en-US" sz="2400" dirty="0" smtClean="0"/>
              <a:t> binding description – atomic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1" descr="plorbpxtot.pn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108" y="-321746"/>
            <a:ext cx="5080000" cy="5048250"/>
          </a:xfrm>
          <a:prstGeom prst="rect">
            <a:avLst/>
          </a:prstGeom>
        </p:spPr>
      </p:pic>
      <p:pic>
        <p:nvPicPr>
          <p:cNvPr id="5" name="Picture 4" descr="plorbpytot.pn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476" y="-321746"/>
            <a:ext cx="5080000" cy="5048250"/>
          </a:xfrm>
          <a:prstGeom prst="rect">
            <a:avLst/>
          </a:prstGeom>
        </p:spPr>
      </p:pic>
      <p:pic>
        <p:nvPicPr>
          <p:cNvPr id="8" name="Picture 7" descr="plorbpztot.pn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8843" y="-321746"/>
            <a:ext cx="5080000" cy="5048250"/>
          </a:xfrm>
          <a:prstGeom prst="rect">
            <a:avLst/>
          </a:prstGeom>
        </p:spPr>
      </p:pic>
      <p:pic>
        <p:nvPicPr>
          <p:cNvPr id="9" name="Picture 8" descr="plorbstot.pn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8843" y="2538502"/>
            <a:ext cx="5080000" cy="5048250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8172981" y="5727006"/>
            <a:ext cx="556152" cy="570387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accent3">
                <a:lumMod val="5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592593" y="2894102"/>
            <a:ext cx="554245" cy="570387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 smtClean="0">
                <a:solidFill>
                  <a:schemeClr val="tx1"/>
                </a:solidFill>
              </a:rPr>
              <a:t>p</a:t>
            </a:r>
            <a:r>
              <a:rPr lang="en-US" sz="2400" baseline="-25000" dirty="0" err="1" smtClean="0">
                <a:solidFill>
                  <a:schemeClr val="tx1"/>
                </a:solidFill>
              </a:rPr>
              <a:t>x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849473" y="2894102"/>
            <a:ext cx="577737" cy="570387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 smtClean="0">
                <a:solidFill>
                  <a:schemeClr val="tx1"/>
                </a:solidFill>
              </a:rPr>
              <a:t>p</a:t>
            </a:r>
            <a:r>
              <a:rPr lang="en-US" sz="2400" baseline="-25000" dirty="0" err="1" smtClean="0">
                <a:solidFill>
                  <a:schemeClr val="tx1"/>
                </a:solidFill>
              </a:rPr>
              <a:t>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8145657" y="2894102"/>
            <a:ext cx="577737" cy="570387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 smtClean="0">
                <a:solidFill>
                  <a:schemeClr val="tx1"/>
                </a:solidFill>
              </a:rPr>
              <a:t>p</a:t>
            </a:r>
            <a:r>
              <a:rPr lang="en-US" sz="2400" baseline="-25000" dirty="0" err="1" smtClean="0">
                <a:solidFill>
                  <a:schemeClr val="tx1"/>
                </a:solidFill>
              </a:rPr>
              <a:t>z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314073" y="648017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65990" y="6480175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191532" y="648017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643449" y="6489198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068991" y="6488668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59155" y="648017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36614" y="648017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888531" y="6480175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011072" y="6488668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133613" y="6488668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520907" y="6480175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82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lbandtb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1044000"/>
            <a:ext cx="7967213" cy="54000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201333" y="990600"/>
            <a:ext cx="6527800" cy="5453400"/>
            <a:chOff x="2201333" y="990600"/>
            <a:chExt cx="6527800" cy="5453400"/>
          </a:xfrm>
        </p:grpSpPr>
        <p:sp>
          <p:nvSpPr>
            <p:cNvPr id="43" name="Rectangle 42"/>
            <p:cNvSpPr/>
            <p:nvPr/>
          </p:nvSpPr>
          <p:spPr>
            <a:xfrm>
              <a:off x="2201333" y="1026775"/>
              <a:ext cx="6522061" cy="25715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062133" y="990600"/>
              <a:ext cx="2667000" cy="545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 smtClean="0"/>
              <a:t>Fr</a:t>
            </a:r>
            <a:r>
              <a:rPr lang="en-US" sz="2400" dirty="0" smtClean="0"/>
              <a:t> - </a:t>
            </a:r>
            <a:r>
              <a:rPr lang="en-US" sz="2400" dirty="0" err="1" smtClean="0"/>
              <a:t>Tigth</a:t>
            </a:r>
            <a:r>
              <a:rPr lang="en-US" sz="2400" dirty="0" smtClean="0"/>
              <a:t> binding description – atomic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1" descr="plorbpxtot.pn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108" y="-321746"/>
            <a:ext cx="5080000" cy="5048250"/>
          </a:xfrm>
          <a:prstGeom prst="rect">
            <a:avLst/>
          </a:prstGeom>
        </p:spPr>
      </p:pic>
      <p:pic>
        <p:nvPicPr>
          <p:cNvPr id="5" name="Picture 4" descr="plorbpytot.pn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476" y="-321746"/>
            <a:ext cx="5080000" cy="5048250"/>
          </a:xfrm>
          <a:prstGeom prst="rect">
            <a:avLst/>
          </a:prstGeom>
        </p:spPr>
      </p:pic>
      <p:pic>
        <p:nvPicPr>
          <p:cNvPr id="8" name="Picture 7" descr="plorbpztot.pn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8843" y="-321746"/>
            <a:ext cx="5080000" cy="5048250"/>
          </a:xfrm>
          <a:prstGeom prst="rect">
            <a:avLst/>
          </a:prstGeom>
        </p:spPr>
      </p:pic>
      <p:pic>
        <p:nvPicPr>
          <p:cNvPr id="9" name="Picture 8" descr="plorbstot.pn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8843" y="2538502"/>
            <a:ext cx="5080000" cy="5048250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8172981" y="5727006"/>
            <a:ext cx="556152" cy="570387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accent3">
                <a:lumMod val="5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592593" y="2894102"/>
            <a:ext cx="554245" cy="570387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 smtClean="0">
                <a:solidFill>
                  <a:schemeClr val="tx1"/>
                </a:solidFill>
              </a:rPr>
              <a:t>p</a:t>
            </a:r>
            <a:r>
              <a:rPr lang="en-US" sz="2400" baseline="-25000" dirty="0" err="1" smtClean="0">
                <a:solidFill>
                  <a:schemeClr val="tx1"/>
                </a:solidFill>
              </a:rPr>
              <a:t>x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849473" y="2894102"/>
            <a:ext cx="577737" cy="570387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 smtClean="0">
                <a:solidFill>
                  <a:schemeClr val="tx1"/>
                </a:solidFill>
              </a:rPr>
              <a:t>p</a:t>
            </a:r>
            <a:r>
              <a:rPr lang="en-US" sz="2400" baseline="-25000" dirty="0" err="1" smtClean="0">
                <a:solidFill>
                  <a:schemeClr val="tx1"/>
                </a:solidFill>
              </a:rPr>
              <a:t>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8145657" y="2894102"/>
            <a:ext cx="577737" cy="570387"/>
          </a:xfrm>
          <a:prstGeom prst="roundRect">
            <a:avLst>
              <a:gd name="adj" fmla="val 2139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 smtClean="0">
                <a:solidFill>
                  <a:schemeClr val="tx1"/>
                </a:solidFill>
              </a:rPr>
              <a:t>p</a:t>
            </a:r>
            <a:r>
              <a:rPr lang="en-US" sz="2400" baseline="-25000" dirty="0" err="1" smtClean="0">
                <a:solidFill>
                  <a:schemeClr val="tx1"/>
                </a:solidFill>
              </a:rPr>
              <a:t>z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314071" y="648017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33813" y="6480175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127180" y="648017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546922" y="6489198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940289" y="6488668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87853" y="648017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00962" y="6480175"/>
            <a:ext cx="3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920704" y="6480175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107595" y="6488668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294486" y="6488668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360034" y="6480175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82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psi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014"/>
          <a:stretch/>
        </p:blipFill>
        <p:spPr>
          <a:xfrm>
            <a:off x="562971" y="875490"/>
            <a:ext cx="5355230" cy="539632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Modified atomic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5" name="Rounded Rectangle 4"/>
          <p:cNvSpPr/>
          <p:nvPr/>
        </p:nvSpPr>
        <p:spPr>
          <a:xfrm>
            <a:off x="945886" y="933923"/>
            <a:ext cx="2154514" cy="558800"/>
          </a:xfrm>
          <a:prstGeom prst="roundRect">
            <a:avLst>
              <a:gd name="adj" fmla="val 2211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Large component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650824" y="931329"/>
            <a:ext cx="2154514" cy="558800"/>
          </a:xfrm>
          <a:prstGeom prst="roundRect">
            <a:avLst>
              <a:gd name="adj" fmla="val 2211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Small component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81328" y="6110843"/>
            <a:ext cx="64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 (a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86655" y="6110843"/>
            <a:ext cx="64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 (a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6914" y="1506475"/>
            <a:ext cx="334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6914" y="2206753"/>
            <a:ext cx="444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46914" y="2907031"/>
            <a:ext cx="304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914" y="4307587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46914" y="3607309"/>
            <a:ext cx="431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Rb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46914" y="5007864"/>
            <a:ext cx="371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0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ps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970" y="875490"/>
            <a:ext cx="7994551" cy="539632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Modified atomic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5" name="Rounded Rectangle 4"/>
          <p:cNvSpPr/>
          <p:nvPr/>
        </p:nvSpPr>
        <p:spPr>
          <a:xfrm>
            <a:off x="945886" y="933923"/>
            <a:ext cx="2154514" cy="558800"/>
          </a:xfrm>
          <a:prstGeom prst="roundRect">
            <a:avLst>
              <a:gd name="adj" fmla="val 2211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Large component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650824" y="931329"/>
            <a:ext cx="2154514" cy="558800"/>
          </a:xfrm>
          <a:prstGeom prst="roundRect">
            <a:avLst>
              <a:gd name="adj" fmla="val 2211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Small component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376711" y="947675"/>
            <a:ext cx="2154514" cy="558800"/>
          </a:xfrm>
          <a:prstGeom prst="roundRect">
            <a:avLst>
              <a:gd name="adj" fmla="val 22112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Small component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81328" y="6110843"/>
            <a:ext cx="64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 (a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86655" y="6110843"/>
            <a:ext cx="64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 (a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66301" y="6110843"/>
            <a:ext cx="64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 (a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6914" y="1506475"/>
            <a:ext cx="334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6914" y="2206753"/>
            <a:ext cx="444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46914" y="2907031"/>
            <a:ext cx="304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914" y="4307587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46914" y="3607309"/>
            <a:ext cx="431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Rb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46914" y="5007864"/>
            <a:ext cx="371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4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/>
              <a:t>s</a:t>
            </a:r>
            <a:r>
              <a:rPr lang="en-US" sz="2400" dirty="0" smtClean="0"/>
              <a:t>harp and </a:t>
            </a:r>
            <a:r>
              <a:rPr lang="en-US" sz="2400" b="1" dirty="0" smtClean="0"/>
              <a:t>d</a:t>
            </a:r>
            <a:r>
              <a:rPr lang="en-US" sz="2400" dirty="0" smtClean="0"/>
              <a:t>iffuse lines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9459" name="Picture 8" descr="Haverkort_16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775" y="1220788"/>
            <a:ext cx="7918450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Donut 12"/>
          <p:cNvSpPr/>
          <p:nvPr/>
        </p:nvSpPr>
        <p:spPr>
          <a:xfrm>
            <a:off x="1083575" y="2308680"/>
            <a:ext cx="698500" cy="711200"/>
          </a:xfrm>
          <a:prstGeom prst="donut">
            <a:avLst>
              <a:gd name="adj" fmla="val 9955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782075" y="2123496"/>
            <a:ext cx="4927758" cy="896384"/>
            <a:chOff x="1782075" y="2123496"/>
            <a:chExt cx="4927758" cy="896384"/>
          </a:xfrm>
        </p:grpSpPr>
        <p:sp>
          <p:nvSpPr>
            <p:cNvPr id="8" name="Donut 7"/>
            <p:cNvSpPr/>
            <p:nvPr/>
          </p:nvSpPr>
          <p:spPr>
            <a:xfrm>
              <a:off x="6011333" y="2308680"/>
              <a:ext cx="698500" cy="711200"/>
            </a:xfrm>
            <a:prstGeom prst="donut">
              <a:avLst>
                <a:gd name="adj" fmla="val 9955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562156" y="2123496"/>
              <a:ext cx="2982927" cy="538581"/>
            </a:xfrm>
            <a:prstGeom prst="roundRect">
              <a:avLst>
                <a:gd name="adj" fmla="val 27188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schemeClr val="tx1"/>
                  </a:solidFill>
                </a:rPr>
                <a:t>Excitation by temperature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9" name="Curved Connector 8"/>
            <p:cNvCxnSpPr/>
            <p:nvPr/>
          </p:nvCxnSpPr>
          <p:spPr>
            <a:xfrm>
              <a:off x="1782075" y="2540211"/>
              <a:ext cx="4035159" cy="294845"/>
            </a:xfrm>
            <a:prstGeom prst="curvedConnector3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129118" y="3019880"/>
            <a:ext cx="5882214" cy="1557922"/>
            <a:chOff x="129118" y="3019880"/>
            <a:chExt cx="5882214" cy="1557922"/>
          </a:xfrm>
        </p:grpSpPr>
        <p:sp>
          <p:nvSpPr>
            <p:cNvPr id="20" name="Rounded Rectangle 19"/>
            <p:cNvSpPr/>
            <p:nvPr/>
          </p:nvSpPr>
          <p:spPr>
            <a:xfrm>
              <a:off x="129118" y="4039221"/>
              <a:ext cx="3544924" cy="538581"/>
            </a:xfrm>
            <a:prstGeom prst="roundRect">
              <a:avLst>
                <a:gd name="adj" fmla="val 27188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schemeClr val="tx1"/>
                  </a:solidFill>
                </a:rPr>
                <a:t>Decay p to s – sharp lines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Curved Connector 20"/>
            <p:cNvCxnSpPr/>
            <p:nvPr/>
          </p:nvCxnSpPr>
          <p:spPr>
            <a:xfrm rot="10800000" flipV="1">
              <a:off x="1871040" y="3019880"/>
              <a:ext cx="4140292" cy="665946"/>
            </a:xfrm>
            <a:prstGeom prst="curvedConnector3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4238871" y="3172279"/>
            <a:ext cx="3544924" cy="1782358"/>
            <a:chOff x="4238871" y="3172279"/>
            <a:chExt cx="3544924" cy="1782358"/>
          </a:xfrm>
        </p:grpSpPr>
        <p:sp>
          <p:nvSpPr>
            <p:cNvPr id="22" name="Rounded Rectangle 21"/>
            <p:cNvSpPr/>
            <p:nvPr/>
          </p:nvSpPr>
          <p:spPr>
            <a:xfrm>
              <a:off x="4238871" y="4416056"/>
              <a:ext cx="3544924" cy="538581"/>
            </a:xfrm>
            <a:prstGeom prst="roundRect">
              <a:avLst>
                <a:gd name="adj" fmla="val 27188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Decay p </a:t>
              </a:r>
              <a:r>
                <a:rPr lang="en-US" sz="2000" dirty="0" smtClean="0">
                  <a:solidFill>
                    <a:schemeClr val="tx1"/>
                  </a:solidFill>
                </a:rPr>
                <a:t>to d – diffuse lines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25" name="Curved Connector 24"/>
            <p:cNvCxnSpPr/>
            <p:nvPr/>
          </p:nvCxnSpPr>
          <p:spPr>
            <a:xfrm rot="10800000" flipV="1">
              <a:off x="4819346" y="3172279"/>
              <a:ext cx="1344386" cy="665947"/>
            </a:xfrm>
            <a:prstGeom prst="curvedConnector3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ounded Rectangle 29"/>
          <p:cNvSpPr/>
          <p:nvPr/>
        </p:nvSpPr>
        <p:spPr>
          <a:xfrm>
            <a:off x="612774" y="5502281"/>
            <a:ext cx="7918451" cy="865224"/>
          </a:xfrm>
          <a:prstGeom prst="roundRect">
            <a:avLst>
              <a:gd name="adj" fmla="val 1670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Later found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series from ground-state (s orbital) directly to p-orbital – principle lines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08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Small component is still rather small – perturbation theory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5" y="2829983"/>
            <a:ext cx="5499100" cy="927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50100" y="3781987"/>
            <a:ext cx="11235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becomes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2163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806015" y="4456654"/>
            <a:ext cx="2137100" cy="1585687"/>
            <a:chOff x="806015" y="4456654"/>
            <a:chExt cx="2137100" cy="1585687"/>
          </a:xfrm>
        </p:grpSpPr>
        <p:sp>
          <p:nvSpPr>
            <p:cNvPr id="13" name="Oval 12"/>
            <p:cNvSpPr/>
            <p:nvPr/>
          </p:nvSpPr>
          <p:spPr>
            <a:xfrm>
              <a:off x="1262423" y="4456654"/>
              <a:ext cx="1680692" cy="851784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806015" y="5563212"/>
              <a:ext cx="2015421" cy="479129"/>
            </a:xfrm>
            <a:prstGeom prst="roundRect">
              <a:avLst>
                <a:gd name="adj" fmla="val 27188"/>
              </a:avLst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schemeClr val="tx1"/>
                  </a:solidFill>
                </a:rPr>
                <a:t>Coulomb energy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148647" y="3315873"/>
            <a:ext cx="6836999" cy="1338813"/>
            <a:chOff x="1148647" y="3315873"/>
            <a:chExt cx="6836999" cy="1338813"/>
          </a:xfrm>
        </p:grpSpPr>
        <p:sp>
          <p:nvSpPr>
            <p:cNvPr id="10" name="Oval 9"/>
            <p:cNvSpPr/>
            <p:nvPr/>
          </p:nvSpPr>
          <p:spPr>
            <a:xfrm>
              <a:off x="1148647" y="3315873"/>
              <a:ext cx="3893433" cy="851784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5163351" y="3905571"/>
              <a:ext cx="2822295" cy="749115"/>
            </a:xfrm>
            <a:prstGeom prst="roundRect">
              <a:avLst>
                <a:gd name="adj" fmla="val 16021"/>
              </a:avLst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schemeClr val="tx1"/>
                  </a:solidFill>
                </a:rPr>
                <a:t>Potential energy and Darwin term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042080" y="2304382"/>
            <a:ext cx="3741939" cy="1403455"/>
            <a:chOff x="5042080" y="2304382"/>
            <a:chExt cx="3741939" cy="1403455"/>
          </a:xfrm>
        </p:grpSpPr>
        <p:sp>
          <p:nvSpPr>
            <p:cNvPr id="22" name="Oval 21"/>
            <p:cNvSpPr/>
            <p:nvPr/>
          </p:nvSpPr>
          <p:spPr>
            <a:xfrm>
              <a:off x="5042080" y="2304382"/>
              <a:ext cx="3049585" cy="851784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6304503" y="3228708"/>
              <a:ext cx="2479516" cy="479129"/>
            </a:xfrm>
            <a:prstGeom prst="roundRect">
              <a:avLst>
                <a:gd name="adj" fmla="val 27188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schemeClr val="tx1"/>
                  </a:solidFill>
                </a:rPr>
                <a:t>Spin orbit interaction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574224" y="1243451"/>
            <a:ext cx="6730528" cy="1912715"/>
            <a:chOff x="1574224" y="1243451"/>
            <a:chExt cx="6730528" cy="1912715"/>
          </a:xfrm>
        </p:grpSpPr>
        <p:sp>
          <p:nvSpPr>
            <p:cNvPr id="19" name="Oval 18"/>
            <p:cNvSpPr/>
            <p:nvPr/>
          </p:nvSpPr>
          <p:spPr>
            <a:xfrm>
              <a:off x="1574224" y="2304382"/>
              <a:ext cx="3216893" cy="85178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5482457" y="1243451"/>
              <a:ext cx="2822295" cy="749115"/>
            </a:xfrm>
            <a:prstGeom prst="roundRect">
              <a:avLst>
                <a:gd name="adj" fmla="val 16021"/>
              </a:avLst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schemeClr val="tx1"/>
                  </a:solidFill>
                </a:rPr>
                <a:t>Kinetic energy with mass correction term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Two component Dirac equation (perturbation theory)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627" y="1410063"/>
            <a:ext cx="81153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5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485605" y="1393510"/>
            <a:ext cx="3890129" cy="85178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6051709" y="1091329"/>
            <a:ext cx="2479516" cy="479129"/>
          </a:xfrm>
          <a:prstGeom prst="roundRect">
            <a:avLst>
              <a:gd name="adj" fmla="val 27188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Spin orbit interaction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Relation to Lorentz force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28" y="3390900"/>
            <a:ext cx="4787900" cy="9144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28" y="2387600"/>
            <a:ext cx="4546600" cy="9144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28" y="1380810"/>
            <a:ext cx="3568700" cy="9144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28" y="4445000"/>
            <a:ext cx="3416300" cy="9144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28" y="5461000"/>
            <a:ext cx="2311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4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485605" y="1393510"/>
            <a:ext cx="3890129" cy="85178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6051709" y="1091329"/>
            <a:ext cx="2479516" cy="479129"/>
          </a:xfrm>
          <a:prstGeom prst="roundRect">
            <a:avLst>
              <a:gd name="adj" fmla="val 27188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Spin orbit interaction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One new term in the Hamiltonian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28" y="1330894"/>
            <a:ext cx="3467100" cy="914400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612775" y="4281087"/>
            <a:ext cx="7918450" cy="577657"/>
          </a:xfrm>
          <a:prstGeom prst="roundRect">
            <a:avLst>
              <a:gd name="adj" fmla="val 1814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The interaction is determined by the wave function close  to the nucleus</a:t>
            </a:r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12775" y="5202831"/>
            <a:ext cx="7918450" cy="984057"/>
            <a:chOff x="612775" y="5467543"/>
            <a:chExt cx="7918450" cy="984057"/>
          </a:xfrm>
        </p:grpSpPr>
        <p:sp>
          <p:nvSpPr>
            <p:cNvPr id="13" name="Rounded Rectangle 12"/>
            <p:cNvSpPr/>
            <p:nvPr/>
          </p:nvSpPr>
          <p:spPr>
            <a:xfrm>
              <a:off x="612775" y="5467543"/>
              <a:ext cx="7918450" cy="984057"/>
            </a:xfrm>
            <a:prstGeom prst="roundRect">
              <a:avLst>
                <a:gd name="adj" fmla="val 12406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schemeClr val="tx1"/>
                  </a:solidFill>
                </a:rPr>
                <a:t>Close to the nucleus the potential is spherical so we can write for the one electron orbitals: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pic>
          <p:nvPicPr>
            <p:cNvPr id="2" name="Picture 1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0934" y="5943600"/>
              <a:ext cx="3149600" cy="342900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12775" y="2476500"/>
            <a:ext cx="7918450" cy="1460500"/>
            <a:chOff x="612775" y="4343400"/>
            <a:chExt cx="7918450" cy="1460500"/>
          </a:xfrm>
        </p:grpSpPr>
        <p:sp>
          <p:nvSpPr>
            <p:cNvPr id="20" name="Rounded Rectangle 19"/>
            <p:cNvSpPr/>
            <p:nvPr/>
          </p:nvSpPr>
          <p:spPr>
            <a:xfrm>
              <a:off x="612775" y="4343400"/>
              <a:ext cx="7918450" cy="1460500"/>
            </a:xfrm>
            <a:prstGeom prst="roundRect">
              <a:avLst>
                <a:gd name="adj" fmla="val 7644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schemeClr val="tx1"/>
                  </a:solidFill>
                </a:rPr>
                <a:t>Calculating the spin-orbit energy for different orbitals yields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pic>
          <p:nvPicPr>
            <p:cNvPr id="4" name="Picture 3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409" y="4775200"/>
              <a:ext cx="6121400" cy="889000"/>
            </a:xfrm>
            <a:prstGeom prst="rect">
              <a:avLst/>
            </a:prstGeom>
          </p:spPr>
        </p:pic>
      </p:grpSp>
      <p:sp>
        <p:nvSpPr>
          <p:cNvPr id="25" name="Rounded Rectangle 24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414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485605" y="1393510"/>
            <a:ext cx="3890129" cy="85178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6051709" y="1091329"/>
            <a:ext cx="2479516" cy="479129"/>
          </a:xfrm>
          <a:prstGeom prst="roundRect">
            <a:avLst>
              <a:gd name="adj" fmla="val 27188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Spin orbit interaction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One new term in the Hamiltonian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28" y="1330894"/>
            <a:ext cx="3467100" cy="9144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12775" y="2476500"/>
            <a:ext cx="7918450" cy="1460500"/>
            <a:chOff x="612775" y="2476500"/>
            <a:chExt cx="7918450" cy="1460500"/>
          </a:xfrm>
        </p:grpSpPr>
        <p:sp>
          <p:nvSpPr>
            <p:cNvPr id="20" name="Rounded Rectangle 19"/>
            <p:cNvSpPr/>
            <p:nvPr/>
          </p:nvSpPr>
          <p:spPr>
            <a:xfrm>
              <a:off x="612775" y="2476500"/>
              <a:ext cx="7918450" cy="1460500"/>
            </a:xfrm>
            <a:prstGeom prst="roundRect">
              <a:avLst>
                <a:gd name="adj" fmla="val 7644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schemeClr val="tx1"/>
                  </a:solidFill>
                </a:rPr>
                <a:t>Calculating the spin-orbit energy for different orbitals yields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pic>
          <p:nvPicPr>
            <p:cNvPr id="4" name="Picture 3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409" y="2908300"/>
              <a:ext cx="6121400" cy="889000"/>
            </a:xfrm>
            <a:prstGeom prst="rect">
              <a:avLst/>
            </a:prstGeom>
          </p:spPr>
        </p:pic>
      </p:grpSp>
      <p:sp>
        <p:nvSpPr>
          <p:cNvPr id="25" name="Rounded Rectangle 24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612775" y="4279900"/>
            <a:ext cx="7918450" cy="1714500"/>
            <a:chOff x="612775" y="4279900"/>
            <a:chExt cx="7918450" cy="1714500"/>
          </a:xfrm>
        </p:grpSpPr>
        <p:sp>
          <p:nvSpPr>
            <p:cNvPr id="15" name="Rounded Rectangle 14"/>
            <p:cNvSpPr/>
            <p:nvPr/>
          </p:nvSpPr>
          <p:spPr>
            <a:xfrm>
              <a:off x="612775" y="4279900"/>
              <a:ext cx="7918450" cy="1651000"/>
            </a:xfrm>
            <a:prstGeom prst="roundRect">
              <a:avLst>
                <a:gd name="adj" fmla="val 7644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>
                <a:solidFill>
                  <a:schemeClr val="tx1"/>
                </a:solidFill>
              </a:endParaRPr>
            </a:p>
          </p:txBody>
        </p:sp>
        <p:pic>
          <p:nvPicPr>
            <p:cNvPr id="16" name="Picture 15" descr="latex-image-1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01"/>
            <a:stretch/>
          </p:blipFill>
          <p:spPr>
            <a:xfrm>
              <a:off x="1013409" y="4368800"/>
              <a:ext cx="5038300" cy="858016"/>
            </a:xfrm>
            <a:prstGeom prst="rect">
              <a:avLst/>
            </a:prstGeom>
          </p:spPr>
        </p:pic>
        <p:pic>
          <p:nvPicPr>
            <p:cNvPr id="17" name="Picture 16" descr="latex-image-1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65"/>
            <a:stretch/>
          </p:blipFill>
          <p:spPr>
            <a:xfrm>
              <a:off x="4262427" y="5136384"/>
              <a:ext cx="4218581" cy="8580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004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485605" y="1393510"/>
            <a:ext cx="3890129" cy="85178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6051709" y="1091329"/>
            <a:ext cx="2479516" cy="479129"/>
          </a:xfrm>
          <a:prstGeom prst="roundRect">
            <a:avLst>
              <a:gd name="adj" fmla="val 27188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Spin orbit interaction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One new term in the Hamiltonian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28" y="1330894"/>
            <a:ext cx="3467100" cy="91440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612775" y="2476500"/>
            <a:ext cx="7918450" cy="1460500"/>
          </a:xfrm>
          <a:prstGeom prst="roundRect">
            <a:avLst>
              <a:gd name="adj" fmla="val 7644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Calculating the spin-orbit energy for different orbitals yields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09" y="2908300"/>
            <a:ext cx="6121400" cy="889000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15" name="Rounded Rectangle 14"/>
          <p:cNvSpPr/>
          <p:nvPr/>
        </p:nvSpPr>
        <p:spPr>
          <a:xfrm>
            <a:off x="612775" y="4279900"/>
            <a:ext cx="7918450" cy="965200"/>
          </a:xfrm>
          <a:prstGeom prst="roundRect">
            <a:avLst>
              <a:gd name="adj" fmla="val 1422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09" y="4368800"/>
            <a:ext cx="47498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485605" y="1393510"/>
            <a:ext cx="3890129" cy="85178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6051709" y="1091329"/>
            <a:ext cx="2479516" cy="479129"/>
          </a:xfrm>
          <a:prstGeom prst="roundRect">
            <a:avLst>
              <a:gd name="adj" fmla="val 27188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Spin orbit interaction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One new term in the Hamiltonian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28" y="1330894"/>
            <a:ext cx="3467100" cy="91440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612775" y="2476500"/>
            <a:ext cx="7918450" cy="2362200"/>
          </a:xfrm>
          <a:prstGeom prst="roundRect">
            <a:avLst>
              <a:gd name="adj" fmla="val 4418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The interaction can thus be simplified by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 smtClean="0">
              <a:solidFill>
                <a:schemeClr val="tx1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 smtClean="0">
              <a:solidFill>
                <a:schemeClr val="tx1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with     an atom dependent parameter independent of the material or chemical environment.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2971800"/>
            <a:ext cx="1524000" cy="9144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50" y="4121150"/>
            <a:ext cx="2413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2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485605" y="1393510"/>
            <a:ext cx="3890129" cy="85178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6051709" y="1091329"/>
            <a:ext cx="2479516" cy="479129"/>
          </a:xfrm>
          <a:prstGeom prst="roundRect">
            <a:avLst>
              <a:gd name="adj" fmla="val 27188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Spin orbit interaction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One new term in the Hamiltonian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976" y="1381694"/>
            <a:ext cx="1422400" cy="9144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886826" y="2654300"/>
            <a:ext cx="4006850" cy="1701800"/>
            <a:chOff x="1886826" y="2654300"/>
            <a:chExt cx="4006850" cy="1701800"/>
          </a:xfrm>
        </p:grpSpPr>
        <p:pic>
          <p:nvPicPr>
            <p:cNvPr id="5" name="Picture 4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2176" y="2914650"/>
              <a:ext cx="3111500" cy="9271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886826" y="2654300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dirty="0" smtClean="0"/>
                <a:t>nd not</a:t>
              </a:r>
              <a:endParaRPr lang="en-US" dirty="0"/>
            </a:p>
          </p:txBody>
        </p:sp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2461" y="3987800"/>
              <a:ext cx="787400" cy="36830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12775" y="4737101"/>
            <a:ext cx="7918450" cy="1473200"/>
            <a:chOff x="612775" y="4572001"/>
            <a:chExt cx="7918450" cy="1473200"/>
          </a:xfrm>
        </p:grpSpPr>
        <p:sp>
          <p:nvSpPr>
            <p:cNvPr id="16" name="Rounded Rectangle 15"/>
            <p:cNvSpPr/>
            <p:nvPr/>
          </p:nvSpPr>
          <p:spPr>
            <a:xfrm>
              <a:off x="612775" y="4572001"/>
              <a:ext cx="7918450" cy="1473200"/>
            </a:xfrm>
            <a:prstGeom prst="roundRect">
              <a:avLst>
                <a:gd name="adj" fmla="val 13673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schemeClr val="tx1"/>
                  </a:solidFill>
                </a:rPr>
                <a:t>For a given </a:t>
              </a:r>
              <a:r>
                <a:rPr lang="en-US" sz="2000" dirty="0" err="1" smtClean="0">
                  <a:solidFill>
                    <a:schemeClr val="tx1"/>
                  </a:solidFill>
                </a:rPr>
                <a:t>multiplet</a:t>
              </a:r>
              <a:r>
                <a:rPr lang="en-US" sz="2000" dirty="0" smtClean="0">
                  <a:solidFill>
                    <a:schemeClr val="tx1"/>
                  </a:solidFill>
                </a:rPr>
                <a:t> one can approximate                             by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schemeClr val="tx1"/>
                  </a:solidFill>
                </a:rPr>
                <a:t>with          </a:t>
              </a:r>
              <a:r>
                <a:rPr lang="en-US" sz="2000" dirty="0">
                  <a:solidFill>
                    <a:schemeClr val="tx1"/>
                  </a:solidFill>
                </a:rPr>
                <a:t> </a:t>
              </a:r>
              <a:r>
                <a:rPr lang="en-US" sz="2000" dirty="0" smtClean="0">
                  <a:solidFill>
                    <a:schemeClr val="tx1"/>
                  </a:solidFill>
                </a:rPr>
                <a:t>      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schemeClr val="tx1"/>
                  </a:solidFill>
                </a:rPr>
                <a:t>and     depends on the </a:t>
              </a:r>
              <a:r>
                <a:rPr lang="en-US" sz="2000" dirty="0" err="1" smtClean="0">
                  <a:solidFill>
                    <a:schemeClr val="tx1"/>
                  </a:solidFill>
                </a:rPr>
                <a:t>multiplet</a:t>
              </a:r>
              <a:r>
                <a:rPr lang="en-US" sz="2000" dirty="0" smtClean="0">
                  <a:solidFill>
                    <a:schemeClr val="tx1"/>
                  </a:solidFill>
                </a:rPr>
                <a:t>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schemeClr val="tx1"/>
                  </a:solidFill>
                </a:rPr>
                <a:t>There is no need to make this approximation! (it does not simplify things)</a:t>
              </a:r>
            </a:p>
          </p:txBody>
        </p:sp>
        <p:pic>
          <p:nvPicPr>
            <p:cNvPr id="10" name="Picture 9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9150" y="4672013"/>
              <a:ext cx="812800" cy="317500"/>
            </a:xfrm>
            <a:prstGeom prst="rect">
              <a:avLst/>
            </a:prstGeom>
          </p:spPr>
        </p:pic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3650" y="5027613"/>
              <a:ext cx="927100" cy="292100"/>
            </a:xfrm>
            <a:prstGeom prst="rect">
              <a:avLst/>
            </a:prstGeom>
          </p:spPr>
        </p:pic>
        <p:pic>
          <p:nvPicPr>
            <p:cNvPr id="13" name="Picture 12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2476" y="4627563"/>
              <a:ext cx="1422400" cy="482600"/>
            </a:xfrm>
            <a:prstGeom prst="rect">
              <a:avLst/>
            </a:prstGeom>
          </p:spPr>
        </p:pic>
        <p:pic>
          <p:nvPicPr>
            <p:cNvPr id="14" name="Picture 13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550" y="5384800"/>
              <a:ext cx="165100" cy="228600"/>
            </a:xfrm>
            <a:prstGeom prst="rect">
              <a:avLst/>
            </a:prstGeom>
          </p:spPr>
        </p:pic>
      </p:grpSp>
      <p:sp>
        <p:nvSpPr>
          <p:cNvPr id="4" name="Multiply 3"/>
          <p:cNvSpPr/>
          <p:nvPr/>
        </p:nvSpPr>
        <p:spPr>
          <a:xfrm>
            <a:off x="765004" y="1040529"/>
            <a:ext cx="6683545" cy="6548437"/>
          </a:xfrm>
          <a:prstGeom prst="mathMultiply">
            <a:avLst>
              <a:gd name="adj1" fmla="val 710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02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Size of spin-orbit coupling constant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600"/>
            <a:ext cx="9144000" cy="521587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54100" y="1867932"/>
            <a:ext cx="5829300" cy="3250982"/>
            <a:chOff x="1054100" y="1867932"/>
            <a:chExt cx="5829300" cy="3250982"/>
          </a:xfrm>
        </p:grpSpPr>
        <p:sp>
          <p:nvSpPr>
            <p:cNvPr id="3" name="TextBox 2"/>
            <p:cNvSpPr txBox="1"/>
            <p:nvPr/>
          </p:nvSpPr>
          <p:spPr>
            <a:xfrm>
              <a:off x="2806700" y="1867932"/>
              <a:ext cx="23006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x</a:t>
              </a:r>
              <a:r>
                <a:rPr lang="en-US" sz="2400" dirty="0" smtClean="0">
                  <a:solidFill>
                    <a:srgbClr val="FF0000"/>
                  </a:solidFill>
                </a:rPr>
                <a:t> in units of </a:t>
              </a:r>
              <a:r>
                <a:rPr lang="en-US" sz="2400" dirty="0" err="1" smtClean="0">
                  <a:solidFill>
                    <a:srgbClr val="FF0000"/>
                  </a:solidFill>
                </a:rPr>
                <a:t>meV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54100" y="2933700"/>
              <a:ext cx="1079500" cy="218521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400" dirty="0" smtClean="0">
                  <a:solidFill>
                    <a:srgbClr val="FF0000"/>
                  </a:solidFill>
                </a:rPr>
                <a:t>10</a:t>
              </a:r>
            </a:p>
            <a:p>
              <a:pPr algn="r"/>
              <a:r>
                <a:rPr lang="en-US" sz="3400" dirty="0" smtClean="0">
                  <a:solidFill>
                    <a:srgbClr val="FF0000"/>
                  </a:solidFill>
                </a:rPr>
                <a:t>36</a:t>
              </a:r>
            </a:p>
            <a:p>
              <a:pPr algn="r"/>
              <a:r>
                <a:rPr lang="en-US" sz="3400" dirty="0" smtClean="0">
                  <a:solidFill>
                    <a:srgbClr val="FF0000"/>
                  </a:solidFill>
                </a:rPr>
                <a:t>124</a:t>
              </a:r>
            </a:p>
            <a:p>
              <a:pPr algn="r"/>
              <a:r>
                <a:rPr lang="en-US" sz="3400" dirty="0" smtClean="0">
                  <a:solidFill>
                    <a:srgbClr val="FF0000"/>
                  </a:solidFill>
                </a:rPr>
                <a:t>255</a:t>
              </a:r>
              <a:endParaRPr lang="en-US" sz="3400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803900" y="2933700"/>
              <a:ext cx="1079500" cy="218521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400" dirty="0" smtClean="0">
                  <a:solidFill>
                    <a:srgbClr val="FF0000"/>
                  </a:solidFill>
                </a:rPr>
                <a:t>122</a:t>
              </a:r>
            </a:p>
            <a:p>
              <a:pPr algn="r"/>
              <a:r>
                <a:rPr lang="en-US" sz="3400" dirty="0" smtClean="0">
                  <a:solidFill>
                    <a:srgbClr val="FF0000"/>
                  </a:solidFill>
                </a:rPr>
                <a:t>260</a:t>
              </a:r>
            </a:p>
            <a:p>
              <a:pPr algn="r"/>
              <a:r>
                <a:rPr lang="en-US" sz="3400" dirty="0" smtClean="0">
                  <a:solidFill>
                    <a:srgbClr val="FF0000"/>
                  </a:solidFill>
                </a:rPr>
                <a:t>717</a:t>
              </a:r>
            </a:p>
            <a:p>
              <a:pPr algn="r"/>
              <a:r>
                <a:rPr lang="en-US" sz="3400" dirty="0" smtClean="0">
                  <a:solidFill>
                    <a:srgbClr val="FF0000"/>
                  </a:solidFill>
                </a:rPr>
                <a:t>1318</a:t>
              </a:r>
              <a:endParaRPr lang="en-US" sz="3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054100" y="5271314"/>
            <a:ext cx="7734300" cy="1138773"/>
            <a:chOff x="1054100" y="5271314"/>
            <a:chExt cx="7734300" cy="1138773"/>
          </a:xfrm>
        </p:grpSpPr>
        <p:sp>
          <p:nvSpPr>
            <p:cNvPr id="9" name="TextBox 8"/>
            <p:cNvSpPr txBox="1"/>
            <p:nvPr/>
          </p:nvSpPr>
          <p:spPr>
            <a:xfrm>
              <a:off x="1054100" y="5271314"/>
              <a:ext cx="1079500" cy="1138773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400" dirty="0" smtClean="0">
                  <a:solidFill>
                    <a:srgbClr val="FF0000"/>
                  </a:solidFill>
                </a:rPr>
                <a:t>36</a:t>
              </a:r>
            </a:p>
            <a:p>
              <a:pPr algn="r"/>
              <a:r>
                <a:rPr lang="en-US" sz="3400" dirty="0" smtClean="0">
                  <a:solidFill>
                    <a:srgbClr val="FF0000"/>
                  </a:solidFill>
                </a:rPr>
                <a:t>93</a:t>
              </a:r>
              <a:endParaRPr lang="en-US" sz="3400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708900" y="5271314"/>
              <a:ext cx="1079500" cy="1138773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3400" dirty="0" smtClean="0">
                  <a:solidFill>
                    <a:srgbClr val="FF0000"/>
                  </a:solidFill>
                </a:rPr>
                <a:t>345</a:t>
              </a:r>
            </a:p>
            <a:p>
              <a:r>
                <a:rPr lang="en-US" sz="3400" dirty="0" smtClean="0">
                  <a:solidFill>
                    <a:srgbClr val="FF0000"/>
                  </a:solidFill>
                </a:rPr>
                <a:t>672</a:t>
              </a:r>
              <a:endParaRPr lang="en-US" sz="3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097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2000" y="6480000"/>
            <a:ext cx="7920000" cy="90000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Size of spin-orbit coupling constant</a:t>
            </a:r>
            <a:endParaRPr lang="en-US" sz="2400" dirty="0"/>
          </a:p>
        </p:txBody>
      </p:sp>
      <p:pic>
        <p:nvPicPr>
          <p:cNvPr id="11" name="Picture 10" descr="Screen Shot 2016-01-05 at 11.11.45 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7" t="8889" r="8957" b="50370"/>
          <a:stretch/>
        </p:blipFill>
        <p:spPr>
          <a:xfrm>
            <a:off x="611999" y="2174700"/>
            <a:ext cx="6653645" cy="4305300"/>
          </a:xfrm>
          <a:prstGeom prst="rect">
            <a:avLst/>
          </a:prstGeom>
        </p:spPr>
      </p:pic>
      <p:pic>
        <p:nvPicPr>
          <p:cNvPr id="13" name="Picture 12" descr="Screen Shot 2016-01-05 at 11.13.11 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9" t="12407" r="10617" b="59445"/>
          <a:stretch/>
        </p:blipFill>
        <p:spPr>
          <a:xfrm>
            <a:off x="612000" y="1117600"/>
            <a:ext cx="6538100" cy="300239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5346700" y="5588000"/>
            <a:ext cx="3454400" cy="800100"/>
          </a:xfrm>
          <a:prstGeom prst="roundRect">
            <a:avLst>
              <a:gd name="adj" fmla="val 20046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100" y="5772150"/>
            <a:ext cx="1244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6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/>
              <a:t>s</a:t>
            </a:r>
            <a:r>
              <a:rPr lang="en-US" sz="2400" dirty="0" smtClean="0"/>
              <a:t>harp and </a:t>
            </a:r>
            <a:r>
              <a:rPr lang="en-US" sz="2400" b="1" dirty="0" smtClean="0"/>
              <a:t>d</a:t>
            </a:r>
            <a:r>
              <a:rPr lang="en-US" sz="2400" dirty="0" smtClean="0"/>
              <a:t>iffuse lines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19459" name="Picture 8" descr="Haverkort_16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775" y="1220788"/>
            <a:ext cx="7918450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Donut 12"/>
          <p:cNvSpPr/>
          <p:nvPr/>
        </p:nvSpPr>
        <p:spPr>
          <a:xfrm>
            <a:off x="1083575" y="2308680"/>
            <a:ext cx="698500" cy="711200"/>
          </a:xfrm>
          <a:prstGeom prst="donut">
            <a:avLst>
              <a:gd name="adj" fmla="val 9955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782075" y="2123496"/>
            <a:ext cx="4927758" cy="896384"/>
            <a:chOff x="1782075" y="2123496"/>
            <a:chExt cx="4927758" cy="896384"/>
          </a:xfrm>
        </p:grpSpPr>
        <p:sp>
          <p:nvSpPr>
            <p:cNvPr id="8" name="Donut 7"/>
            <p:cNvSpPr/>
            <p:nvPr/>
          </p:nvSpPr>
          <p:spPr>
            <a:xfrm>
              <a:off x="6011333" y="2308680"/>
              <a:ext cx="698500" cy="711200"/>
            </a:xfrm>
            <a:prstGeom prst="donut">
              <a:avLst>
                <a:gd name="adj" fmla="val 9955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562156" y="2123496"/>
              <a:ext cx="2982927" cy="538581"/>
            </a:xfrm>
            <a:prstGeom prst="roundRect">
              <a:avLst>
                <a:gd name="adj" fmla="val 27188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>
                  <a:solidFill>
                    <a:schemeClr val="tx1"/>
                  </a:solidFill>
                </a:rPr>
                <a:t>Excitation by temperature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9" name="Curved Connector 8"/>
            <p:cNvCxnSpPr/>
            <p:nvPr/>
          </p:nvCxnSpPr>
          <p:spPr>
            <a:xfrm>
              <a:off x="1782075" y="2540211"/>
              <a:ext cx="4035159" cy="294845"/>
            </a:xfrm>
            <a:prstGeom prst="curvedConnector3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129118" y="3019880"/>
            <a:ext cx="5882214" cy="1557922"/>
            <a:chOff x="129118" y="3019880"/>
            <a:chExt cx="5882214" cy="1557922"/>
          </a:xfrm>
        </p:grpSpPr>
        <p:sp>
          <p:nvSpPr>
            <p:cNvPr id="20" name="Rounded Rectangle 19"/>
            <p:cNvSpPr/>
            <p:nvPr/>
          </p:nvSpPr>
          <p:spPr>
            <a:xfrm>
              <a:off x="129118" y="4039221"/>
              <a:ext cx="3544924" cy="538581"/>
            </a:xfrm>
            <a:prstGeom prst="roundRect">
              <a:avLst>
                <a:gd name="adj" fmla="val 27188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Decay p </a:t>
              </a:r>
              <a:r>
                <a:rPr lang="en-US" sz="2000" dirty="0" smtClean="0">
                  <a:solidFill>
                    <a:schemeClr val="tx1"/>
                  </a:solidFill>
                </a:rPr>
                <a:t>to s – sharp lines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Curved Connector 20"/>
            <p:cNvCxnSpPr/>
            <p:nvPr/>
          </p:nvCxnSpPr>
          <p:spPr>
            <a:xfrm rot="10800000" flipV="1">
              <a:off x="1871040" y="3019880"/>
              <a:ext cx="4140292" cy="665946"/>
            </a:xfrm>
            <a:prstGeom prst="curvedConnector3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4238871" y="3172279"/>
            <a:ext cx="3544924" cy="1782358"/>
            <a:chOff x="4238871" y="3172279"/>
            <a:chExt cx="3544924" cy="1782358"/>
          </a:xfrm>
        </p:grpSpPr>
        <p:sp>
          <p:nvSpPr>
            <p:cNvPr id="22" name="Rounded Rectangle 21"/>
            <p:cNvSpPr/>
            <p:nvPr/>
          </p:nvSpPr>
          <p:spPr>
            <a:xfrm>
              <a:off x="4238871" y="4416056"/>
              <a:ext cx="3544924" cy="538581"/>
            </a:xfrm>
            <a:prstGeom prst="roundRect">
              <a:avLst>
                <a:gd name="adj" fmla="val 27188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Decay p </a:t>
              </a:r>
              <a:r>
                <a:rPr lang="en-US" sz="2000" dirty="0" smtClean="0">
                  <a:solidFill>
                    <a:schemeClr val="tx1"/>
                  </a:solidFill>
                </a:rPr>
                <a:t>to d – diffuse lines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25" name="Curved Connector 24"/>
            <p:cNvCxnSpPr/>
            <p:nvPr/>
          </p:nvCxnSpPr>
          <p:spPr>
            <a:xfrm rot="10800000" flipV="1">
              <a:off x="4819346" y="3172279"/>
              <a:ext cx="1344386" cy="665947"/>
            </a:xfrm>
            <a:prstGeom prst="curvedConnector3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ounded Rectangle 29"/>
          <p:cNvSpPr/>
          <p:nvPr/>
        </p:nvSpPr>
        <p:spPr>
          <a:xfrm>
            <a:off x="612774" y="5502281"/>
            <a:ext cx="7918451" cy="865224"/>
          </a:xfrm>
          <a:prstGeom prst="roundRect">
            <a:avLst>
              <a:gd name="adj" fmla="val 1670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Even later found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Excitations into the f  shell – ?? fundamental lines ??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80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0785"/>
            <a:ext cx="8760600" cy="591340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000" y="360000"/>
            <a:ext cx="7920000" cy="630000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Size of spin-orbit coupling constant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743200" y="4927600"/>
            <a:ext cx="42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02100" y="4431268"/>
            <a:ext cx="42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26100" y="393700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4f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89700" y="2209800"/>
            <a:ext cx="600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721600" y="340360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62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975" y="5465101"/>
            <a:ext cx="2628900" cy="7493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One electron </a:t>
            </a:r>
            <a:r>
              <a:rPr lang="en-US" sz="2400" dirty="0" err="1"/>
              <a:t>e</a:t>
            </a:r>
            <a:r>
              <a:rPr lang="en-US" sz="2400" dirty="0" err="1" smtClean="0"/>
              <a:t>igen</a:t>
            </a:r>
            <a:r>
              <a:rPr lang="en-US" sz="2400" dirty="0" smtClean="0"/>
              <a:t>-states of spin-orbit coupling Hamiltonian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10" name="Rounded Rectangle 9"/>
          <p:cNvSpPr/>
          <p:nvPr/>
        </p:nvSpPr>
        <p:spPr>
          <a:xfrm>
            <a:off x="736070" y="4795248"/>
            <a:ext cx="6422614" cy="537365"/>
          </a:xfrm>
          <a:prstGeom prst="roundRect">
            <a:avLst>
              <a:gd name="adj" fmla="val 2668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Eigen-states of j are </a:t>
            </a:r>
            <a:r>
              <a:rPr lang="en-US" sz="2000" dirty="0" err="1" smtClean="0">
                <a:solidFill>
                  <a:schemeClr val="tx1"/>
                </a:solidFill>
              </a:rPr>
              <a:t>eigen</a:t>
            </a:r>
            <a:r>
              <a:rPr lang="en-US" sz="2000" dirty="0" smtClean="0">
                <a:solidFill>
                  <a:schemeClr val="tx1"/>
                </a:solidFill>
              </a:rPr>
              <a:t> states of spin-orbit coupling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23381" y="5594172"/>
            <a:ext cx="1754342" cy="537365"/>
          </a:xfrm>
          <a:prstGeom prst="roundRect">
            <a:avLst>
              <a:gd name="adj" fmla="val 2668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How to plot: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481" y="3708400"/>
            <a:ext cx="4495800" cy="8382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481" y="3124200"/>
            <a:ext cx="1308100" cy="4064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5" y="1181100"/>
            <a:ext cx="1485900" cy="4064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481" y="1765300"/>
            <a:ext cx="3302000" cy="3556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481" y="2235200"/>
            <a:ext cx="42164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7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plorball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6416" y="1034258"/>
            <a:ext cx="4572000" cy="4711700"/>
          </a:xfrm>
          <a:prstGeom prst="rect">
            <a:avLst/>
          </a:prstGeom>
        </p:spPr>
      </p:pic>
      <p:pic>
        <p:nvPicPr>
          <p:cNvPr id="13" name="Picture 12" descr="plorballA.png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558" y="990600"/>
            <a:ext cx="4267200" cy="54864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Atomic orbitals – Spherical Harmonics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6403905" y="1036370"/>
            <a:ext cx="2177086" cy="1980247"/>
            <a:chOff x="5764178" y="1034258"/>
            <a:chExt cx="2177086" cy="1980247"/>
          </a:xfrm>
        </p:grpSpPr>
        <p:pic>
          <p:nvPicPr>
            <p:cNvPr id="3" name="Picture 2" descr="plColorweel.pdf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102" t="26754" r="25756" b="25774"/>
            <a:stretch/>
          </p:blipFill>
          <p:spPr>
            <a:xfrm>
              <a:off x="6145178" y="1148558"/>
              <a:ext cx="1796086" cy="1808704"/>
            </a:xfrm>
            <a:prstGeom prst="rect">
              <a:avLst/>
            </a:prstGeom>
          </p:spPr>
        </p:pic>
        <p:pic>
          <p:nvPicPr>
            <p:cNvPr id="5" name="Picture 4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4264" y="1927600"/>
              <a:ext cx="127000" cy="228600"/>
            </a:xfrm>
            <a:prstGeom prst="rect">
              <a:avLst/>
            </a:prstGeom>
          </p:spPr>
        </p:pic>
        <p:pic>
          <p:nvPicPr>
            <p:cNvPr id="8" name="Picture 7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64178" y="1927600"/>
              <a:ext cx="381000" cy="228600"/>
            </a:xfrm>
            <a:prstGeom prst="rect">
              <a:avLst/>
            </a:prstGeom>
          </p:spPr>
        </p:pic>
        <p:pic>
          <p:nvPicPr>
            <p:cNvPr id="9" name="Picture 8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66633" y="1034258"/>
              <a:ext cx="76200" cy="228600"/>
            </a:xfrm>
            <a:prstGeom prst="rect">
              <a:avLst/>
            </a:prstGeom>
          </p:spPr>
        </p:pic>
        <p:pic>
          <p:nvPicPr>
            <p:cNvPr id="10" name="Picture 9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2420" y="2785905"/>
              <a:ext cx="317500" cy="228600"/>
            </a:xfrm>
            <a:prstGeom prst="rect">
              <a:avLst/>
            </a:prstGeom>
          </p:spPr>
        </p:pic>
      </p:grp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0703" y="1128648"/>
            <a:ext cx="34544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2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223" y="1118431"/>
            <a:ext cx="2628900" cy="7493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Atomic orbitals – vectors of two spherical harmonics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448" y="2305310"/>
            <a:ext cx="2781300" cy="3429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12775" y="2162157"/>
            <a:ext cx="3871158" cy="537365"/>
          </a:xfrm>
          <a:prstGeom prst="roundRect">
            <a:avLst>
              <a:gd name="adj" fmla="val 2668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Plot contours in the charge density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9813" y="3045734"/>
            <a:ext cx="3871158" cy="537365"/>
          </a:xfrm>
          <a:prstGeom prst="roundRect">
            <a:avLst>
              <a:gd name="adj" fmla="val 2668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For atomic functions plot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174935" y="4117333"/>
            <a:ext cx="3871158" cy="1137623"/>
          </a:xfrm>
          <a:prstGeom prst="roundRect">
            <a:avLst>
              <a:gd name="adj" fmla="val 12023"/>
            </a:avLst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Color according to spin (depends on quantization axes!!! i.e. not a direct observable)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448" y="3128273"/>
            <a:ext cx="44831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3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lorballA.pn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558" y="990600"/>
            <a:ext cx="4267200" cy="5486400"/>
          </a:xfrm>
          <a:prstGeom prst="rect">
            <a:avLst/>
          </a:prstGeom>
        </p:spPr>
      </p:pic>
      <p:pic>
        <p:nvPicPr>
          <p:cNvPr id="3" name="Picture 2" descr="plrhollzd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0758" y="990600"/>
            <a:ext cx="4267200" cy="54864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Atomic orbitals – charge density plots – spin down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5537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rhollzu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0758" y="990600"/>
            <a:ext cx="4267200" cy="54864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5" name="Picture 4" descr="plorballA.png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558" y="990600"/>
            <a:ext cx="4267200" cy="54864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Atomic orbitals – charge density plots – spin up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63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lorballA.png"/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58" y="990600"/>
            <a:ext cx="4267200" cy="6739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Atomic orbitals – j </a:t>
            </a:r>
            <a:r>
              <a:rPr lang="en-US" sz="2400" dirty="0" err="1" smtClean="0"/>
              <a:t>j</a:t>
            </a:r>
            <a:r>
              <a:rPr lang="en-US" sz="2400" baseline="-25000" dirty="0" err="1" smtClean="0"/>
              <a:t>z</a:t>
            </a:r>
            <a:r>
              <a:rPr lang="en-US" sz="2400" dirty="0" smtClean="0"/>
              <a:t> basis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3" name="Picture 2" descr="plsjjz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9965" y="1156081"/>
            <a:ext cx="1228394" cy="508419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050" y="1448600"/>
            <a:ext cx="266700" cy="2159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7100" y="1594650"/>
            <a:ext cx="736600" cy="5207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7450" y="1607350"/>
            <a:ext cx="7239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9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Atomic orbitals </a:t>
            </a:r>
            <a:r>
              <a:rPr lang="en-US" sz="2400" dirty="0" smtClean="0"/>
              <a:t>– l=0 – s – </a:t>
            </a:r>
            <a:r>
              <a:rPr lang="en-US" sz="2400" dirty="0"/>
              <a:t>j </a:t>
            </a:r>
            <a:r>
              <a:rPr lang="en-US" sz="2400" dirty="0" err="1"/>
              <a:t>j</a:t>
            </a:r>
            <a:r>
              <a:rPr lang="en-US" sz="2400" baseline="-25000" dirty="0" err="1"/>
              <a:t>z</a:t>
            </a:r>
            <a:r>
              <a:rPr lang="en-US" sz="2400" dirty="0"/>
              <a:t> basis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3" name="Picture 2" descr="Tinf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4" y="1143000"/>
            <a:ext cx="6105525" cy="288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Atomic orbitals – j </a:t>
            </a:r>
            <a:r>
              <a:rPr lang="en-US" sz="2400" dirty="0" err="1"/>
              <a:t>j</a:t>
            </a:r>
            <a:r>
              <a:rPr lang="en-US" sz="2400" baseline="-25000" dirty="0" err="1"/>
              <a:t>z</a:t>
            </a:r>
            <a:r>
              <a:rPr lang="en-US" sz="2400" dirty="0"/>
              <a:t> basis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8" name="Picture 7" descr="plorballA.png"/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58" y="1962635"/>
            <a:ext cx="4267200" cy="1154492"/>
          </a:xfrm>
          <a:prstGeom prst="rect">
            <a:avLst/>
          </a:prstGeom>
        </p:spPr>
      </p:pic>
      <p:pic>
        <p:nvPicPr>
          <p:cNvPr id="2" name="Picture 1" descr="plpjjz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7862" y="1263948"/>
            <a:ext cx="4572000" cy="39116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5650" y="2051050"/>
            <a:ext cx="774700" cy="5207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2133600"/>
            <a:ext cx="762000" cy="5207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1550" y="4591050"/>
            <a:ext cx="774700" cy="5207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7150" y="5124450"/>
            <a:ext cx="774700" cy="5207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5111750"/>
            <a:ext cx="762000" cy="5207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9225" y="4654848"/>
            <a:ext cx="762000" cy="5207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350" y="2901950"/>
            <a:ext cx="495300" cy="2159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200" y="3232150"/>
            <a:ext cx="304800" cy="2159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8650" y="2851150"/>
            <a:ext cx="2921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2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nf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4" y="1004381"/>
            <a:ext cx="5826126" cy="572861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Atomic orbitals </a:t>
            </a:r>
            <a:r>
              <a:rPr lang="en-US" sz="2400" dirty="0" smtClean="0"/>
              <a:t>– l=1 – p – </a:t>
            </a:r>
            <a:r>
              <a:rPr lang="en-US" sz="2400" dirty="0"/>
              <a:t>j </a:t>
            </a:r>
            <a:r>
              <a:rPr lang="en-US" sz="2400" dirty="0" err="1"/>
              <a:t>j</a:t>
            </a:r>
            <a:r>
              <a:rPr lang="en-US" sz="2400" baseline="-25000" dirty="0" err="1"/>
              <a:t>z</a:t>
            </a:r>
            <a:r>
              <a:rPr lang="en-US" sz="2400" dirty="0"/>
              <a:t> basis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5" name="Rounded Rectangle 4"/>
          <p:cNvSpPr/>
          <p:nvPr/>
        </p:nvSpPr>
        <p:spPr>
          <a:xfrm>
            <a:off x="612775" y="30384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338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The dawn of quantum mechanics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1107185"/>
            <a:ext cx="5080000" cy="381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12775" y="6068694"/>
            <a:ext cx="505738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en.wikipedia.org/wiki/Hydrogen_spectral_series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20000" y="1107185"/>
            <a:ext cx="122020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Bohr model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37422" y="3101085"/>
            <a:ext cx="62664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1885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30920" y="1691385"/>
            <a:ext cx="114646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1906-1914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37422" y="4307585"/>
            <a:ext cx="62664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1908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2" name="Picture 11" descr="prism-rainbow-5a-24962806_std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305" y="5071665"/>
            <a:ext cx="1914920" cy="132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25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Atomic orbitals – j </a:t>
            </a:r>
            <a:r>
              <a:rPr lang="en-US" sz="2400" dirty="0" err="1"/>
              <a:t>j</a:t>
            </a:r>
            <a:r>
              <a:rPr lang="en-US" sz="2400" baseline="-25000" dirty="0" err="1"/>
              <a:t>z</a:t>
            </a:r>
            <a:r>
              <a:rPr lang="en-US" sz="2400" dirty="0"/>
              <a:t> basis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8" name="Picture 7" descr="plorballA.png"/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58" y="3117127"/>
            <a:ext cx="4267200" cy="1600866"/>
          </a:xfrm>
          <a:prstGeom prst="rect">
            <a:avLst/>
          </a:prstGeom>
        </p:spPr>
      </p:pic>
      <p:pic>
        <p:nvPicPr>
          <p:cNvPr id="3" name="Picture 2" descr="pldjjz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793" y="1117992"/>
            <a:ext cx="5586207" cy="3600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20900" y="4191456"/>
            <a:ext cx="584200" cy="78126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" y="4083050"/>
            <a:ext cx="482600" cy="2921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900" y="4222750"/>
            <a:ext cx="482600" cy="2921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050" y="4775200"/>
            <a:ext cx="292100" cy="3048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0600" y="4248150"/>
            <a:ext cx="279400" cy="2921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3850" y="4108450"/>
            <a:ext cx="292100" cy="2921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7050" y="2025650"/>
            <a:ext cx="749300" cy="5207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950" y="2279650"/>
            <a:ext cx="749300" cy="5207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6350" y="2279650"/>
            <a:ext cx="749300" cy="5207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750" y="2089150"/>
            <a:ext cx="749300" cy="5207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9350" y="4006850"/>
            <a:ext cx="749300" cy="5207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250" y="4121150"/>
            <a:ext cx="749300" cy="5207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550" y="4641850"/>
            <a:ext cx="749300" cy="5207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6350" y="4679950"/>
            <a:ext cx="749300" cy="5207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750" y="4254500"/>
            <a:ext cx="749300" cy="5207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6575" y="4140200"/>
            <a:ext cx="7493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9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nf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5" y="1049772"/>
            <a:ext cx="3828774" cy="552089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Atomic orbitals </a:t>
            </a:r>
            <a:r>
              <a:rPr lang="en-US" sz="2400" dirty="0" smtClean="0"/>
              <a:t>– l=2 – d – </a:t>
            </a:r>
            <a:r>
              <a:rPr lang="en-US" sz="2400" dirty="0"/>
              <a:t>j </a:t>
            </a:r>
            <a:r>
              <a:rPr lang="en-US" sz="2400" dirty="0" err="1"/>
              <a:t>j</a:t>
            </a:r>
            <a:r>
              <a:rPr lang="en-US" sz="2400" baseline="-25000" dirty="0" err="1"/>
              <a:t>z</a:t>
            </a:r>
            <a:r>
              <a:rPr lang="en-US" sz="2400" dirty="0"/>
              <a:t> basis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5" name="Rounded Rectangle 4"/>
          <p:cNvSpPr/>
          <p:nvPr/>
        </p:nvSpPr>
        <p:spPr>
          <a:xfrm>
            <a:off x="612775" y="32797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338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5" y="1159599"/>
            <a:ext cx="4521200" cy="1866900"/>
          </a:xfrm>
          <a:prstGeom prst="rect">
            <a:avLst/>
          </a:prstGeom>
        </p:spPr>
      </p:pic>
      <p:pic>
        <p:nvPicPr>
          <p:cNvPr id="3" name="Picture 2" descr="pldjjz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793" y="2970663"/>
            <a:ext cx="5586207" cy="3600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Atomic orbitals – j </a:t>
            </a:r>
            <a:r>
              <a:rPr lang="en-US" sz="2400" dirty="0" err="1"/>
              <a:t>j</a:t>
            </a:r>
            <a:r>
              <a:rPr lang="en-US" sz="2400" baseline="-25000" dirty="0" err="1"/>
              <a:t>z</a:t>
            </a:r>
            <a:r>
              <a:rPr lang="en-US" sz="2400" dirty="0"/>
              <a:t> basis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sp>
        <p:nvSpPr>
          <p:cNvPr id="4" name="Donut 3"/>
          <p:cNvSpPr/>
          <p:nvPr/>
        </p:nvSpPr>
        <p:spPr>
          <a:xfrm>
            <a:off x="5359400" y="2755900"/>
            <a:ext cx="1104900" cy="1752600"/>
          </a:xfrm>
          <a:prstGeom prst="donut">
            <a:avLst>
              <a:gd name="adj" fmla="val 1071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3800" y="2132463"/>
            <a:ext cx="1473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9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pjjzbuildup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2299" y="4106863"/>
            <a:ext cx="1323975" cy="24892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Atomic orbitals – j </a:t>
            </a:r>
            <a:r>
              <a:rPr lang="en-US" sz="2400" dirty="0" err="1"/>
              <a:t>j</a:t>
            </a:r>
            <a:r>
              <a:rPr lang="en-US" sz="2400" baseline="-25000" dirty="0" err="1"/>
              <a:t>z</a:t>
            </a:r>
            <a:r>
              <a:rPr lang="en-US" sz="2400" dirty="0"/>
              <a:t> basis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800" y="3492500"/>
            <a:ext cx="1473200" cy="8382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5" y="1168400"/>
            <a:ext cx="45212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5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pjjzbuildu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275" y="4106863"/>
            <a:ext cx="4572000" cy="24892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Atomic orbitals – j </a:t>
            </a:r>
            <a:r>
              <a:rPr lang="en-US" sz="2400" dirty="0" err="1"/>
              <a:t>j</a:t>
            </a:r>
            <a:r>
              <a:rPr lang="en-US" sz="2400" baseline="-25000" dirty="0" err="1"/>
              <a:t>z</a:t>
            </a:r>
            <a:r>
              <a:rPr lang="en-US" sz="2400" dirty="0"/>
              <a:t> basis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800" y="3492500"/>
            <a:ext cx="1473200" cy="8382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6400" y="3009900"/>
            <a:ext cx="1485900" cy="13208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3009900"/>
            <a:ext cx="1473200" cy="13208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5" y="1168400"/>
            <a:ext cx="45212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9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pjjzbuildu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275" y="4106863"/>
            <a:ext cx="4572000" cy="24892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Atomic orbitals – j </a:t>
            </a:r>
            <a:r>
              <a:rPr lang="en-US" sz="2400" dirty="0" err="1"/>
              <a:t>j</a:t>
            </a:r>
            <a:r>
              <a:rPr lang="en-US" sz="2400" baseline="-25000" dirty="0" err="1"/>
              <a:t>z</a:t>
            </a:r>
            <a:r>
              <a:rPr lang="en-US" sz="2400" dirty="0"/>
              <a:t> basis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800" y="3492500"/>
            <a:ext cx="1473200" cy="8382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6400" y="3009900"/>
            <a:ext cx="1485900" cy="13208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3009900"/>
            <a:ext cx="1473200" cy="13208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4851400"/>
            <a:ext cx="812800" cy="8128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750" y="4876800"/>
            <a:ext cx="825500" cy="8128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200" y="5251450"/>
            <a:ext cx="228600" cy="889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5" y="1168400"/>
            <a:ext cx="45212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62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fjj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2545" y="1083688"/>
            <a:ext cx="6578680" cy="3600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Atomic orbitals – j </a:t>
            </a:r>
            <a:r>
              <a:rPr lang="en-US" sz="2400" dirty="0" err="1"/>
              <a:t>j</a:t>
            </a:r>
            <a:r>
              <a:rPr lang="en-US" sz="2400" baseline="-25000" dirty="0" err="1"/>
              <a:t>z</a:t>
            </a:r>
            <a:r>
              <a:rPr lang="en-US" sz="2400" dirty="0"/>
              <a:t> basis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8" name="Picture 7" descr="plorballA.png"/>
          <p:cNvPicPr>
            <a:picLocks noChangeAspect="1"/>
          </p:cNvPicPr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58" y="4181824"/>
            <a:ext cx="4267200" cy="22951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36700" y="3902424"/>
            <a:ext cx="584200" cy="78126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400" y="2089151"/>
            <a:ext cx="571500" cy="390525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1100" y="2178051"/>
            <a:ext cx="571500" cy="390525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1650" y="2462213"/>
            <a:ext cx="571500" cy="390525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3650" y="2443164"/>
            <a:ext cx="571500" cy="390525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4400" y="2266951"/>
            <a:ext cx="571500" cy="390525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6645" y="2209801"/>
            <a:ext cx="571500" cy="390525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6300" y="3752851"/>
            <a:ext cx="571500" cy="390525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9100" y="3905251"/>
            <a:ext cx="571500" cy="390525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4006851"/>
            <a:ext cx="571500" cy="390525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400" y="4488425"/>
            <a:ext cx="571500" cy="390525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9400" y="4476751"/>
            <a:ext cx="571500" cy="390525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4083051"/>
            <a:ext cx="571500" cy="390525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6400" y="4006851"/>
            <a:ext cx="571500" cy="390525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8900" y="3968751"/>
            <a:ext cx="571500" cy="390525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00" y="5384800"/>
            <a:ext cx="482600" cy="30480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900" y="5473700"/>
            <a:ext cx="482600" cy="3048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5750" y="5613400"/>
            <a:ext cx="469900" cy="304800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9150" y="6134100"/>
            <a:ext cx="266700" cy="3048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3050" y="5626100"/>
            <a:ext cx="266700" cy="304800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550" y="5499100"/>
            <a:ext cx="266700" cy="30480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950" y="5422900"/>
            <a:ext cx="2667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9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nf3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363"/>
          <a:stretch/>
        </p:blipFill>
        <p:spPr>
          <a:xfrm>
            <a:off x="4692649" y="1130300"/>
            <a:ext cx="4273551" cy="477831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12775" y="360363"/>
            <a:ext cx="7918450" cy="630237"/>
          </a:xfrm>
          <a:prstGeom prst="roundRect">
            <a:avLst>
              <a:gd name="adj" fmla="val 23816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Atomic orbitals </a:t>
            </a:r>
            <a:r>
              <a:rPr lang="en-US" sz="2400" dirty="0" smtClean="0"/>
              <a:t>– l=3 – f – </a:t>
            </a:r>
            <a:r>
              <a:rPr lang="en-US" sz="2400" dirty="0"/>
              <a:t>j </a:t>
            </a:r>
            <a:r>
              <a:rPr lang="en-US" sz="2400" dirty="0" err="1"/>
              <a:t>j</a:t>
            </a:r>
            <a:r>
              <a:rPr lang="en-US" sz="2400" baseline="-25000" dirty="0" err="1"/>
              <a:t>z</a:t>
            </a:r>
            <a:r>
              <a:rPr lang="en-US" sz="2400" dirty="0"/>
              <a:t> basis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2775" y="6480175"/>
            <a:ext cx="7918450" cy="90488"/>
          </a:xfrm>
          <a:prstGeom prst="roundRect">
            <a:avLst>
              <a:gd name="adj" fmla="val 377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  <a:lin ang="180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2" name="Picture 1" descr="Tinf3.pd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5310"/>
          <a:stretch/>
        </p:blipFill>
        <p:spPr>
          <a:xfrm>
            <a:off x="184150" y="1041400"/>
            <a:ext cx="4174498" cy="3683000"/>
          </a:xfrm>
          <a:prstGeom prst="rect">
            <a:avLst/>
          </a:prstGeom>
        </p:spPr>
      </p:pic>
      <p:pic>
        <p:nvPicPr>
          <p:cNvPr id="8" name="Picture 7" descr="Tinf3.pdf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7612"/>
          <a:stretch/>
        </p:blipFill>
        <p:spPr>
          <a:xfrm>
            <a:off x="4743449" y="1041400"/>
            <a:ext cx="4174498" cy="19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5878</TotalTime>
  <Words>1913</Words>
  <Application>Microsoft Macintosh PowerPoint</Application>
  <PresentationFormat>On-screen Show (4:3)</PresentationFormat>
  <Paragraphs>648</Paragraphs>
  <Slides>97</Slides>
  <Notes>92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2" baseType="lpstr">
      <vt:lpstr>Calibri</vt:lpstr>
      <vt:lpstr>ＭＳ Ｐゴシック</vt:lpstr>
      <vt:lpstr>Symbol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Maurits W. Haverkort</dc:creator>
  <cp:keywords/>
  <dc:description/>
  <cp:lastModifiedBy>Maurits W. Haverkort</cp:lastModifiedBy>
  <cp:revision>185</cp:revision>
  <dcterms:created xsi:type="dcterms:W3CDTF">2015-10-18T16:26:07Z</dcterms:created>
  <dcterms:modified xsi:type="dcterms:W3CDTF">2018-09-24T19:53:53Z</dcterms:modified>
  <cp:category/>
</cp:coreProperties>
</file>