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6"/>
  </p:notesMasterIdLst>
  <p:sldIdLst>
    <p:sldId id="256" r:id="rId2"/>
    <p:sldId id="258" r:id="rId3"/>
    <p:sldId id="259" r:id="rId4"/>
    <p:sldId id="260"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20" r:id="rId19"/>
    <p:sldId id="1791" r:id="rId20"/>
    <p:sldId id="1792" r:id="rId21"/>
    <p:sldId id="1793" r:id="rId22"/>
    <p:sldId id="1798" r:id="rId23"/>
    <p:sldId id="1799" r:id="rId24"/>
    <p:sldId id="1800" r:id="rId25"/>
  </p:sldIdLst>
  <p:sldSz cx="9144000" cy="5715000" type="screen16x1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312">
          <p15:clr>
            <a:srgbClr val="A4A3A4"/>
          </p15:clr>
        </p15:guide>
        <p15:guide id="4" orient="horz" pos="855">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477"/>
    <a:srgbClr val="A9CF95"/>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12"/>
    <p:restoredTop sz="94660"/>
  </p:normalViewPr>
  <p:slideViewPr>
    <p:cSldViewPr showGuides="1">
      <p:cViewPr varScale="1">
        <p:scale>
          <a:sx n="204" d="100"/>
          <a:sy n="204" d="100"/>
        </p:scale>
        <p:origin x="1192" y="192"/>
      </p:cViewPr>
      <p:guideLst>
        <p:guide orient="horz" pos="1800"/>
        <p:guide orient="horz" pos="288"/>
        <p:guide orient="horz" pos="3312"/>
        <p:guide orient="horz" pos="855"/>
        <p:guide pos="2880"/>
        <p:guide pos="521"/>
        <p:guide pos="523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11/10/2022</a:t>
            </a:fld>
            <a:endParaRPr lang="fr-FR" dirty="0"/>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Image 8" descr="logo_couv.jpg"/>
          <p:cNvPicPr>
            <a:picLocks noChangeAspect="1"/>
          </p:cNvPicPr>
          <p:nvPr userDrawn="1"/>
        </p:nvPicPr>
        <p:blipFill>
          <a:blip r:embed="rId2" cstate="print"/>
          <a:stretch>
            <a:fillRect/>
          </a:stretch>
        </p:blipFill>
        <p:spPr>
          <a:xfrm>
            <a:off x="972000" y="1417500"/>
            <a:ext cx="7200000" cy="28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2EEBB-3538-3B47-A762-C5998692C8FF}"/>
              </a:ext>
            </a:extLst>
          </p:cNvPr>
          <p:cNvSpPr/>
          <p:nvPr userDrawn="1"/>
        </p:nvSpPr>
        <p:spPr>
          <a:xfrm>
            <a:off x="722425" y="125802"/>
            <a:ext cx="823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Espace réservé du contenu 2"/>
          <p:cNvSpPr>
            <a:spLocks noGrp="1"/>
          </p:cNvSpPr>
          <p:nvPr>
            <p:ph idx="1" hasCustomPrompt="1"/>
          </p:nvPr>
        </p:nvSpPr>
        <p:spPr bwMode="gray">
          <a:xfrm>
            <a:off x="3351600" y="915000"/>
            <a:ext cx="5612400" cy="2970000"/>
          </a:xfrm>
          <a:prstGeom prst="rect">
            <a:avLst/>
          </a:prstGeo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727200" y="915000"/>
            <a:ext cx="2574000" cy="2970000"/>
          </a:xfrm>
          <a:prstGeom prst="rect">
            <a:avLst/>
          </a:prstGeom>
        </p:spPr>
        <p:txBody>
          <a:bodyPr anchor="ctr" anchorCtr="0"/>
          <a:lstStyle>
            <a:lvl1pPr algn="ctr">
              <a:defRPr/>
            </a:lvl1pPr>
          </a:lstStyle>
          <a:p>
            <a:r>
              <a:rPr lang="en-US" noProof="0" dirty="0"/>
              <a:t>Click icon to add picture</a:t>
            </a:r>
          </a:p>
        </p:txBody>
      </p:sp>
      <p:sp>
        <p:nvSpPr>
          <p:cNvPr id="18" name="Espace réservé du numéro de diapositive 17"/>
          <p:cNvSpPr>
            <a:spLocks noGrp="1"/>
          </p:cNvSpPr>
          <p:nvPr>
            <p:ph type="sldNum" sz="quarter" idx="15"/>
          </p:nvPr>
        </p:nvSpPr>
        <p:spPr/>
        <p:txBody>
          <a:bodyPr/>
          <a:lstStyle/>
          <a:p>
            <a:r>
              <a:rPr lang="en-US" noProof="0" dirty="0"/>
              <a:t>Page </a:t>
            </a:r>
            <a:fld id="{733122C9-A0B9-462F-8757-0847AD287B63}" type="slidenum">
              <a:rPr lang="en-US" noProof="0" smtClean="0"/>
              <a:pPr/>
              <a:t>‹#›</a:t>
            </a:fld>
            <a:endParaRPr lang="en-US" noProof="0" dirty="0"/>
          </a:p>
        </p:txBody>
      </p:sp>
      <p:sp>
        <p:nvSpPr>
          <p:cNvPr id="19" name="Espace réservé du pied de page 18"/>
          <p:cNvSpPr>
            <a:spLocks noGrp="1"/>
          </p:cNvSpPr>
          <p:nvPr>
            <p:ph type="ftr" sz="quarter" idx="16"/>
          </p:nvPr>
        </p:nvSpPr>
        <p:spPr/>
        <p:txBody>
          <a:bodyPr/>
          <a:lstStyle/>
          <a:p>
            <a:r>
              <a:rPr lang="en-US" noProof="0"/>
              <a:t>Quanty Workshop | 11/10/2022 | Marius Retegan</a:t>
            </a: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atin typeface="+mj-lt"/>
              </a:defRPr>
            </a:lvl1pPr>
          </a:lstStyle>
          <a:p>
            <a:r>
              <a:rPr lang="en-US" noProof="0" dirty="0"/>
              <a:t>Click to edit Master title style</a:t>
            </a:r>
          </a:p>
        </p:txBody>
      </p:sp>
      <p:sp>
        <p:nvSpPr>
          <p:cNvPr id="8" name="Espace réservé du numéro de diapositive 7"/>
          <p:cNvSpPr>
            <a:spLocks noGrp="1"/>
          </p:cNvSpPr>
          <p:nvPr>
            <p:ph type="sldNum" sz="quarter" idx="11"/>
          </p:nvPr>
        </p:nvSpPr>
        <p:spPr/>
        <p:txBody>
          <a:bodyPr/>
          <a:lstStyle>
            <a:lvl1pPr>
              <a:defRPr>
                <a:latin typeface="+mj-lt"/>
              </a:defRPr>
            </a:lvl1pPr>
          </a:lstStyle>
          <a:p>
            <a:r>
              <a:rPr lang="en-US" dirty="0"/>
              <a:t>Page </a:t>
            </a:r>
            <a:fld id="{733122C9-A0B9-462F-8757-0847AD287B63}" type="slidenum">
              <a:rPr lang="en-US" smtClean="0"/>
              <a:pPr/>
              <a:t>‹#›</a:t>
            </a:fld>
            <a:endParaRPr lang="en-US" dirty="0"/>
          </a:p>
        </p:txBody>
      </p:sp>
      <p:sp>
        <p:nvSpPr>
          <p:cNvPr id="9" name="Espace réservé du pied de page 8"/>
          <p:cNvSpPr>
            <a:spLocks noGrp="1"/>
          </p:cNvSpPr>
          <p:nvPr>
            <p:ph type="ftr" sz="quarter" idx="12"/>
          </p:nvPr>
        </p:nvSpPr>
        <p:spPr/>
        <p:txBody>
          <a:bodyPr/>
          <a:lstStyle>
            <a:lvl1pPr>
              <a:defRPr>
                <a:latin typeface="+mj-lt"/>
              </a:defRPr>
            </a:lvl1pPr>
          </a:lstStyle>
          <a:p>
            <a:r>
              <a:rPr lang="en-US"/>
              <a:t>Quanty Workshop | 11/10/2022 | Marius Retegan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00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enter title">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A159281E-3523-760F-3B7B-97ABCEAC75B6}"/>
              </a:ext>
            </a:extLst>
          </p:cNvPr>
          <p:cNvSpPr>
            <a:spLocks noGrp="1"/>
          </p:cNvSpPr>
          <p:nvPr>
            <p:ph type="title" hasCustomPrompt="1"/>
          </p:nvPr>
        </p:nvSpPr>
        <p:spPr bwMode="gray">
          <a:xfrm>
            <a:off x="453600" y="2609100"/>
            <a:ext cx="8236800" cy="496800"/>
          </a:xfrm>
        </p:spPr>
        <p:txBody>
          <a:bodyPr/>
          <a:lstStyle>
            <a:lvl1pPr algn="ctr">
              <a:defRPr>
                <a:latin typeface="+mj-lt"/>
              </a:defRPr>
            </a:lvl1pPr>
          </a:lstStyle>
          <a:p>
            <a:r>
              <a:rPr lang="en-US" noProof="0" dirty="0"/>
              <a:t>Click to edit Master title style</a:t>
            </a:r>
          </a:p>
        </p:txBody>
      </p:sp>
    </p:spTree>
    <p:extLst>
      <p:ext uri="{BB962C8B-B14F-4D97-AF65-F5344CB8AC3E}">
        <p14:creationId xmlns:p14="http://schemas.microsoft.com/office/powerpoint/2010/main" val="412373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1"/>
          </p:nvPr>
        </p:nvSpPr>
        <p:spPr/>
        <p:txBody>
          <a:bodyPr/>
          <a:lstStyle/>
          <a:p>
            <a:r>
              <a:rPr lang="fr-FR" dirty="0"/>
              <a:t>Page </a:t>
            </a:r>
            <a:fld id="{733122C9-A0B9-462F-8757-0847AD287B63}" type="slidenum">
              <a:rPr lang="fr-FR" smtClean="0"/>
              <a:pPr/>
              <a:t>‹#›</a:t>
            </a:fld>
            <a:endParaRPr lang="fr-FR" dirty="0"/>
          </a:p>
        </p:txBody>
      </p:sp>
      <p:sp>
        <p:nvSpPr>
          <p:cNvPr id="9" name="Espace réservé du pied de page 8"/>
          <p:cNvSpPr>
            <a:spLocks noGrp="1"/>
          </p:cNvSpPr>
          <p:nvPr>
            <p:ph type="ftr" sz="quarter" idx="12"/>
          </p:nvPr>
        </p:nvSpPr>
        <p:spPr/>
        <p:txBody>
          <a:bodyPr/>
          <a:lstStyle/>
          <a:p>
            <a:r>
              <a:rPr lang="en-GB" noProof="0"/>
              <a:t>Quanty Workshop | 11/10/2022 | Marius Retegan</a:t>
            </a:r>
            <a:endParaRPr lang="en-GB" noProof="0" dirty="0"/>
          </a:p>
        </p:txBody>
      </p:sp>
      <p:sp>
        <p:nvSpPr>
          <p:cNvPr id="4" name="Title 3">
            <a:extLst>
              <a:ext uri="{FF2B5EF4-FFF2-40B4-BE49-F238E27FC236}">
                <a16:creationId xmlns:a16="http://schemas.microsoft.com/office/drawing/2014/main" id="{1AB20AF4-22E7-EA4F-909F-C8FCCD28EC18}"/>
              </a:ext>
            </a:extLst>
          </p:cNvPr>
          <p:cNvSpPr>
            <a:spLocks noGrp="1"/>
          </p:cNvSpPr>
          <p:nvPr>
            <p:ph type="title"/>
          </p:nvPr>
        </p:nvSpPr>
        <p:spPr/>
        <p:txBody>
          <a:bodyPr/>
          <a:lstStyle/>
          <a:p>
            <a:r>
              <a:rPr lang="en-GB" dirty="0"/>
              <a:t>Click to edit Master title style</a:t>
            </a:r>
            <a:endParaRPr lang="en-FR" dirty="0"/>
          </a:p>
        </p:txBody>
      </p:sp>
    </p:spTree>
    <p:extLst>
      <p:ext uri="{BB962C8B-B14F-4D97-AF65-F5344CB8AC3E}">
        <p14:creationId xmlns:p14="http://schemas.microsoft.com/office/powerpoint/2010/main" val="221744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userDrawn="1"/>
        </p:nvPicPr>
        <p:blipFill>
          <a:blip r:embed="rId8"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US" noProof="0"/>
              <a:t>Click to edit Master title style</a:t>
            </a:r>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latin typeface="+mj-lt"/>
              </a:defRPr>
            </a:lvl1pPr>
          </a:lstStyle>
          <a:p>
            <a:r>
              <a:rPr lang="en-US" noProof="0"/>
              <a:t>Quanty Workshop | 11/10/2022 | Marius Retegan</a:t>
            </a:r>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latin typeface="+mj-lt"/>
              </a:defRPr>
            </a:lvl1pPr>
          </a:lstStyle>
          <a:p>
            <a:r>
              <a:rPr lang="en-US" noProof="0"/>
              <a:t>Page </a:t>
            </a:r>
            <a:fld id="{733122C9-A0B9-462F-8757-0847AD287B63}" type="slidenum">
              <a:rPr lang="en-US" noProof="0" smtClean="0"/>
              <a:pPr/>
              <a:t>‹#›</a:t>
            </a:fld>
            <a:endParaRPr lang="en-US" noProof="0"/>
          </a:p>
        </p:txBody>
      </p:sp>
      <p:sp>
        <p:nvSpPr>
          <p:cNvPr id="8" name="Rectangle 7"/>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Lst>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j-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j-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j-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j-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613B97C-BF9D-7587-FC37-D00332312448}"/>
              </a:ext>
            </a:extLst>
          </p:cNvPr>
          <p:cNvPicPr>
            <a:picLocks noChangeAspect="1"/>
          </p:cNvPicPr>
          <p:nvPr/>
        </p:nvPicPr>
        <p:blipFill rotWithShape="1">
          <a:blip r:embed="rId2">
            <a:extLst>
              <a:ext uri="{28A0092B-C50C-407E-A947-70E740481C1C}">
                <a14:useLocalDpi xmlns:a14="http://schemas.microsoft.com/office/drawing/2010/main" val="0"/>
              </a:ext>
            </a:extLst>
          </a:blip>
          <a:srcRect l="3746" r="3746"/>
          <a:stretch/>
        </p:blipFill>
        <p:spPr bwMode="gray">
          <a:xfrm>
            <a:off x="0" y="0"/>
            <a:ext cx="9170988" cy="5715000"/>
          </a:xfrm>
          <a:prstGeom prst="rect">
            <a:avLst/>
          </a:prstGeom>
        </p:spPr>
      </p:pic>
      <p:sp>
        <p:nvSpPr>
          <p:cNvPr id="4" name="TextBox 3">
            <a:extLst>
              <a:ext uri="{FF2B5EF4-FFF2-40B4-BE49-F238E27FC236}">
                <a16:creationId xmlns:a16="http://schemas.microsoft.com/office/drawing/2014/main" id="{27100D71-7266-E0F7-2D89-A2755587D505}"/>
              </a:ext>
            </a:extLst>
          </p:cNvPr>
          <p:cNvSpPr txBox="1"/>
          <p:nvPr/>
        </p:nvSpPr>
        <p:spPr>
          <a:xfrm>
            <a:off x="1979712" y="193204"/>
            <a:ext cx="6264696" cy="1938992"/>
          </a:xfrm>
          <a:prstGeom prst="rect">
            <a:avLst/>
          </a:prstGeom>
          <a:noFill/>
        </p:spPr>
        <p:txBody>
          <a:bodyPr wrap="square">
            <a:spAutoFit/>
          </a:bodyPr>
          <a:lstStyle/>
          <a:p>
            <a:pPr algn="l"/>
            <a:r>
              <a:rPr lang="en-US" sz="2400" b="1" noProof="0" dirty="0"/>
              <a:t>Crispy: a Python-based </a:t>
            </a:r>
            <a:r>
              <a:rPr lang="en-US" sz="2400" b="1" dirty="0"/>
              <a:t>u</a:t>
            </a:r>
            <a:r>
              <a:rPr lang="en-US" sz="2400" b="1" noProof="0" dirty="0"/>
              <a:t>ser interface for core-level spectroscopy calculations </a:t>
            </a:r>
          </a:p>
          <a:p>
            <a:pPr algn="l"/>
            <a:endParaRPr lang="en-US" sz="1800" b="1" dirty="0"/>
          </a:p>
          <a:p>
            <a:pPr algn="l"/>
            <a:r>
              <a:rPr lang="en-US" sz="1800" b="1" noProof="0" dirty="0"/>
              <a:t>Marius Retegan</a:t>
            </a:r>
          </a:p>
          <a:p>
            <a:pPr algn="l"/>
            <a:r>
              <a:rPr lang="en-US" sz="1800" b="1" dirty="0"/>
              <a:t>Algorithms &amp; Scientific Data Analysis Group </a:t>
            </a:r>
            <a:r>
              <a:rPr lang="en-US" sz="1800" b="1" noProof="0" dirty="0"/>
              <a:t>Experiments Division</a:t>
            </a:r>
          </a:p>
        </p:txBody>
      </p:sp>
    </p:spTree>
    <p:extLst>
      <p:ext uri="{BB962C8B-B14F-4D97-AF65-F5344CB8AC3E}">
        <p14:creationId xmlns:p14="http://schemas.microsoft.com/office/powerpoint/2010/main" val="4052609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2B4A-3FE6-B7F9-AF94-368BAD78485F}"/>
              </a:ext>
            </a:extLst>
          </p:cNvPr>
          <p:cNvSpPr>
            <a:spLocks noGrp="1"/>
          </p:cNvSpPr>
          <p:nvPr>
            <p:ph type="title"/>
          </p:nvPr>
        </p:nvSpPr>
        <p:spPr/>
        <p:txBody>
          <a:bodyPr/>
          <a:lstStyle/>
          <a:p>
            <a:r>
              <a:rPr lang="en-US" dirty="0"/>
              <a:t>Crystal-field multiplets</a:t>
            </a:r>
          </a:p>
        </p:txBody>
      </p:sp>
      <p:sp>
        <p:nvSpPr>
          <p:cNvPr id="3" name="Slide Number Placeholder 2">
            <a:extLst>
              <a:ext uri="{FF2B5EF4-FFF2-40B4-BE49-F238E27FC236}">
                <a16:creationId xmlns:a16="http://schemas.microsoft.com/office/drawing/2014/main" id="{C69F40E7-D097-A6C9-5094-8A986B81C18F}"/>
              </a:ext>
            </a:extLst>
          </p:cNvPr>
          <p:cNvSpPr>
            <a:spLocks noGrp="1"/>
          </p:cNvSpPr>
          <p:nvPr>
            <p:ph type="sldNum" sz="quarter" idx="11"/>
          </p:nvPr>
        </p:nvSpPr>
        <p:spPr/>
        <p:txBody>
          <a:bodyPr/>
          <a:lstStyle/>
          <a:p>
            <a:r>
              <a:rPr lang="en-US"/>
              <a:t>Page </a:t>
            </a:r>
            <a:fld id="{733122C9-A0B9-462F-8757-0847AD287B63}" type="slidenum">
              <a:rPr lang="en-US" smtClean="0"/>
              <a:pPr/>
              <a:t>9</a:t>
            </a:fld>
            <a:endParaRPr lang="en-US" dirty="0"/>
          </a:p>
        </p:txBody>
      </p:sp>
      <p:sp>
        <p:nvSpPr>
          <p:cNvPr id="4" name="Footer Placeholder 3">
            <a:extLst>
              <a:ext uri="{FF2B5EF4-FFF2-40B4-BE49-F238E27FC236}">
                <a16:creationId xmlns:a16="http://schemas.microsoft.com/office/drawing/2014/main" id="{83E1069C-65A3-A110-67EA-70634C57C4C3}"/>
              </a:ext>
            </a:extLst>
          </p:cNvPr>
          <p:cNvSpPr>
            <a:spLocks noGrp="1"/>
          </p:cNvSpPr>
          <p:nvPr>
            <p:ph type="ftr" sz="quarter" idx="12"/>
          </p:nvPr>
        </p:nvSpPr>
        <p:spPr/>
        <p:txBody>
          <a:bodyPr/>
          <a:lstStyle/>
          <a:p>
            <a:r>
              <a:rPr lang="en-US"/>
              <a:t>Quanty Workshop | 11/10/2022 | Marius Retegan</a:t>
            </a:r>
            <a:endParaRPr lang="en-US" dirty="0"/>
          </a:p>
        </p:txBody>
      </p:sp>
      <p:sp>
        <p:nvSpPr>
          <p:cNvPr id="5" name="Rectangle 4">
            <a:extLst>
              <a:ext uri="{FF2B5EF4-FFF2-40B4-BE49-F238E27FC236}">
                <a16:creationId xmlns:a16="http://schemas.microsoft.com/office/drawing/2014/main" id="{F765BD09-77EC-D024-4628-A3F2BE790526}"/>
              </a:ext>
            </a:extLst>
          </p:cNvPr>
          <p:cNvSpPr/>
          <p:nvPr/>
        </p:nvSpPr>
        <p:spPr>
          <a:xfrm>
            <a:off x="453600" y="1334006"/>
            <a:ext cx="8236800" cy="3046988"/>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Set the scaling factors for the Slater integrals back to 0.8. Re-enable the crystal field and change the 10Dq value to 2.0 eV.</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Change the Lorentzian broadening to 0.2, 0.4, 460. This will apply a 0.2 eV broadening at the L</a:t>
            </a:r>
            <a:r>
              <a:rPr lang="en" sz="1600" baseline="-25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edge and a 0.4 eV at the L</a:t>
            </a:r>
            <a:r>
              <a:rPr lang="en" sz="1600" baseline="-25000" dirty="0">
                <a:ea typeface="Lato" panose="020F0502020204030203" pitchFamily="34" charset="0"/>
                <a:cs typeface="Arial" panose="020B0604020202020204" pitchFamily="34" charset="0"/>
              </a:rPr>
              <a:t>2</a:t>
            </a:r>
            <a:r>
              <a:rPr lang="en" sz="1600" dirty="0">
                <a:ea typeface="Lato" panose="020F0502020204030203" pitchFamily="34" charset="0"/>
                <a:cs typeface="Arial" panose="020B0604020202020204" pitchFamily="34" charset="0"/>
              </a:rPr>
              <a:t> edge and will change between the two broadenings at 460 eV.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a set of calculations with 10Dq ranging from 0 to 2.0 eV in steps of 0.5 eV. Plot the resulting spectra. What is the influence of the crystal field splitting?</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Set the 10Dq value to 2.0 eV and switch off the Slater integrals and the 3d spin-orbit coupling. How many transitions does the calculated spectrum have? </a:t>
            </a:r>
          </a:p>
        </p:txBody>
      </p:sp>
    </p:spTree>
    <p:extLst>
      <p:ext uri="{BB962C8B-B14F-4D97-AF65-F5344CB8AC3E}">
        <p14:creationId xmlns:p14="http://schemas.microsoft.com/office/powerpoint/2010/main" val="31550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816B13-9F7F-C2B9-903E-0C06BEB3B394}"/>
              </a:ext>
            </a:extLst>
          </p:cNvPr>
          <p:cNvSpPr>
            <a:spLocks noGrp="1"/>
          </p:cNvSpPr>
          <p:nvPr>
            <p:ph type="title"/>
          </p:nvPr>
        </p:nvSpPr>
        <p:spPr/>
        <p:txBody>
          <a:bodyPr/>
          <a:lstStyle/>
          <a:p>
            <a:r>
              <a:rPr lang="en-US" sz="1600" dirty="0">
                <a:latin typeface="+mn-lt"/>
                <a:cs typeface="Arial" panose="020B0604020202020204" pitchFamily="34" charset="0"/>
              </a:rPr>
              <a:t>Following spin transitions in iron compounds</a:t>
            </a:r>
            <a:endParaRPr lang="en-US" dirty="0"/>
          </a:p>
        </p:txBody>
      </p:sp>
    </p:spTree>
    <p:extLst>
      <p:ext uri="{BB962C8B-B14F-4D97-AF65-F5344CB8AC3E}">
        <p14:creationId xmlns:p14="http://schemas.microsoft.com/office/powerpoint/2010/main" val="7470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A6E50-FEFA-5327-B950-A73FDD7D4A9F}"/>
              </a:ext>
            </a:extLst>
          </p:cNvPr>
          <p:cNvSpPr>
            <a:spLocks noGrp="1"/>
          </p:cNvSpPr>
          <p:nvPr>
            <p:ph type="title"/>
          </p:nvPr>
        </p:nvSpPr>
        <p:spPr/>
        <p:txBody>
          <a:bodyPr/>
          <a:lstStyle/>
          <a:p>
            <a:r>
              <a:rPr lang="en-US" dirty="0"/>
              <a:t>Using K pre-edge XAS to identify spin states</a:t>
            </a:r>
          </a:p>
        </p:txBody>
      </p:sp>
      <p:pic>
        <p:nvPicPr>
          <p:cNvPr id="5" name="Picture 4">
            <a:extLst>
              <a:ext uri="{FF2B5EF4-FFF2-40B4-BE49-F238E27FC236}">
                <a16:creationId xmlns:a16="http://schemas.microsoft.com/office/drawing/2014/main" id="{901C1E9A-90C3-F571-604B-A76E84F6F3CB}"/>
              </a:ext>
            </a:extLst>
          </p:cNvPr>
          <p:cNvPicPr>
            <a:picLocks noChangeAspect="1"/>
          </p:cNvPicPr>
          <p:nvPr/>
        </p:nvPicPr>
        <p:blipFill>
          <a:blip r:embed="rId2"/>
          <a:stretch>
            <a:fillRect/>
          </a:stretch>
        </p:blipFill>
        <p:spPr>
          <a:xfrm>
            <a:off x="321615" y="985293"/>
            <a:ext cx="2330051" cy="1343645"/>
          </a:xfrm>
          <a:prstGeom prst="rect">
            <a:avLst/>
          </a:prstGeom>
        </p:spPr>
      </p:pic>
      <p:sp>
        <p:nvSpPr>
          <p:cNvPr id="6" name="Rectangle 5">
            <a:extLst>
              <a:ext uri="{FF2B5EF4-FFF2-40B4-BE49-F238E27FC236}">
                <a16:creationId xmlns:a16="http://schemas.microsoft.com/office/drawing/2014/main" id="{AC718317-11B1-AD0F-4692-DD0A4C957CBD}"/>
              </a:ext>
            </a:extLst>
          </p:cNvPr>
          <p:cNvSpPr/>
          <p:nvPr/>
        </p:nvSpPr>
        <p:spPr>
          <a:xfrm>
            <a:off x="1007604" y="2857500"/>
            <a:ext cx="7128792" cy="2308324"/>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Write down the electronic configuration of Fe</a:t>
            </a:r>
            <a:r>
              <a:rPr lang="en" sz="1600" baseline="30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Show that there are two ways to fill the 3d orbitals, leading to a high spin (S = 5/2) and a low spin ground state (S = 1/2).</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two K pre-edge calculations for Fe</a:t>
            </a:r>
            <a:r>
              <a:rPr lang="en" sz="1600" baseline="30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in an octahedral crystal field, one with 10Dq set to 2.0 eV and 3.3 eV.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t>Change the 10Dq value from 2.6 to 3.6 eV in steps of 0.2 eV. At what value do you observe the spin transition?</a:t>
            </a:r>
          </a:p>
        </p:txBody>
      </p:sp>
      <p:sp>
        <p:nvSpPr>
          <p:cNvPr id="10" name="TextBox 9">
            <a:extLst>
              <a:ext uri="{FF2B5EF4-FFF2-40B4-BE49-F238E27FC236}">
                <a16:creationId xmlns:a16="http://schemas.microsoft.com/office/drawing/2014/main" id="{CACD6E28-373B-F1AB-CC87-B69673F2419F}"/>
              </a:ext>
            </a:extLst>
          </p:cNvPr>
          <p:cNvSpPr txBox="1"/>
          <p:nvPr/>
        </p:nvSpPr>
        <p:spPr>
          <a:xfrm>
            <a:off x="467544" y="2369976"/>
            <a:ext cx="3456384" cy="276999"/>
          </a:xfrm>
          <a:prstGeom prst="rect">
            <a:avLst/>
          </a:prstGeom>
          <a:noFill/>
        </p:spPr>
        <p:txBody>
          <a:bodyPr wrap="square">
            <a:spAutoFit/>
          </a:bodyPr>
          <a:lstStyle/>
          <a:p>
            <a:r>
              <a:rPr lang="en-US" sz="1200" dirty="0"/>
              <a:t>Westre et al., J. Am. Chem. Soc., </a:t>
            </a:r>
            <a:r>
              <a:rPr lang="en-US" sz="1200" b="1" dirty="0"/>
              <a:t>1997</a:t>
            </a:r>
          </a:p>
        </p:txBody>
      </p:sp>
      <p:sp>
        <p:nvSpPr>
          <p:cNvPr id="11" name="Footer Placeholder 10">
            <a:extLst>
              <a:ext uri="{FF2B5EF4-FFF2-40B4-BE49-F238E27FC236}">
                <a16:creationId xmlns:a16="http://schemas.microsoft.com/office/drawing/2014/main" id="{E3186DF5-8637-6A6E-81B8-F3A240F00BB4}"/>
              </a:ext>
            </a:extLst>
          </p:cNvPr>
          <p:cNvSpPr>
            <a:spLocks noGrp="1"/>
          </p:cNvSpPr>
          <p:nvPr>
            <p:ph type="ftr" sz="quarter" idx="12"/>
          </p:nvPr>
        </p:nvSpPr>
        <p:spPr/>
        <p:txBody>
          <a:bodyPr/>
          <a:lstStyle/>
          <a:p>
            <a:r>
              <a:rPr lang="en-US"/>
              <a:t>Quanty Workshop | 11/10/2022 | Marius Retegan</a:t>
            </a:r>
            <a:endParaRPr lang="en-US" dirty="0"/>
          </a:p>
        </p:txBody>
      </p:sp>
      <p:sp>
        <p:nvSpPr>
          <p:cNvPr id="12" name="Slide Number Placeholder 11">
            <a:extLst>
              <a:ext uri="{FF2B5EF4-FFF2-40B4-BE49-F238E27FC236}">
                <a16:creationId xmlns:a16="http://schemas.microsoft.com/office/drawing/2014/main" id="{125C11D4-9F4F-0B98-4F10-7E5E837F5850}"/>
              </a:ext>
            </a:extLst>
          </p:cNvPr>
          <p:cNvSpPr>
            <a:spLocks noGrp="1"/>
          </p:cNvSpPr>
          <p:nvPr>
            <p:ph type="sldNum" sz="quarter" idx="11"/>
          </p:nvPr>
        </p:nvSpPr>
        <p:spPr/>
        <p:txBody>
          <a:bodyPr/>
          <a:lstStyle/>
          <a:p>
            <a:r>
              <a:rPr lang="en-US"/>
              <a:t>Page </a:t>
            </a:r>
            <a:fld id="{733122C9-A0B9-462F-8757-0847AD287B63}" type="slidenum">
              <a:rPr lang="en-US" smtClean="0"/>
              <a:pPr/>
              <a:t>11</a:t>
            </a:fld>
            <a:endParaRPr lang="en-US" dirty="0"/>
          </a:p>
        </p:txBody>
      </p:sp>
      <p:pic>
        <p:nvPicPr>
          <p:cNvPr id="2" name="Picture 1">
            <a:extLst>
              <a:ext uri="{FF2B5EF4-FFF2-40B4-BE49-F238E27FC236}">
                <a16:creationId xmlns:a16="http://schemas.microsoft.com/office/drawing/2014/main" id="{871365E8-BBDB-7972-D8A9-A2C7CDEB5192}"/>
              </a:ext>
            </a:extLst>
          </p:cNvPr>
          <p:cNvPicPr>
            <a:picLocks noChangeAspect="1"/>
          </p:cNvPicPr>
          <p:nvPr/>
        </p:nvPicPr>
        <p:blipFill>
          <a:blip r:embed="rId3"/>
          <a:stretch>
            <a:fillRect/>
          </a:stretch>
        </p:blipFill>
        <p:spPr>
          <a:xfrm>
            <a:off x="2651666" y="985292"/>
            <a:ext cx="2293017" cy="1343646"/>
          </a:xfrm>
          <a:prstGeom prst="rect">
            <a:avLst/>
          </a:prstGeom>
        </p:spPr>
      </p:pic>
      <p:pic>
        <p:nvPicPr>
          <p:cNvPr id="8" name="Picture 7">
            <a:extLst>
              <a:ext uri="{FF2B5EF4-FFF2-40B4-BE49-F238E27FC236}">
                <a16:creationId xmlns:a16="http://schemas.microsoft.com/office/drawing/2014/main" id="{22CD1A9B-A167-C0C8-0DF4-3E2643025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781" y="734682"/>
            <a:ext cx="3560440" cy="1834786"/>
          </a:xfrm>
          <a:prstGeom prst="rect">
            <a:avLst/>
          </a:prstGeom>
        </p:spPr>
      </p:pic>
    </p:spTree>
    <p:extLst>
      <p:ext uri="{BB962C8B-B14F-4D97-AF65-F5344CB8AC3E}">
        <p14:creationId xmlns:p14="http://schemas.microsoft.com/office/powerpoint/2010/main" val="23386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8E2C58-C6D2-159B-0ABE-72A67C7DBFA5}"/>
              </a:ext>
            </a:extLst>
          </p:cNvPr>
          <p:cNvSpPr>
            <a:spLocks noGrp="1"/>
          </p:cNvSpPr>
          <p:nvPr>
            <p:ph type="title"/>
          </p:nvPr>
        </p:nvSpPr>
        <p:spPr/>
        <p:txBody>
          <a:bodyPr/>
          <a:lstStyle/>
          <a:p>
            <a:r>
              <a:rPr lang="en-US" sz="1600" dirty="0">
                <a:latin typeface="+mn-lt"/>
              </a:rPr>
              <a:t>Application of the XMCD sum-rules</a:t>
            </a:r>
            <a:endParaRPr lang="en-US" dirty="0"/>
          </a:p>
        </p:txBody>
      </p:sp>
    </p:spTree>
    <p:extLst>
      <p:ext uri="{BB962C8B-B14F-4D97-AF65-F5344CB8AC3E}">
        <p14:creationId xmlns:p14="http://schemas.microsoft.com/office/powerpoint/2010/main" val="218166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4E70-5A31-8917-254E-B9F368A90D8E}"/>
              </a:ext>
            </a:extLst>
          </p:cNvPr>
          <p:cNvSpPr>
            <a:spLocks noGrp="1"/>
          </p:cNvSpPr>
          <p:nvPr>
            <p:ph type="title"/>
          </p:nvPr>
        </p:nvSpPr>
        <p:spPr/>
        <p:txBody>
          <a:bodyPr/>
          <a:lstStyle/>
          <a:p>
            <a:r>
              <a:rPr lang="en-US" dirty="0"/>
              <a:t>XMCD Sum rules for L</a:t>
            </a:r>
            <a:r>
              <a:rPr lang="en-US" baseline="-25000" dirty="0"/>
              <a:t>2,3</a:t>
            </a:r>
            <a:r>
              <a:rPr lang="en-US" dirty="0"/>
              <a:t> edges</a:t>
            </a:r>
          </a:p>
        </p:txBody>
      </p:sp>
      <p:sp>
        <p:nvSpPr>
          <p:cNvPr id="3" name="Slide Number Placeholder 2">
            <a:extLst>
              <a:ext uri="{FF2B5EF4-FFF2-40B4-BE49-F238E27FC236}">
                <a16:creationId xmlns:a16="http://schemas.microsoft.com/office/drawing/2014/main" id="{F0CE6BFA-224E-A941-D6CA-D848BC723569}"/>
              </a:ext>
            </a:extLst>
          </p:cNvPr>
          <p:cNvSpPr>
            <a:spLocks noGrp="1"/>
          </p:cNvSpPr>
          <p:nvPr>
            <p:ph type="sldNum" sz="quarter" idx="11"/>
          </p:nvPr>
        </p:nvSpPr>
        <p:spPr/>
        <p:txBody>
          <a:bodyPr/>
          <a:lstStyle/>
          <a:p>
            <a:r>
              <a:rPr lang="en-US"/>
              <a:t>Page </a:t>
            </a:r>
            <a:fld id="{733122C9-A0B9-462F-8757-0847AD287B63}" type="slidenum">
              <a:rPr lang="en-US" smtClean="0"/>
              <a:pPr/>
              <a:t>13</a:t>
            </a:fld>
            <a:endParaRPr lang="en-US" dirty="0"/>
          </a:p>
        </p:txBody>
      </p:sp>
      <p:sp>
        <p:nvSpPr>
          <p:cNvPr id="4" name="Footer Placeholder 3">
            <a:extLst>
              <a:ext uri="{FF2B5EF4-FFF2-40B4-BE49-F238E27FC236}">
                <a16:creationId xmlns:a16="http://schemas.microsoft.com/office/drawing/2014/main" id="{6707BC41-1D6B-75A7-C456-FA9B3316FDE5}"/>
              </a:ext>
            </a:extLst>
          </p:cNvPr>
          <p:cNvSpPr>
            <a:spLocks noGrp="1"/>
          </p:cNvSpPr>
          <p:nvPr>
            <p:ph type="ftr" sz="quarter" idx="12"/>
          </p:nvPr>
        </p:nvSpPr>
        <p:spPr/>
        <p:txBody>
          <a:bodyPr/>
          <a:lstStyle/>
          <a:p>
            <a:r>
              <a:rPr lang="en-US"/>
              <a:t>Quanty Workshop | 11/10/2022 | Marius Retegan</a:t>
            </a:r>
            <a:endParaRPr lang="en-US" dirty="0"/>
          </a:p>
        </p:txBody>
      </p:sp>
      <p:pic>
        <p:nvPicPr>
          <p:cNvPr id="5" name="Picture 4">
            <a:extLst>
              <a:ext uri="{FF2B5EF4-FFF2-40B4-BE49-F238E27FC236}">
                <a16:creationId xmlns:a16="http://schemas.microsoft.com/office/drawing/2014/main" id="{AF7B06E8-1D2B-1A86-4D83-5C21AAD59CD7}"/>
              </a:ext>
            </a:extLst>
          </p:cNvPr>
          <p:cNvPicPr>
            <a:picLocks noChangeAspect="1"/>
          </p:cNvPicPr>
          <p:nvPr/>
        </p:nvPicPr>
        <p:blipFill>
          <a:blip r:embed="rId2"/>
          <a:stretch>
            <a:fillRect/>
          </a:stretch>
        </p:blipFill>
        <p:spPr>
          <a:xfrm>
            <a:off x="2052636" y="898179"/>
            <a:ext cx="5038725" cy="1476375"/>
          </a:xfrm>
          <a:prstGeom prst="rect">
            <a:avLst/>
          </a:prstGeom>
        </p:spPr>
      </p:pic>
      <p:pic>
        <p:nvPicPr>
          <p:cNvPr id="6" name="Picture 5">
            <a:extLst>
              <a:ext uri="{FF2B5EF4-FFF2-40B4-BE49-F238E27FC236}">
                <a16:creationId xmlns:a16="http://schemas.microsoft.com/office/drawing/2014/main" id="{12B37C5C-4443-AB48-5D05-13358EE01AE4}"/>
              </a:ext>
            </a:extLst>
          </p:cNvPr>
          <p:cNvPicPr>
            <a:picLocks noChangeAspect="1"/>
          </p:cNvPicPr>
          <p:nvPr/>
        </p:nvPicPr>
        <p:blipFill rotWithShape="1">
          <a:blip r:embed="rId3"/>
          <a:srcRect r="1853"/>
          <a:stretch/>
        </p:blipFill>
        <p:spPr>
          <a:xfrm>
            <a:off x="2614801" y="2671803"/>
            <a:ext cx="3914397" cy="1952414"/>
          </a:xfrm>
          <a:prstGeom prst="rect">
            <a:avLst/>
          </a:prstGeom>
        </p:spPr>
      </p:pic>
      <p:sp>
        <p:nvSpPr>
          <p:cNvPr id="7" name="TextBox 6">
            <a:extLst>
              <a:ext uri="{FF2B5EF4-FFF2-40B4-BE49-F238E27FC236}">
                <a16:creationId xmlns:a16="http://schemas.microsoft.com/office/drawing/2014/main" id="{0913FA42-AB48-64D5-7B22-8E0E2B505FF5}"/>
              </a:ext>
            </a:extLst>
          </p:cNvPr>
          <p:cNvSpPr txBox="1"/>
          <p:nvPr/>
        </p:nvSpPr>
        <p:spPr>
          <a:xfrm>
            <a:off x="3117408" y="4764550"/>
            <a:ext cx="3456384" cy="307777"/>
          </a:xfrm>
          <a:prstGeom prst="rect">
            <a:avLst/>
          </a:prstGeom>
          <a:noFill/>
        </p:spPr>
        <p:txBody>
          <a:bodyPr wrap="square">
            <a:spAutoFit/>
          </a:bodyPr>
          <a:lstStyle/>
          <a:p>
            <a:r>
              <a:rPr lang="en-US" sz="1400" dirty="0"/>
              <a:t>Jafri et al., Inorg. Chem., </a:t>
            </a:r>
            <a:r>
              <a:rPr lang="en-US" sz="1400" b="1" dirty="0"/>
              <a:t>2016</a:t>
            </a:r>
          </a:p>
        </p:txBody>
      </p:sp>
    </p:spTree>
    <p:extLst>
      <p:ext uri="{BB962C8B-B14F-4D97-AF65-F5344CB8AC3E}">
        <p14:creationId xmlns:p14="http://schemas.microsoft.com/office/powerpoint/2010/main" val="311434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C546-AF5C-22A7-7DC1-17BF0952B1F4}"/>
              </a:ext>
            </a:extLst>
          </p:cNvPr>
          <p:cNvSpPr>
            <a:spLocks noGrp="1"/>
          </p:cNvSpPr>
          <p:nvPr>
            <p:ph type="title"/>
          </p:nvPr>
        </p:nvSpPr>
        <p:spPr/>
        <p:txBody>
          <a:bodyPr/>
          <a:lstStyle/>
          <a:p>
            <a:r>
              <a:rPr lang="en-US" dirty="0"/>
              <a:t>The magneto-optical sum rules</a:t>
            </a:r>
          </a:p>
        </p:txBody>
      </p:sp>
      <p:sp>
        <p:nvSpPr>
          <p:cNvPr id="3" name="Slide Number Placeholder 2">
            <a:extLst>
              <a:ext uri="{FF2B5EF4-FFF2-40B4-BE49-F238E27FC236}">
                <a16:creationId xmlns:a16="http://schemas.microsoft.com/office/drawing/2014/main" id="{206F33CC-D364-7B38-3BA3-B283402DE40D}"/>
              </a:ext>
            </a:extLst>
          </p:cNvPr>
          <p:cNvSpPr>
            <a:spLocks noGrp="1"/>
          </p:cNvSpPr>
          <p:nvPr>
            <p:ph type="sldNum" sz="quarter" idx="11"/>
          </p:nvPr>
        </p:nvSpPr>
        <p:spPr/>
        <p:txBody>
          <a:bodyPr/>
          <a:lstStyle/>
          <a:p>
            <a:r>
              <a:rPr lang="en-US"/>
              <a:t>Page </a:t>
            </a:r>
            <a:fld id="{733122C9-A0B9-462F-8757-0847AD287B63}" type="slidenum">
              <a:rPr lang="en-US" smtClean="0"/>
              <a:pPr/>
              <a:t>14</a:t>
            </a:fld>
            <a:endParaRPr lang="en-US" dirty="0"/>
          </a:p>
        </p:txBody>
      </p:sp>
      <p:sp>
        <p:nvSpPr>
          <p:cNvPr id="4" name="Footer Placeholder 3">
            <a:extLst>
              <a:ext uri="{FF2B5EF4-FFF2-40B4-BE49-F238E27FC236}">
                <a16:creationId xmlns:a16="http://schemas.microsoft.com/office/drawing/2014/main" id="{D4EE0254-01A2-BE1C-3096-718DE42307D2}"/>
              </a:ext>
            </a:extLst>
          </p:cNvPr>
          <p:cNvSpPr>
            <a:spLocks noGrp="1"/>
          </p:cNvSpPr>
          <p:nvPr>
            <p:ph type="ftr" sz="quarter" idx="12"/>
          </p:nvPr>
        </p:nvSpPr>
        <p:spPr/>
        <p:txBody>
          <a:bodyPr/>
          <a:lstStyle/>
          <a:p>
            <a:r>
              <a:rPr lang="en-US"/>
              <a:t>Quanty Workshop | 11/10/2022 | Marius Retegan</a:t>
            </a:r>
            <a:endParaRPr lang="en-US" dirty="0"/>
          </a:p>
        </p:txBody>
      </p:sp>
      <p:pic>
        <p:nvPicPr>
          <p:cNvPr id="5" name="Picture 4">
            <a:extLst>
              <a:ext uri="{FF2B5EF4-FFF2-40B4-BE49-F238E27FC236}">
                <a16:creationId xmlns:a16="http://schemas.microsoft.com/office/drawing/2014/main" id="{EC180400-B425-8F5F-7FF1-8BEB144A4037}"/>
              </a:ext>
            </a:extLst>
          </p:cNvPr>
          <p:cNvPicPr>
            <a:picLocks noChangeAspect="1"/>
          </p:cNvPicPr>
          <p:nvPr/>
        </p:nvPicPr>
        <p:blipFill>
          <a:blip r:embed="rId2"/>
          <a:stretch>
            <a:fillRect/>
          </a:stretch>
        </p:blipFill>
        <p:spPr>
          <a:xfrm>
            <a:off x="1685186" y="1054156"/>
            <a:ext cx="425072" cy="190164"/>
          </a:xfrm>
          <a:prstGeom prst="rect">
            <a:avLst/>
          </a:prstGeom>
        </p:spPr>
      </p:pic>
      <p:pic>
        <p:nvPicPr>
          <p:cNvPr id="6" name="Picture 5">
            <a:extLst>
              <a:ext uri="{FF2B5EF4-FFF2-40B4-BE49-F238E27FC236}">
                <a16:creationId xmlns:a16="http://schemas.microsoft.com/office/drawing/2014/main" id="{5486CA12-E289-723E-17F6-3C7E9D273BFA}"/>
              </a:ext>
            </a:extLst>
          </p:cNvPr>
          <p:cNvPicPr>
            <a:picLocks noChangeAspect="1"/>
          </p:cNvPicPr>
          <p:nvPr/>
        </p:nvPicPr>
        <p:blipFill>
          <a:blip r:embed="rId3"/>
          <a:stretch>
            <a:fillRect/>
          </a:stretch>
        </p:blipFill>
        <p:spPr>
          <a:xfrm>
            <a:off x="2402719" y="1054156"/>
            <a:ext cx="1476568" cy="190164"/>
          </a:xfrm>
          <a:prstGeom prst="rect">
            <a:avLst/>
          </a:prstGeom>
        </p:spPr>
      </p:pic>
      <p:pic>
        <p:nvPicPr>
          <p:cNvPr id="7" name="Picture 6">
            <a:extLst>
              <a:ext uri="{FF2B5EF4-FFF2-40B4-BE49-F238E27FC236}">
                <a16:creationId xmlns:a16="http://schemas.microsoft.com/office/drawing/2014/main" id="{BCBA79EE-A66A-9771-BD6E-AD93AA1D4F86}"/>
              </a:ext>
            </a:extLst>
          </p:cNvPr>
          <p:cNvPicPr>
            <a:picLocks noChangeAspect="1"/>
          </p:cNvPicPr>
          <p:nvPr/>
        </p:nvPicPr>
        <p:blipFill>
          <a:blip r:embed="rId4"/>
          <a:stretch>
            <a:fillRect/>
          </a:stretch>
        </p:blipFill>
        <p:spPr>
          <a:xfrm>
            <a:off x="4168118" y="1073108"/>
            <a:ext cx="2673479" cy="212536"/>
          </a:xfrm>
          <a:prstGeom prst="rect">
            <a:avLst/>
          </a:prstGeom>
        </p:spPr>
      </p:pic>
      <p:pic>
        <p:nvPicPr>
          <p:cNvPr id="8" name="Picture 7">
            <a:extLst>
              <a:ext uri="{FF2B5EF4-FFF2-40B4-BE49-F238E27FC236}">
                <a16:creationId xmlns:a16="http://schemas.microsoft.com/office/drawing/2014/main" id="{38AA4E19-BAA7-F817-3F9C-2C2370D40EFB}"/>
              </a:ext>
            </a:extLst>
          </p:cNvPr>
          <p:cNvPicPr>
            <a:picLocks noChangeAspect="1"/>
          </p:cNvPicPr>
          <p:nvPr/>
        </p:nvPicPr>
        <p:blipFill>
          <a:blip r:embed="rId5"/>
          <a:stretch>
            <a:fillRect/>
          </a:stretch>
        </p:blipFill>
        <p:spPr>
          <a:xfrm>
            <a:off x="3995936" y="1592485"/>
            <a:ext cx="4329027" cy="581678"/>
          </a:xfrm>
          <a:prstGeom prst="rect">
            <a:avLst/>
          </a:prstGeom>
        </p:spPr>
      </p:pic>
      <p:pic>
        <p:nvPicPr>
          <p:cNvPr id="9" name="Picture 8">
            <a:extLst>
              <a:ext uri="{FF2B5EF4-FFF2-40B4-BE49-F238E27FC236}">
                <a16:creationId xmlns:a16="http://schemas.microsoft.com/office/drawing/2014/main" id="{5C3762E8-0DD6-08BA-ECB7-192A2D8E859B}"/>
              </a:ext>
            </a:extLst>
          </p:cNvPr>
          <p:cNvPicPr>
            <a:picLocks noChangeAspect="1"/>
          </p:cNvPicPr>
          <p:nvPr/>
        </p:nvPicPr>
        <p:blipFill>
          <a:blip r:embed="rId6"/>
          <a:stretch>
            <a:fillRect/>
          </a:stretch>
        </p:blipFill>
        <p:spPr>
          <a:xfrm>
            <a:off x="1393296" y="1561356"/>
            <a:ext cx="2326712" cy="581678"/>
          </a:xfrm>
          <a:prstGeom prst="rect">
            <a:avLst/>
          </a:prstGeom>
        </p:spPr>
      </p:pic>
      <p:pic>
        <p:nvPicPr>
          <p:cNvPr id="11" name="Picture 10">
            <a:extLst>
              <a:ext uri="{FF2B5EF4-FFF2-40B4-BE49-F238E27FC236}">
                <a16:creationId xmlns:a16="http://schemas.microsoft.com/office/drawing/2014/main" id="{58666EFF-19C3-C220-DB4B-1E5181369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258" y="2481004"/>
            <a:ext cx="4896401" cy="2698714"/>
          </a:xfrm>
          <a:prstGeom prst="rect">
            <a:avLst/>
          </a:prstGeom>
        </p:spPr>
      </p:pic>
    </p:spTree>
    <p:extLst>
      <p:ext uri="{BB962C8B-B14F-4D97-AF65-F5344CB8AC3E}">
        <p14:creationId xmlns:p14="http://schemas.microsoft.com/office/powerpoint/2010/main" val="382425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3F5D-BD21-264E-5766-B7FB00780A3D}"/>
              </a:ext>
            </a:extLst>
          </p:cNvPr>
          <p:cNvSpPr>
            <a:spLocks noGrp="1"/>
          </p:cNvSpPr>
          <p:nvPr>
            <p:ph type="title"/>
          </p:nvPr>
        </p:nvSpPr>
        <p:spPr/>
        <p:txBody>
          <a:bodyPr/>
          <a:lstStyle/>
          <a:p>
            <a:r>
              <a:rPr lang="en-US" dirty="0"/>
              <a:t>Sum rules in practice</a:t>
            </a:r>
          </a:p>
        </p:txBody>
      </p:sp>
      <p:sp>
        <p:nvSpPr>
          <p:cNvPr id="3" name="Slide Number Placeholder 2">
            <a:extLst>
              <a:ext uri="{FF2B5EF4-FFF2-40B4-BE49-F238E27FC236}">
                <a16:creationId xmlns:a16="http://schemas.microsoft.com/office/drawing/2014/main" id="{B04EFD67-2478-CBE9-BA8B-0B50CAB5936C}"/>
              </a:ext>
            </a:extLst>
          </p:cNvPr>
          <p:cNvSpPr>
            <a:spLocks noGrp="1"/>
          </p:cNvSpPr>
          <p:nvPr>
            <p:ph type="sldNum" sz="quarter" idx="11"/>
          </p:nvPr>
        </p:nvSpPr>
        <p:spPr/>
        <p:txBody>
          <a:bodyPr/>
          <a:lstStyle/>
          <a:p>
            <a:r>
              <a:rPr lang="en-US"/>
              <a:t>Page </a:t>
            </a:r>
            <a:fld id="{733122C9-A0B9-462F-8757-0847AD287B63}" type="slidenum">
              <a:rPr lang="en-US" smtClean="0"/>
              <a:pPr/>
              <a:t>15</a:t>
            </a:fld>
            <a:endParaRPr lang="en-US" dirty="0"/>
          </a:p>
        </p:txBody>
      </p:sp>
      <p:sp>
        <p:nvSpPr>
          <p:cNvPr id="4" name="Footer Placeholder 3">
            <a:extLst>
              <a:ext uri="{FF2B5EF4-FFF2-40B4-BE49-F238E27FC236}">
                <a16:creationId xmlns:a16="http://schemas.microsoft.com/office/drawing/2014/main" id="{B9BF5846-8A88-313D-9F8A-36589EC7456C}"/>
              </a:ext>
            </a:extLst>
          </p:cNvPr>
          <p:cNvSpPr>
            <a:spLocks noGrp="1"/>
          </p:cNvSpPr>
          <p:nvPr>
            <p:ph type="ftr" sz="quarter" idx="12"/>
          </p:nvPr>
        </p:nvSpPr>
        <p:spPr/>
        <p:txBody>
          <a:bodyPr/>
          <a:lstStyle/>
          <a:p>
            <a:r>
              <a:rPr lang="en-US"/>
              <a:t>Quanty Workshop | 11/10/2022 | Marius Retegan</a:t>
            </a:r>
            <a:endParaRPr lang="en-US" dirty="0"/>
          </a:p>
        </p:txBody>
      </p:sp>
      <p:sp>
        <p:nvSpPr>
          <p:cNvPr id="5" name="TextBox 4">
            <a:extLst>
              <a:ext uri="{FF2B5EF4-FFF2-40B4-BE49-F238E27FC236}">
                <a16:creationId xmlns:a16="http://schemas.microsoft.com/office/drawing/2014/main" id="{CAFB6DD4-ABFE-31A4-05E0-008641CF5BE5}"/>
              </a:ext>
            </a:extLst>
          </p:cNvPr>
          <p:cNvSpPr txBox="1"/>
          <p:nvPr/>
        </p:nvSpPr>
        <p:spPr>
          <a:xfrm>
            <a:off x="760794" y="985292"/>
            <a:ext cx="8203206" cy="584775"/>
          </a:xfrm>
          <a:prstGeom prst="rect">
            <a:avLst/>
          </a:prstGeom>
          <a:noFill/>
        </p:spPr>
        <p:txBody>
          <a:bodyPr wrap="square" rtlCol="0">
            <a:spAutoFit/>
          </a:bodyPr>
          <a:lstStyle/>
          <a:p>
            <a:r>
              <a:rPr lang="en-US" sz="1600" dirty="0"/>
              <a:t>The sum rules can provide very useful information on the magnetic electronic </a:t>
            </a:r>
          </a:p>
          <a:p>
            <a:r>
              <a:rPr lang="en-US" sz="1600" dirty="0"/>
              <a:t>structure by separating the orbit and spin parts of the magnetization. </a:t>
            </a:r>
          </a:p>
        </p:txBody>
      </p:sp>
      <p:sp>
        <p:nvSpPr>
          <p:cNvPr id="9" name="TextBox 8">
            <a:extLst>
              <a:ext uri="{FF2B5EF4-FFF2-40B4-BE49-F238E27FC236}">
                <a16:creationId xmlns:a16="http://schemas.microsoft.com/office/drawing/2014/main" id="{B66F7206-14BD-A3F1-4FCA-84899573C704}"/>
              </a:ext>
            </a:extLst>
          </p:cNvPr>
          <p:cNvSpPr txBox="1"/>
          <p:nvPr/>
        </p:nvSpPr>
        <p:spPr>
          <a:xfrm>
            <a:off x="795027" y="2209428"/>
            <a:ext cx="7848384" cy="2062103"/>
          </a:xfrm>
          <a:prstGeom prst="rect">
            <a:avLst/>
          </a:prstGeom>
          <a:noFill/>
        </p:spPr>
        <p:txBody>
          <a:bodyPr wrap="square" rtlCol="0">
            <a:spAutoFit/>
          </a:bodyPr>
          <a:lstStyle/>
          <a:p>
            <a:pPr algn="l"/>
            <a:r>
              <a:rPr lang="en-US" sz="1600" noProof="0" dirty="0"/>
              <a:t>Origin of </a:t>
            </a:r>
            <a:r>
              <a:rPr lang="en-US" sz="1600" dirty="0">
                <a:ea typeface="Lato" charset="0"/>
                <a:cs typeface="Arial" panose="020B0604020202020204" pitchFamily="34" charset="0"/>
              </a:rPr>
              <a:t>problems in the application of the sum rules:</a:t>
            </a:r>
          </a:p>
          <a:p>
            <a:pPr algn="l"/>
            <a:endParaRPr lang="en-US" sz="1600" noProof="0" dirty="0">
              <a:ea typeface="Lato" charset="0"/>
              <a:cs typeface="Arial" panose="020B0604020202020204" pitchFamily="34" charset="0"/>
            </a:endParaRPr>
          </a:p>
          <a:p>
            <a:pPr marL="800100" lvl="1" indent="-342900">
              <a:buFont typeface="+mj-lt"/>
              <a:buAutoNum type="arabicParenR"/>
            </a:pPr>
            <a:r>
              <a:rPr lang="en-US" sz="1600" dirty="0">
                <a:ea typeface="Lato" charset="0"/>
                <a:cs typeface="Arial" panose="020B0604020202020204" pitchFamily="34" charset="0"/>
              </a:rPr>
              <a:t>Removal of the transitions towards continuum states is done by subtracting parameterized arctangent functions.</a:t>
            </a:r>
          </a:p>
          <a:p>
            <a:pPr marL="800100" lvl="1" indent="-342900">
              <a:buFont typeface="+mj-lt"/>
              <a:buAutoNum type="arabicParenR"/>
            </a:pPr>
            <a:r>
              <a:rPr lang="en-US" sz="1600" dirty="0">
                <a:ea typeface="Lato" charset="0"/>
                <a:cs typeface="Arial" panose="020B0604020202020204" pitchFamily="34" charset="0"/>
              </a:rPr>
              <a:t>The cutoff energy between L</a:t>
            </a:r>
            <a:r>
              <a:rPr lang="en-US" sz="1600" baseline="-25000" dirty="0">
                <a:ea typeface="Lato" charset="0"/>
                <a:cs typeface="Arial" panose="020B0604020202020204" pitchFamily="34" charset="0"/>
              </a:rPr>
              <a:t>3</a:t>
            </a:r>
            <a:r>
              <a:rPr lang="en-US" sz="1600" dirty="0">
                <a:ea typeface="Lato" charset="0"/>
                <a:cs typeface="Arial" panose="020B0604020202020204" pitchFamily="34" charset="0"/>
              </a:rPr>
              <a:t> and L</a:t>
            </a:r>
            <a:r>
              <a:rPr lang="en-US" sz="1600" baseline="-25000" dirty="0">
                <a:ea typeface="Lato" charset="0"/>
                <a:cs typeface="Arial" panose="020B0604020202020204" pitchFamily="34" charset="0"/>
              </a:rPr>
              <a:t>2</a:t>
            </a:r>
            <a:r>
              <a:rPr lang="en-US" sz="1600" dirty="0">
                <a:ea typeface="Lato" charset="0"/>
                <a:cs typeface="Arial" panose="020B0604020202020204" pitchFamily="34" charset="0"/>
              </a:rPr>
              <a:t> edges in the XMCD spectrum.</a:t>
            </a:r>
          </a:p>
          <a:p>
            <a:pPr marL="800100" lvl="1" indent="-342900">
              <a:buFont typeface="+mj-lt"/>
              <a:buAutoNum type="arabicParenR"/>
            </a:pPr>
            <a:r>
              <a:rPr lang="en-US" sz="1600" dirty="0">
                <a:ea typeface="Lato" charset="0"/>
                <a:cs typeface="Arial" panose="020B0604020202020204" pitchFamily="34" charset="0"/>
              </a:rPr>
              <a:t>Intermixing of L</a:t>
            </a:r>
            <a:r>
              <a:rPr lang="en-US" sz="1600" baseline="-25000" dirty="0">
                <a:ea typeface="Lato" charset="0"/>
                <a:cs typeface="Arial" panose="020B0604020202020204" pitchFamily="34" charset="0"/>
              </a:rPr>
              <a:t>3</a:t>
            </a:r>
            <a:r>
              <a:rPr lang="en-US" sz="1600" dirty="0">
                <a:ea typeface="Lato" charset="0"/>
                <a:cs typeface="Arial" panose="020B0604020202020204" pitchFamily="34" charset="0"/>
              </a:rPr>
              <a:t> and L</a:t>
            </a:r>
            <a:r>
              <a:rPr lang="en-US" sz="1600" baseline="-25000" dirty="0">
                <a:ea typeface="Lato" charset="0"/>
                <a:cs typeface="Arial" panose="020B0604020202020204" pitchFamily="34" charset="0"/>
              </a:rPr>
              <a:t>2</a:t>
            </a:r>
            <a:r>
              <a:rPr lang="en-US" sz="1600" dirty="0">
                <a:ea typeface="Lato" charset="0"/>
                <a:cs typeface="Arial" panose="020B0604020202020204" pitchFamily="34" charset="0"/>
              </a:rPr>
              <a:t>.</a:t>
            </a:r>
          </a:p>
          <a:p>
            <a:pPr marL="800100" lvl="1" indent="-342900">
              <a:buFont typeface="+mj-lt"/>
              <a:buAutoNum type="arabicParenR"/>
            </a:pPr>
            <a:endParaRPr lang="en-US" sz="1600" dirty="0">
              <a:ea typeface="Lato" charset="0"/>
              <a:cs typeface="Arial" panose="020B0604020202020204" pitchFamily="34" charset="0"/>
            </a:endParaRPr>
          </a:p>
          <a:p>
            <a:pPr marL="800100" lvl="1" indent="-342900">
              <a:buFont typeface="+mj-lt"/>
              <a:buAutoNum type="arabicParenR"/>
            </a:pPr>
            <a:endParaRPr lang="en-US" sz="1600" noProof="0" dirty="0"/>
          </a:p>
        </p:txBody>
      </p:sp>
      <p:pic>
        <p:nvPicPr>
          <p:cNvPr id="10" name="Picture 9">
            <a:extLst>
              <a:ext uri="{FF2B5EF4-FFF2-40B4-BE49-F238E27FC236}">
                <a16:creationId xmlns:a16="http://schemas.microsoft.com/office/drawing/2014/main" id="{7FC2F64D-5CA7-8A96-6FEE-7CCE122589A8}"/>
              </a:ext>
            </a:extLst>
          </p:cNvPr>
          <p:cNvPicPr>
            <a:picLocks noChangeAspect="1"/>
          </p:cNvPicPr>
          <p:nvPr/>
        </p:nvPicPr>
        <p:blipFill rotWithShape="1">
          <a:blip r:embed="rId2">
            <a:extLst>
              <a:ext uri="{28A0092B-C50C-407E-A947-70E740481C1C}">
                <a14:useLocalDpi xmlns:a14="http://schemas.microsoft.com/office/drawing/2010/main" val="0"/>
              </a:ext>
            </a:extLst>
          </a:blip>
          <a:srcRect t="1695" r="3734"/>
          <a:stretch/>
        </p:blipFill>
        <p:spPr>
          <a:xfrm>
            <a:off x="1979712" y="1559912"/>
            <a:ext cx="4410249" cy="3361134"/>
          </a:xfrm>
          <a:prstGeom prst="rect">
            <a:avLst/>
          </a:prstGeom>
        </p:spPr>
      </p:pic>
    </p:spTree>
    <p:extLst>
      <p:ext uri="{BB962C8B-B14F-4D97-AF65-F5344CB8AC3E}">
        <p14:creationId xmlns:p14="http://schemas.microsoft.com/office/powerpoint/2010/main" val="25468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6CD9-59E1-319A-8A93-C2DC0E8FF7AD}"/>
              </a:ext>
            </a:extLst>
          </p:cNvPr>
          <p:cNvSpPr>
            <a:spLocks noGrp="1"/>
          </p:cNvSpPr>
          <p:nvPr>
            <p:ph type="title"/>
          </p:nvPr>
        </p:nvSpPr>
        <p:spPr/>
        <p:txBody>
          <a:bodyPr/>
          <a:lstStyle/>
          <a:p>
            <a:r>
              <a:rPr lang="en-US" dirty="0"/>
              <a:t>Experimental data</a:t>
            </a:r>
          </a:p>
        </p:txBody>
      </p:sp>
      <p:sp>
        <p:nvSpPr>
          <p:cNvPr id="3" name="Slide Number Placeholder 2">
            <a:extLst>
              <a:ext uri="{FF2B5EF4-FFF2-40B4-BE49-F238E27FC236}">
                <a16:creationId xmlns:a16="http://schemas.microsoft.com/office/drawing/2014/main" id="{E634294A-B4C0-443E-48C7-7295948D3076}"/>
              </a:ext>
            </a:extLst>
          </p:cNvPr>
          <p:cNvSpPr>
            <a:spLocks noGrp="1"/>
          </p:cNvSpPr>
          <p:nvPr>
            <p:ph type="sldNum" sz="quarter" idx="11"/>
          </p:nvPr>
        </p:nvSpPr>
        <p:spPr/>
        <p:txBody>
          <a:bodyPr/>
          <a:lstStyle/>
          <a:p>
            <a:r>
              <a:rPr lang="en-US"/>
              <a:t>Page </a:t>
            </a:r>
            <a:fld id="{733122C9-A0B9-462F-8757-0847AD287B63}" type="slidenum">
              <a:rPr lang="en-US" smtClean="0"/>
              <a:pPr/>
              <a:t>16</a:t>
            </a:fld>
            <a:endParaRPr lang="en-US" dirty="0"/>
          </a:p>
        </p:txBody>
      </p:sp>
      <p:sp>
        <p:nvSpPr>
          <p:cNvPr id="4" name="Footer Placeholder 3">
            <a:extLst>
              <a:ext uri="{FF2B5EF4-FFF2-40B4-BE49-F238E27FC236}">
                <a16:creationId xmlns:a16="http://schemas.microsoft.com/office/drawing/2014/main" id="{9FFB5A5C-0D48-B17F-32C0-2451FE937D29}"/>
              </a:ext>
            </a:extLst>
          </p:cNvPr>
          <p:cNvSpPr>
            <a:spLocks noGrp="1"/>
          </p:cNvSpPr>
          <p:nvPr>
            <p:ph type="ftr" sz="quarter" idx="12"/>
          </p:nvPr>
        </p:nvSpPr>
        <p:spPr/>
        <p:txBody>
          <a:bodyPr/>
          <a:lstStyle/>
          <a:p>
            <a:r>
              <a:rPr lang="en-US"/>
              <a:t>Quanty Workshop | 11/10/2022 | Marius Retegan</a:t>
            </a:r>
            <a:endParaRPr lang="en-US" dirty="0"/>
          </a:p>
        </p:txBody>
      </p:sp>
      <p:sp>
        <p:nvSpPr>
          <p:cNvPr id="5" name="TextBox 4">
            <a:extLst>
              <a:ext uri="{FF2B5EF4-FFF2-40B4-BE49-F238E27FC236}">
                <a16:creationId xmlns:a16="http://schemas.microsoft.com/office/drawing/2014/main" id="{063FD663-FEE7-F16B-984C-2C43C807936B}"/>
              </a:ext>
            </a:extLst>
          </p:cNvPr>
          <p:cNvSpPr txBox="1"/>
          <p:nvPr/>
        </p:nvSpPr>
        <p:spPr>
          <a:xfrm>
            <a:off x="3923928" y="815427"/>
            <a:ext cx="4905510" cy="1569660"/>
          </a:xfrm>
          <a:prstGeom prst="rect">
            <a:avLst/>
          </a:prstGeom>
          <a:noFill/>
        </p:spPr>
        <p:txBody>
          <a:bodyPr wrap="none" rtlCol="0">
            <a:spAutoFit/>
          </a:bodyPr>
          <a:lstStyle/>
          <a:p>
            <a:r>
              <a:rPr lang="en-US" sz="1600" dirty="0">
                <a:ea typeface="Lato" charset="0"/>
                <a:cs typeface="Arial" panose="020B0604020202020204" pitchFamily="34" charset="0"/>
              </a:rPr>
              <a:t>Experimental details:</a:t>
            </a:r>
          </a:p>
          <a:p>
            <a:pPr marL="557213" lvl="1" indent="-214313">
              <a:buFont typeface="Arial" charset="0"/>
              <a:buChar char="•"/>
            </a:pPr>
            <a:r>
              <a:rPr lang="en-US" sz="1600" dirty="0">
                <a:ea typeface="Lato" charset="0"/>
                <a:cs typeface="Arial" panose="020B0604020202020204" pitchFamily="34" charset="0"/>
              </a:rPr>
              <a:t>the metal atom in FeTp is Fe</a:t>
            </a:r>
            <a:r>
              <a:rPr lang="en-US" sz="1600" baseline="30000" dirty="0">
                <a:ea typeface="Lato" charset="0"/>
                <a:cs typeface="Arial" panose="020B0604020202020204" pitchFamily="34" charset="0"/>
              </a:rPr>
              <a:t>3+</a:t>
            </a:r>
            <a:r>
              <a:rPr lang="en-US" sz="1600" dirty="0">
                <a:ea typeface="Lato" charset="0"/>
                <a:cs typeface="Arial" panose="020B0604020202020204" pitchFamily="34" charset="0"/>
              </a:rPr>
              <a:t> </a:t>
            </a:r>
          </a:p>
          <a:p>
            <a:pPr marL="557213" lvl="1" indent="-214313">
              <a:buFont typeface="Arial" charset="0"/>
              <a:buChar char="•"/>
            </a:pPr>
            <a:r>
              <a:rPr lang="en-US" sz="1600" dirty="0">
                <a:ea typeface="Lato" charset="0"/>
                <a:cs typeface="Arial" panose="020B0604020202020204" pitchFamily="34" charset="0"/>
              </a:rPr>
              <a:t>temperature (T = 2 K)</a:t>
            </a:r>
          </a:p>
          <a:p>
            <a:pPr marL="557213" lvl="1" indent="-214313">
              <a:buFont typeface="Arial" charset="0"/>
              <a:buChar char="•"/>
            </a:pPr>
            <a:r>
              <a:rPr lang="en-US" sz="1600" dirty="0">
                <a:ea typeface="Lato" charset="0"/>
                <a:cs typeface="Arial" panose="020B0604020202020204" pitchFamily="34" charset="0"/>
              </a:rPr>
              <a:t>magnetic field (B = 6.5 T)</a:t>
            </a:r>
          </a:p>
          <a:p>
            <a:pPr marL="557213" lvl="1" indent="-214313">
              <a:buFont typeface="Arial" charset="0"/>
              <a:buChar char="•"/>
            </a:pPr>
            <a:endParaRPr lang="en-US" sz="1600" dirty="0">
              <a:ea typeface="Lato" charset="0"/>
              <a:cs typeface="Arial" panose="020B0604020202020204" pitchFamily="34" charset="0"/>
            </a:endParaRPr>
          </a:p>
          <a:p>
            <a:r>
              <a:rPr lang="en-US" sz="1600" dirty="0">
                <a:ea typeface="Lato" charset="0"/>
                <a:cs typeface="Arial" panose="020B0604020202020204" pitchFamily="34" charset="0"/>
              </a:rPr>
              <a:t>Measured spectra: </a:t>
            </a:r>
            <a:r>
              <a:rPr lang="en-US" sz="1600" b="1" dirty="0">
                <a:solidFill>
                  <a:schemeClr val="accent2"/>
                </a:solidFill>
                <a:latin typeface="Courier" pitchFamily="2" charset="0"/>
                <a:ea typeface="Source Code Pro" charset="0"/>
                <a:cs typeface="Source Code Pro" charset="0"/>
              </a:rPr>
              <a:t>http://bit.ly/multiplets</a:t>
            </a:r>
            <a:endParaRPr lang="en-US" sz="1600" dirty="0">
              <a:latin typeface="Courier" pitchFamily="2" charset="0"/>
              <a:ea typeface="Lato" charset="0"/>
              <a:cs typeface="Arial" panose="020B0604020202020204" pitchFamily="34" charset="0"/>
            </a:endParaRPr>
          </a:p>
        </p:txBody>
      </p:sp>
      <p:pic>
        <p:nvPicPr>
          <p:cNvPr id="6" name="Picture 5">
            <a:extLst>
              <a:ext uri="{FF2B5EF4-FFF2-40B4-BE49-F238E27FC236}">
                <a16:creationId xmlns:a16="http://schemas.microsoft.com/office/drawing/2014/main" id="{BF41A631-6D70-DCBA-E2CF-DC9A6407E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98" y="705607"/>
            <a:ext cx="2359224" cy="1866251"/>
          </a:xfrm>
          <a:prstGeom prst="rect">
            <a:avLst/>
          </a:prstGeom>
        </p:spPr>
      </p:pic>
      <p:pic>
        <p:nvPicPr>
          <p:cNvPr id="7" name="Picture 6">
            <a:extLst>
              <a:ext uri="{FF2B5EF4-FFF2-40B4-BE49-F238E27FC236}">
                <a16:creationId xmlns:a16="http://schemas.microsoft.com/office/drawing/2014/main" id="{72211C5A-D79A-9DF0-A873-953AE07C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674678"/>
            <a:ext cx="4801338" cy="2646319"/>
          </a:xfrm>
          <a:prstGeom prst="rect">
            <a:avLst/>
          </a:prstGeom>
        </p:spPr>
      </p:pic>
    </p:spTree>
    <p:extLst>
      <p:ext uri="{BB962C8B-B14F-4D97-AF65-F5344CB8AC3E}">
        <p14:creationId xmlns:p14="http://schemas.microsoft.com/office/powerpoint/2010/main" val="169284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17</a:t>
            </a:fld>
            <a:endParaRPr lang="fr-FR" dirty="0"/>
          </a:p>
        </p:txBody>
      </p:sp>
      <p:sp>
        <p:nvSpPr>
          <p:cNvPr id="3" name="Footer Placeholder 2"/>
          <p:cNvSpPr>
            <a:spLocks noGrp="1"/>
          </p:cNvSpPr>
          <p:nvPr>
            <p:ph type="ftr" sz="quarter" idx="12"/>
          </p:nvPr>
        </p:nvSpPr>
        <p:spPr/>
        <p:txBody>
          <a:bodyPr/>
          <a:lstStyle/>
          <a:p>
            <a:r>
              <a:rPr lang="en-GB"/>
              <a:t>Quanty Workshop | 11/10/2022 | Marius Retegan</a:t>
            </a:r>
            <a:endParaRPr lang="fr-FR" dirty="0"/>
          </a:p>
        </p:txBody>
      </p:sp>
      <p:sp>
        <p:nvSpPr>
          <p:cNvPr id="2" name="Title 1"/>
          <p:cNvSpPr>
            <a:spLocks noGrp="1"/>
          </p:cNvSpPr>
          <p:nvPr>
            <p:ph type="title"/>
          </p:nvPr>
        </p:nvSpPr>
        <p:spPr/>
        <p:txBody>
          <a:bodyPr/>
          <a:lstStyle/>
          <a:p>
            <a:r>
              <a:rPr lang="en-US" dirty="0"/>
              <a:t>Calculations using octahedral (Oh) symmetry</a:t>
            </a:r>
          </a:p>
        </p:txBody>
      </p:sp>
      <p:graphicFrame>
        <p:nvGraphicFramePr>
          <p:cNvPr id="10" name="Table 9"/>
          <p:cNvGraphicFramePr>
            <a:graphicFrameLocks noGrp="1"/>
          </p:cNvGraphicFramePr>
          <p:nvPr>
            <p:extLst>
              <p:ext uri="{D42A27DB-BD31-4B8C-83A1-F6EECF244321}">
                <p14:modId xmlns:p14="http://schemas.microsoft.com/office/powerpoint/2010/main" val="1541915216"/>
              </p:ext>
            </p:extLst>
          </p:nvPr>
        </p:nvGraphicFramePr>
        <p:xfrm>
          <a:off x="2178001" y="4642914"/>
          <a:ext cx="4572000" cy="6248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278130">
                <a:tc>
                  <a:txBody>
                    <a:bodyPr/>
                    <a:lstStyle/>
                    <a:p>
                      <a:endParaRPr lang="en-US" sz="1600" b="0" i="0" dirty="0">
                        <a:latin typeface="Arial" panose="020B0604020202020204" pitchFamily="34" charset="0"/>
                        <a:ea typeface="Lato" charset="0"/>
                        <a:cs typeface="Arial" panose="020B0604020202020204" pitchFamily="34" charset="0"/>
                      </a:endParaRPr>
                    </a:p>
                  </a:txBody>
                  <a:tcPr marL="68580" marR="68580" marT="34290" marB="34290"/>
                </a:tc>
                <a:tc>
                  <a:txBody>
                    <a:bodyPr/>
                    <a:lstStyle/>
                    <a:p>
                      <a:pPr algn="ctr"/>
                      <a:r>
                        <a:rPr lang="en-US" sz="1600" i="0" dirty="0">
                          <a:latin typeface="+mn-lt"/>
                          <a:ea typeface="Lato" charset="0"/>
                          <a:cs typeface="Lato" charset="0"/>
                        </a:rPr>
                        <a:t>⟨S</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latin typeface="+mn-lt"/>
                          <a:ea typeface="Lato" charset="0"/>
                          <a:cs typeface="Lato" charset="0"/>
                        </a:rPr>
                        <a:t>⟨L</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latin typeface="+mn-lt"/>
                          <a:ea typeface="Lato" charset="0"/>
                          <a:cs typeface="Lato" charset="0"/>
                        </a:rPr>
                        <a:t>⟨T</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extLst>
                  <a:ext uri="{0D108BD9-81ED-4DB2-BD59-A6C34878D82A}">
                    <a16:rowId xmlns:a16="http://schemas.microsoft.com/office/drawing/2014/main" val="10000"/>
                  </a:ext>
                </a:extLst>
              </a:tr>
              <a:tr h="278130">
                <a:tc>
                  <a:txBody>
                    <a:bodyPr/>
                    <a:lstStyle/>
                    <a:p>
                      <a:r>
                        <a:rPr lang="en-US" sz="1600" b="0" i="0" dirty="0">
                          <a:latin typeface="Arial" panose="020B0604020202020204" pitchFamily="34" charset="0"/>
                          <a:ea typeface="Lato" charset="0"/>
                          <a:cs typeface="Arial" panose="020B0604020202020204" pitchFamily="34" charset="0"/>
                        </a:rPr>
                        <a:t>Jafri</a:t>
                      </a:r>
                      <a:r>
                        <a:rPr lang="en-US" sz="1600" b="0" i="0" baseline="0" dirty="0">
                          <a:latin typeface="Arial" panose="020B0604020202020204" pitchFamily="34" charset="0"/>
                          <a:ea typeface="Lato" charset="0"/>
                          <a:cs typeface="Arial" panose="020B0604020202020204" pitchFamily="34" charset="0"/>
                        </a:rPr>
                        <a:t> </a:t>
                      </a:r>
                      <a:r>
                        <a:rPr lang="en-US" sz="1600" b="0" i="1" baseline="0" dirty="0">
                          <a:latin typeface="Arial" panose="020B0604020202020204" pitchFamily="34" charset="0"/>
                          <a:ea typeface="Lato" charset="0"/>
                          <a:cs typeface="Arial" panose="020B0604020202020204" pitchFamily="34" charset="0"/>
                        </a:rPr>
                        <a:t>et al.</a:t>
                      </a:r>
                      <a:endParaRPr lang="en-US" sz="1600" b="0" i="1" dirty="0">
                        <a:latin typeface="Arial" panose="020B0604020202020204" pitchFamily="34" charset="0"/>
                        <a:ea typeface="Lato" charset="0"/>
                        <a:cs typeface="Arial" panose="020B0604020202020204" pitchFamily="34" charset="0"/>
                      </a:endParaRPr>
                    </a:p>
                  </a:txBody>
                  <a:tcPr marL="68580" marR="68580" marT="34290" marB="34290"/>
                </a:tc>
                <a:tc>
                  <a:txBody>
                    <a:bodyPr/>
                    <a:lstStyle/>
                    <a:p>
                      <a:pPr algn="ctr"/>
                      <a:r>
                        <a:rPr lang="en-US" sz="1600" b="0" i="0" dirty="0">
                          <a:latin typeface="Arial" panose="020B0604020202020204" pitchFamily="34" charset="0"/>
                          <a:ea typeface="Lato" charset="0"/>
                          <a:cs typeface="Arial" panose="020B0604020202020204" pitchFamily="34" charset="0"/>
                        </a:rPr>
                        <a:t>−0.1786</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dirty="0">
                          <a:latin typeface="Arial" panose="020B0604020202020204" pitchFamily="34" charset="0"/>
                          <a:ea typeface="Lato" charset="0"/>
                          <a:cs typeface="Arial" panose="020B0604020202020204" pitchFamily="34" charset="0"/>
                        </a:rPr>
                        <a:t>−0.8521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dirty="0">
                          <a:latin typeface="Arial" panose="020B0604020202020204" pitchFamily="34" charset="0"/>
                          <a:ea typeface="Lato" charset="0"/>
                          <a:cs typeface="Arial" panose="020B0604020202020204" pitchFamily="34" charset="0"/>
                        </a:rPr>
                        <a:t>−0.0523</a:t>
                      </a:r>
                    </a:p>
                  </a:txBody>
                  <a:tcPr marL="68580" marR="68580" marT="34290" marB="34290"/>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39FF049A-2E68-CE4B-A106-8B99356A6E67}"/>
              </a:ext>
            </a:extLst>
          </p:cNvPr>
          <p:cNvSpPr txBox="1"/>
          <p:nvPr/>
        </p:nvSpPr>
        <p:spPr>
          <a:xfrm>
            <a:off x="600486" y="708705"/>
            <a:ext cx="8236800" cy="3785652"/>
          </a:xfrm>
          <a:prstGeom prst="rect">
            <a:avLst/>
          </a:prstGeom>
          <a:noFill/>
        </p:spPr>
        <p:txBody>
          <a:bodyPr wrap="square" rtlCol="0">
            <a:spAutoFit/>
          </a:bodyPr>
          <a:lstStyle/>
          <a:p>
            <a:pPr marL="257175" indent="-257175">
              <a:buFont typeface="+mj-lt"/>
              <a:buAutoNum type="arabicParenR"/>
            </a:pPr>
            <a:r>
              <a:rPr lang="en-US" sz="1600" dirty="0">
                <a:ea typeface="Lato" panose="020F0502020204030203" pitchFamily="34" charset="0"/>
                <a:cs typeface="Arial" panose="020B0604020202020204" pitchFamily="34" charset="0"/>
              </a:rPr>
              <a:t>Calculate the spectrum using the following parameters:</a:t>
            </a: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Lorentzian FWHM: 0.5 for L</a:t>
            </a:r>
            <a:r>
              <a:rPr lang="en-US" sz="1600" baseline="-25000" dirty="0">
                <a:ea typeface="Lato" panose="020F0502020204030203" pitchFamily="34" charset="0"/>
                <a:cs typeface="Arial" panose="020B0604020202020204" pitchFamily="34" charset="0"/>
              </a:rPr>
              <a:t>3</a:t>
            </a:r>
            <a:r>
              <a:rPr lang="en-US" sz="1600" dirty="0">
                <a:ea typeface="Lato" panose="020F0502020204030203" pitchFamily="34" charset="0"/>
                <a:cs typeface="Arial" panose="020B0604020202020204" pitchFamily="34" charset="0"/>
              </a:rPr>
              <a:t> and 1.0 for L</a:t>
            </a:r>
            <a:r>
              <a:rPr lang="en-US" sz="1600" baseline="-25000" dirty="0">
                <a:ea typeface="Lato" panose="020F0502020204030203" pitchFamily="34" charset="0"/>
                <a:cs typeface="Arial" panose="020B0604020202020204" pitchFamily="34" charset="0"/>
              </a:rPr>
              <a:t>2</a:t>
            </a: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Gaussian FWHM: 0.24</a:t>
            </a: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scale factors: Fk = Gk = 0.7, zeta = 1.0</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After the first calculation, open the “Details” dialog and normalize the spectrum to the maximum.</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Increase the 10Dq value in steps of 0.5. Note the effect on the calculated spectrum. Are there any feature that start to appear in the spectrum for larger 10Dq? Follow the changes in the expectation value of the ⟨</a:t>
            </a:r>
            <a:r>
              <a:rPr lang="en-US" sz="1600" dirty="0" err="1">
                <a:ea typeface="Lato" panose="020F0502020204030203" pitchFamily="34" charset="0"/>
                <a:cs typeface="Arial" panose="020B0604020202020204" pitchFamily="34" charset="0"/>
              </a:rPr>
              <a:t>S</a:t>
            </a:r>
            <a:r>
              <a:rPr lang="en-US" sz="1600" baseline="-25000" dirty="0" err="1">
                <a:ea typeface="Lato" panose="020F0502020204030203" pitchFamily="34" charset="0"/>
                <a:cs typeface="Arial" panose="020B0604020202020204" pitchFamily="34" charset="0"/>
              </a:rPr>
              <a:t>z</a:t>
            </a:r>
            <a:r>
              <a:rPr lang="en-US" sz="1600" dirty="0">
                <a:ea typeface="Lato" panose="020F0502020204030203" pitchFamily="34" charset="0"/>
                <a:cs typeface="Arial" panose="020B0604020202020204" pitchFamily="34" charset="0"/>
              </a:rPr>
              <a:t>⟩ operator. </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Note the expectation values of the spin (S), orbital (L), and magnetic dipole (T) operators for 10Dq = 2.8 eV. How do they compare with the calculations from the original publication? </a:t>
            </a:r>
          </a:p>
        </p:txBody>
      </p:sp>
    </p:spTree>
    <p:extLst>
      <p:ext uri="{BB962C8B-B14F-4D97-AF65-F5344CB8AC3E}">
        <p14:creationId xmlns:p14="http://schemas.microsoft.com/office/powerpoint/2010/main" val="55150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18</a:t>
            </a:fld>
            <a:endParaRPr lang="fr-FR" dirty="0"/>
          </a:p>
        </p:txBody>
      </p:sp>
      <p:sp>
        <p:nvSpPr>
          <p:cNvPr id="3" name="Footer Placeholder 2"/>
          <p:cNvSpPr>
            <a:spLocks noGrp="1"/>
          </p:cNvSpPr>
          <p:nvPr>
            <p:ph type="ftr" sz="quarter" idx="12"/>
          </p:nvPr>
        </p:nvSpPr>
        <p:spPr/>
        <p:txBody>
          <a:bodyPr/>
          <a:lstStyle/>
          <a:p>
            <a:r>
              <a:rPr lang="fr-FR"/>
              <a:t>Quanty Workshop | 11/10/2022 | Marius Retegan</a:t>
            </a:r>
            <a:endParaRPr lang="fr-FR" dirty="0"/>
          </a:p>
        </p:txBody>
      </p:sp>
      <p:sp>
        <p:nvSpPr>
          <p:cNvPr id="2" name="Title 1"/>
          <p:cNvSpPr>
            <a:spLocks noGrp="1"/>
          </p:cNvSpPr>
          <p:nvPr>
            <p:ph type="title"/>
          </p:nvPr>
        </p:nvSpPr>
        <p:spPr/>
        <p:txBody>
          <a:bodyPr/>
          <a:lstStyle/>
          <a:p>
            <a:r>
              <a:rPr lang="en-US" dirty="0"/>
              <a:t>Ligand field calculation in octahedral symmetry</a:t>
            </a:r>
          </a:p>
        </p:txBody>
      </p:sp>
      <p:graphicFrame>
        <p:nvGraphicFramePr>
          <p:cNvPr id="10" name="Table 9"/>
          <p:cNvGraphicFramePr>
            <a:graphicFrameLocks noGrp="1"/>
          </p:cNvGraphicFramePr>
          <p:nvPr>
            <p:extLst>
              <p:ext uri="{D42A27DB-BD31-4B8C-83A1-F6EECF244321}">
                <p14:modId xmlns:p14="http://schemas.microsoft.com/office/powerpoint/2010/main" val="2028891223"/>
              </p:ext>
            </p:extLst>
          </p:nvPr>
        </p:nvGraphicFramePr>
        <p:xfrm>
          <a:off x="2267572" y="4231130"/>
          <a:ext cx="4572000" cy="6248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278130">
                <a:tc>
                  <a:txBody>
                    <a:bodyPr/>
                    <a:lstStyle/>
                    <a:p>
                      <a:endParaRPr lang="en-US" sz="1600" dirty="0">
                        <a:latin typeface="+mn-lt"/>
                        <a:ea typeface="Lato" charset="0"/>
                        <a:cs typeface="Lato" charset="0"/>
                      </a:endParaRPr>
                    </a:p>
                  </a:txBody>
                  <a:tcPr marL="68580" marR="68580" marT="34290" marB="34290"/>
                </a:tc>
                <a:tc>
                  <a:txBody>
                    <a:bodyPr/>
                    <a:lstStyle/>
                    <a:p>
                      <a:pPr algn="ctr"/>
                      <a:r>
                        <a:rPr lang="en-US" sz="1600" dirty="0">
                          <a:latin typeface="+mn-lt"/>
                          <a:ea typeface="Lato" charset="0"/>
                          <a:cs typeface="Lato" charset="0"/>
                        </a:rPr>
                        <a:t>⟨</a:t>
                      </a:r>
                      <a:r>
                        <a:rPr lang="en-US" sz="1600" i="1" dirty="0">
                          <a:latin typeface="+mn-lt"/>
                          <a:ea typeface="Lato" charset="0"/>
                          <a:cs typeface="Lato" charset="0"/>
                        </a:rPr>
                        <a:t>S</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a:t>
                      </a:r>
                      <a:r>
                        <a:rPr lang="en-US" sz="1600" i="1" dirty="0">
                          <a:latin typeface="+mn-lt"/>
                          <a:ea typeface="Lato" charset="0"/>
                          <a:cs typeface="Lato" charset="0"/>
                        </a:rPr>
                        <a:t>L</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a:t>
                      </a:r>
                      <a:r>
                        <a:rPr lang="en-US" sz="1600" i="1" dirty="0">
                          <a:latin typeface="+mn-lt"/>
                          <a:ea typeface="Lato" charset="0"/>
                          <a:cs typeface="Lato" charset="0"/>
                        </a:rPr>
                        <a:t>T</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extLst>
                  <a:ext uri="{0D108BD9-81ED-4DB2-BD59-A6C34878D82A}">
                    <a16:rowId xmlns:a16="http://schemas.microsoft.com/office/drawing/2014/main" val="10000"/>
                  </a:ext>
                </a:extLst>
              </a:tr>
              <a:tr h="278130">
                <a:tc>
                  <a:txBody>
                    <a:bodyPr/>
                    <a:lstStyle/>
                    <a:p>
                      <a:r>
                        <a:rPr lang="en-US" sz="1600" dirty="0">
                          <a:latin typeface="+mn-lt"/>
                          <a:ea typeface="Lato" charset="0"/>
                          <a:cs typeface="Lato" charset="0"/>
                        </a:rPr>
                        <a:t>Jafri</a:t>
                      </a:r>
                      <a:r>
                        <a:rPr lang="en-US" sz="1600" baseline="0" dirty="0">
                          <a:latin typeface="+mn-lt"/>
                          <a:ea typeface="Lato" charset="0"/>
                          <a:cs typeface="Lato" charset="0"/>
                        </a:rPr>
                        <a:t> </a:t>
                      </a:r>
                      <a:r>
                        <a:rPr lang="en-US" sz="1600" i="1" baseline="0" dirty="0">
                          <a:latin typeface="+mn-lt"/>
                          <a:ea typeface="Lato" charset="0"/>
                          <a:cs typeface="Lato" charset="0"/>
                        </a:rPr>
                        <a:t>et al.</a:t>
                      </a:r>
                      <a:endParaRPr lang="en-US" sz="1600" i="1" dirty="0">
                        <a:latin typeface="+mn-lt"/>
                        <a:ea typeface="Lato" charset="0"/>
                        <a:cs typeface="Lato" charset="0"/>
                      </a:endParaRPr>
                    </a:p>
                  </a:txBody>
                  <a:tcPr marL="68580" marR="68580" marT="34290" marB="34290"/>
                </a:tc>
                <a:tc>
                  <a:txBody>
                    <a:bodyPr/>
                    <a:lstStyle/>
                    <a:p>
                      <a:pPr algn="ctr"/>
                      <a:r>
                        <a:rPr lang="en-US" sz="1600" dirty="0">
                          <a:latin typeface="+mn-lt"/>
                          <a:ea typeface="Lato" charset="0"/>
                          <a:cs typeface="Lato" charset="0"/>
                        </a:rPr>
                        <a:t>−0.1704</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−0.7754</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−0.0594</a:t>
                      </a:r>
                    </a:p>
                  </a:txBody>
                  <a:tcPr marL="68580" marR="68580" marT="34290" marB="34290"/>
                </a:tc>
                <a:extLst>
                  <a:ext uri="{0D108BD9-81ED-4DB2-BD59-A6C34878D82A}">
                    <a16:rowId xmlns:a16="http://schemas.microsoft.com/office/drawing/2014/main" val="10001"/>
                  </a:ext>
                </a:extLst>
              </a:tr>
            </a:tbl>
          </a:graphicData>
        </a:graphic>
      </p:graphicFrame>
      <p:pic>
        <p:nvPicPr>
          <p:cNvPr id="12" name="Picture 11">
            <a:extLst>
              <a:ext uri="{FF2B5EF4-FFF2-40B4-BE49-F238E27FC236}">
                <a16:creationId xmlns:a16="http://schemas.microsoft.com/office/drawing/2014/main" id="{044C7455-BAE8-A848-BE7D-785F36C71DB2}"/>
              </a:ext>
            </a:extLst>
          </p:cNvPr>
          <p:cNvPicPr>
            <a:picLocks noChangeAspect="1"/>
          </p:cNvPicPr>
          <p:nvPr/>
        </p:nvPicPr>
        <p:blipFill>
          <a:blip r:embed="rId2"/>
          <a:stretch>
            <a:fillRect/>
          </a:stretch>
        </p:blipFill>
        <p:spPr>
          <a:xfrm>
            <a:off x="2843808" y="1767902"/>
            <a:ext cx="3276370" cy="1258473"/>
          </a:xfrm>
          <a:prstGeom prst="rect">
            <a:avLst/>
          </a:prstGeom>
        </p:spPr>
      </p:pic>
      <p:sp>
        <p:nvSpPr>
          <p:cNvPr id="13" name="Rectangle 12">
            <a:extLst>
              <a:ext uri="{FF2B5EF4-FFF2-40B4-BE49-F238E27FC236}">
                <a16:creationId xmlns:a16="http://schemas.microsoft.com/office/drawing/2014/main" id="{4DF449FB-9EDB-0347-AE97-653AF3CACC9A}"/>
              </a:ext>
            </a:extLst>
          </p:cNvPr>
          <p:cNvSpPr/>
          <p:nvPr/>
        </p:nvSpPr>
        <p:spPr>
          <a:xfrm>
            <a:off x="2915386" y="3031584"/>
            <a:ext cx="3276371" cy="276999"/>
          </a:xfrm>
          <a:prstGeom prst="rect">
            <a:avLst/>
          </a:prstGeom>
        </p:spPr>
        <p:txBody>
          <a:bodyPr wrap="square">
            <a:spAutoFit/>
          </a:bodyPr>
          <a:lstStyle/>
          <a:p>
            <a:r>
              <a:rPr lang="fr-FR" sz="1200" dirty="0">
                <a:solidFill>
                  <a:srgbClr val="404040"/>
                </a:solidFill>
              </a:rPr>
              <a:t>Hocking et al., J. Am. Chem. Soc., </a:t>
            </a:r>
            <a:r>
              <a:rPr lang="fr-FR" sz="1200" b="1" dirty="0">
                <a:solidFill>
                  <a:srgbClr val="404040"/>
                </a:solidFill>
              </a:rPr>
              <a:t>2006</a:t>
            </a:r>
            <a:endParaRPr lang="en-US" sz="1200" b="1" dirty="0"/>
          </a:p>
        </p:txBody>
      </p:sp>
      <p:sp>
        <p:nvSpPr>
          <p:cNvPr id="7" name="Rectangle 6">
            <a:extLst>
              <a:ext uri="{FF2B5EF4-FFF2-40B4-BE49-F238E27FC236}">
                <a16:creationId xmlns:a16="http://schemas.microsoft.com/office/drawing/2014/main" id="{0FFE0111-E0AC-0946-BF83-E635D06B8ABA}"/>
              </a:ext>
            </a:extLst>
          </p:cNvPr>
          <p:cNvSpPr/>
          <p:nvPr/>
        </p:nvSpPr>
        <p:spPr>
          <a:xfrm>
            <a:off x="727200" y="3385507"/>
            <a:ext cx="8236800" cy="584775"/>
          </a:xfrm>
          <a:prstGeom prst="rect">
            <a:avLst/>
          </a:prstGeom>
        </p:spPr>
        <p:txBody>
          <a:bodyPr wrap="square">
            <a:spAutoFit/>
          </a:bodyPr>
          <a:lstStyle/>
          <a:p>
            <a:pPr marL="257175" indent="-257175">
              <a:buFont typeface="+mj-lt"/>
              <a:buAutoNum type="arabicParenR" startAt="2"/>
            </a:pPr>
            <a:r>
              <a:rPr lang="en-US" sz="1600" dirty="0"/>
              <a:t>Note the additional features appearing in the spectrum and the changes in the expectation values; compare them with the ones from the original publication.</a:t>
            </a:r>
          </a:p>
        </p:txBody>
      </p:sp>
      <p:sp>
        <p:nvSpPr>
          <p:cNvPr id="11" name="Rectangle 10">
            <a:extLst>
              <a:ext uri="{FF2B5EF4-FFF2-40B4-BE49-F238E27FC236}">
                <a16:creationId xmlns:a16="http://schemas.microsoft.com/office/drawing/2014/main" id="{B5B0BA94-E251-7B47-A529-E2A20318CFF5}"/>
              </a:ext>
            </a:extLst>
          </p:cNvPr>
          <p:cNvSpPr/>
          <p:nvPr/>
        </p:nvSpPr>
        <p:spPr>
          <a:xfrm>
            <a:off x="727200" y="806703"/>
            <a:ext cx="8236800" cy="584775"/>
          </a:xfrm>
          <a:prstGeom prst="rect">
            <a:avLst/>
          </a:prstGeom>
        </p:spPr>
        <p:txBody>
          <a:bodyPr wrap="square">
            <a:spAutoFit/>
          </a:bodyPr>
          <a:lstStyle/>
          <a:p>
            <a:pPr marL="342900" indent="-342900">
              <a:buFont typeface="+mj-lt"/>
              <a:buAutoNum type="arabicParenR"/>
            </a:pPr>
            <a:r>
              <a:rPr lang="en-US" sz="1600" dirty="0"/>
              <a:t>Add the metal-ligand hybridization charge transfer (MLCT) term with the following parameters: </a:t>
            </a:r>
          </a:p>
        </p:txBody>
      </p:sp>
      <p:sp>
        <p:nvSpPr>
          <p:cNvPr id="14" name="Rectangle 13">
            <a:extLst>
              <a:ext uri="{FF2B5EF4-FFF2-40B4-BE49-F238E27FC236}">
                <a16:creationId xmlns:a16="http://schemas.microsoft.com/office/drawing/2014/main" id="{226F1396-7765-C747-A2F9-F813A1974060}"/>
              </a:ext>
            </a:extLst>
          </p:cNvPr>
          <p:cNvSpPr/>
          <p:nvPr/>
        </p:nvSpPr>
        <p:spPr>
          <a:xfrm>
            <a:off x="2603082" y="1329541"/>
            <a:ext cx="4238581" cy="338554"/>
          </a:xfrm>
          <a:prstGeom prst="rect">
            <a:avLst/>
          </a:prstGeom>
        </p:spPr>
        <p:txBody>
          <a:bodyPr wrap="square">
            <a:spAutoFit/>
          </a:bodyPr>
          <a:lstStyle/>
          <a:p>
            <a:r>
              <a:rPr lang="en-US" sz="1600" dirty="0"/>
              <a:t>Δ</a:t>
            </a:r>
            <a:r>
              <a:rPr lang="en-US" sz="1600" i="1" baseline="-25000" dirty="0"/>
              <a:t>i</a:t>
            </a:r>
            <a:r>
              <a:rPr lang="en-US" sz="1600" i="1" dirty="0"/>
              <a:t> </a:t>
            </a:r>
            <a:r>
              <a:rPr lang="en-US" sz="1600" dirty="0"/>
              <a:t>= 3.0, Δ</a:t>
            </a:r>
            <a:r>
              <a:rPr lang="en-US" sz="1600" i="1" baseline="-25000" dirty="0"/>
              <a:t>f</a:t>
            </a:r>
            <a:r>
              <a:rPr lang="en-US" sz="1600" i="1" dirty="0"/>
              <a:t> </a:t>
            </a:r>
            <a:r>
              <a:rPr lang="en-US" sz="1600" dirty="0"/>
              <a:t>= 3.4, V(e</a:t>
            </a:r>
            <a:r>
              <a:rPr lang="en-US" sz="1600" baseline="-25000" dirty="0"/>
              <a:t>g</a:t>
            </a:r>
            <a:r>
              <a:rPr lang="en-US" sz="1600" dirty="0"/>
              <a:t>) = −0.8, V(t</a:t>
            </a:r>
            <a:r>
              <a:rPr lang="en-US" sz="1600" baseline="-25000" dirty="0"/>
              <a:t>2g</a:t>
            </a:r>
            <a:r>
              <a:rPr lang="en-US" sz="1600" dirty="0"/>
              <a:t>) = 1.8.</a:t>
            </a:r>
          </a:p>
        </p:txBody>
      </p:sp>
    </p:spTree>
    <p:extLst>
      <p:ext uri="{BB962C8B-B14F-4D97-AF65-F5344CB8AC3E}">
        <p14:creationId xmlns:p14="http://schemas.microsoft.com/office/powerpoint/2010/main" val="1164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855C-3E43-B761-E2C3-2D57C038DDAC}"/>
              </a:ext>
            </a:extLst>
          </p:cNvPr>
          <p:cNvSpPr>
            <a:spLocks noGrp="1"/>
          </p:cNvSpPr>
          <p:nvPr>
            <p:ph type="title"/>
          </p:nvPr>
        </p:nvSpPr>
        <p:spPr/>
        <p:txBody>
          <a:bodyPr/>
          <a:lstStyle/>
          <a:p>
            <a:r>
              <a:rPr lang="en-US" dirty="0"/>
              <a:t>Semi-empirical multiplets: the early days</a:t>
            </a:r>
          </a:p>
        </p:txBody>
      </p:sp>
      <p:pic>
        <p:nvPicPr>
          <p:cNvPr id="3" name="Picture 2" descr="Graphical user interface, text, application, email&#10;&#10;Description automatically generated">
            <a:extLst>
              <a:ext uri="{FF2B5EF4-FFF2-40B4-BE49-F238E27FC236}">
                <a16:creationId xmlns:a16="http://schemas.microsoft.com/office/drawing/2014/main" id="{82F75AAD-9CFF-BCC3-E00B-16263559F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58" y="886601"/>
            <a:ext cx="3359856" cy="1427590"/>
          </a:xfrm>
          <a:prstGeom prst="rect">
            <a:avLst/>
          </a:prstGeom>
        </p:spPr>
      </p:pic>
      <p:grpSp>
        <p:nvGrpSpPr>
          <p:cNvPr id="4" name="Group 3">
            <a:extLst>
              <a:ext uri="{FF2B5EF4-FFF2-40B4-BE49-F238E27FC236}">
                <a16:creationId xmlns:a16="http://schemas.microsoft.com/office/drawing/2014/main" id="{3B372746-56EF-763E-7623-03C01F8716D9}"/>
              </a:ext>
            </a:extLst>
          </p:cNvPr>
          <p:cNvGrpSpPr/>
          <p:nvPr/>
        </p:nvGrpSpPr>
        <p:grpSpPr>
          <a:xfrm>
            <a:off x="4698628" y="1193898"/>
            <a:ext cx="2033612" cy="3607818"/>
            <a:chOff x="6407946" y="1137295"/>
            <a:chExt cx="2711483" cy="4810423"/>
          </a:xfrm>
        </p:grpSpPr>
        <p:pic>
          <p:nvPicPr>
            <p:cNvPr id="5" name="Picture 4" descr="Diagram&#10;&#10;Description automatically generated">
              <a:extLst>
                <a:ext uri="{FF2B5EF4-FFF2-40B4-BE49-F238E27FC236}">
                  <a16:creationId xmlns:a16="http://schemas.microsoft.com/office/drawing/2014/main" id="{0FF13F8D-48B7-D03E-2575-2E2A5A152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946" y="1137295"/>
              <a:ext cx="2711483" cy="4172198"/>
            </a:xfrm>
            <a:prstGeom prst="rect">
              <a:avLst/>
            </a:prstGeom>
          </p:spPr>
        </p:pic>
        <p:sp>
          <p:nvSpPr>
            <p:cNvPr id="6" name="Rectangle 5">
              <a:extLst>
                <a:ext uri="{FF2B5EF4-FFF2-40B4-BE49-F238E27FC236}">
                  <a16:creationId xmlns:a16="http://schemas.microsoft.com/office/drawing/2014/main" id="{8C5D98A2-40EF-B495-ED5E-8613524594E4}"/>
                </a:ext>
              </a:extLst>
            </p:cNvPr>
            <p:cNvSpPr/>
            <p:nvPr/>
          </p:nvSpPr>
          <p:spPr>
            <a:xfrm>
              <a:off x="6727243" y="5373202"/>
              <a:ext cx="2218039" cy="574516"/>
            </a:xfrm>
            <a:prstGeom prst="rect">
              <a:avLst/>
            </a:prstGeom>
          </p:spPr>
          <p:txBody>
            <a:bodyPr wrap="square">
              <a:spAutoFit/>
            </a:bodyPr>
            <a:lstStyle/>
            <a:p>
              <a:r>
                <a:rPr lang="en-GB" sz="1100" dirty="0"/>
                <a:t>B.T. Thole et al., </a:t>
              </a:r>
            </a:p>
            <a:p>
              <a:r>
                <a:rPr lang="en-GB" sz="1100" dirty="0"/>
                <a:t>Phys. Rev. B, </a:t>
              </a:r>
              <a:r>
                <a:rPr lang="en-GB" sz="1100" b="1" dirty="0"/>
                <a:t>1985</a:t>
              </a:r>
              <a:endParaRPr lang="en-GB" sz="1100" dirty="0"/>
            </a:p>
          </p:txBody>
        </p:sp>
      </p:grpSp>
      <p:grpSp>
        <p:nvGrpSpPr>
          <p:cNvPr id="7" name="Group 6">
            <a:extLst>
              <a:ext uri="{FF2B5EF4-FFF2-40B4-BE49-F238E27FC236}">
                <a16:creationId xmlns:a16="http://schemas.microsoft.com/office/drawing/2014/main" id="{2C29CD0A-5761-6BCB-6D23-384BB47D3739}"/>
              </a:ext>
            </a:extLst>
          </p:cNvPr>
          <p:cNvGrpSpPr/>
          <p:nvPr/>
        </p:nvGrpSpPr>
        <p:grpSpPr>
          <a:xfrm>
            <a:off x="727200" y="2425211"/>
            <a:ext cx="3686924" cy="2666442"/>
            <a:chOff x="969600" y="2852614"/>
            <a:chExt cx="4915898" cy="3555256"/>
          </a:xfrm>
        </p:grpSpPr>
        <p:pic>
          <p:nvPicPr>
            <p:cNvPr id="8" name="Picture 7">
              <a:extLst>
                <a:ext uri="{FF2B5EF4-FFF2-40B4-BE49-F238E27FC236}">
                  <a16:creationId xmlns:a16="http://schemas.microsoft.com/office/drawing/2014/main" id="{A6FB8151-24B3-5379-65FA-D36C73535B85}"/>
                </a:ext>
              </a:extLst>
            </p:cNvPr>
            <p:cNvPicPr>
              <a:picLocks noChangeAspect="1"/>
            </p:cNvPicPr>
            <p:nvPr/>
          </p:nvPicPr>
          <p:blipFill>
            <a:blip r:embed="rId4"/>
            <a:stretch>
              <a:fillRect/>
            </a:stretch>
          </p:blipFill>
          <p:spPr>
            <a:xfrm>
              <a:off x="4006413" y="2852614"/>
              <a:ext cx="1513524" cy="1152769"/>
            </a:xfrm>
            <a:prstGeom prst="rect">
              <a:avLst/>
            </a:prstGeom>
          </p:spPr>
        </p:pic>
        <p:pic>
          <p:nvPicPr>
            <p:cNvPr id="9" name="Picture 8">
              <a:extLst>
                <a:ext uri="{FF2B5EF4-FFF2-40B4-BE49-F238E27FC236}">
                  <a16:creationId xmlns:a16="http://schemas.microsoft.com/office/drawing/2014/main" id="{4093F1AC-D682-BC86-5FC5-636C24D09906}"/>
                </a:ext>
              </a:extLst>
            </p:cNvPr>
            <p:cNvPicPr>
              <a:picLocks noChangeAspect="1"/>
            </p:cNvPicPr>
            <p:nvPr/>
          </p:nvPicPr>
          <p:blipFill>
            <a:blip r:embed="rId5"/>
            <a:stretch>
              <a:fillRect/>
            </a:stretch>
          </p:blipFill>
          <p:spPr>
            <a:xfrm>
              <a:off x="970771" y="2965401"/>
              <a:ext cx="2403856" cy="1152768"/>
            </a:xfrm>
            <a:prstGeom prst="rect">
              <a:avLst/>
            </a:prstGeom>
          </p:spPr>
        </p:pic>
        <p:pic>
          <p:nvPicPr>
            <p:cNvPr id="10" name="Picture 9" descr="A desk with a computer in a room&#10;&#10;Description automatically generated">
              <a:extLst>
                <a:ext uri="{FF2B5EF4-FFF2-40B4-BE49-F238E27FC236}">
                  <a16:creationId xmlns:a16="http://schemas.microsoft.com/office/drawing/2014/main" id="{325117AD-8989-2E8C-CB35-2A6EEE4DE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00" y="4242200"/>
              <a:ext cx="2654237" cy="2076788"/>
            </a:xfrm>
            <a:prstGeom prst="rect">
              <a:avLst/>
            </a:prstGeom>
          </p:spPr>
        </p:pic>
        <p:pic>
          <p:nvPicPr>
            <p:cNvPr id="11" name="Picture 10">
              <a:extLst>
                <a:ext uri="{FF2B5EF4-FFF2-40B4-BE49-F238E27FC236}">
                  <a16:creationId xmlns:a16="http://schemas.microsoft.com/office/drawing/2014/main" id="{93675109-A793-2CBF-6DBA-783BFC2B3146}"/>
                </a:ext>
              </a:extLst>
            </p:cNvPr>
            <p:cNvPicPr>
              <a:picLocks noChangeAspect="1"/>
            </p:cNvPicPr>
            <p:nvPr/>
          </p:nvPicPr>
          <p:blipFill>
            <a:blip r:embed="rId7"/>
            <a:stretch>
              <a:fillRect/>
            </a:stretch>
          </p:blipFill>
          <p:spPr>
            <a:xfrm>
              <a:off x="3935760" y="4242200"/>
              <a:ext cx="1949738" cy="2165670"/>
            </a:xfrm>
            <a:prstGeom prst="rect">
              <a:avLst/>
            </a:prstGeom>
          </p:spPr>
        </p:pic>
      </p:grpSp>
      <p:grpSp>
        <p:nvGrpSpPr>
          <p:cNvPr id="12" name="Group 11">
            <a:extLst>
              <a:ext uri="{FF2B5EF4-FFF2-40B4-BE49-F238E27FC236}">
                <a16:creationId xmlns:a16="http://schemas.microsoft.com/office/drawing/2014/main" id="{D48993C8-FFF7-4D15-6787-D0C33F13C222}"/>
              </a:ext>
            </a:extLst>
          </p:cNvPr>
          <p:cNvGrpSpPr/>
          <p:nvPr/>
        </p:nvGrpSpPr>
        <p:grpSpPr>
          <a:xfrm>
            <a:off x="6992319" y="904561"/>
            <a:ext cx="1854364" cy="3911422"/>
            <a:chOff x="4871864" y="729837"/>
            <a:chExt cx="2772882" cy="5570922"/>
          </a:xfrm>
        </p:grpSpPr>
        <p:pic>
          <p:nvPicPr>
            <p:cNvPr id="13" name="Picture 12" descr="Diagram&#10;&#10;Description automatically generated">
              <a:extLst>
                <a:ext uri="{FF2B5EF4-FFF2-40B4-BE49-F238E27FC236}">
                  <a16:creationId xmlns:a16="http://schemas.microsoft.com/office/drawing/2014/main" id="{FC7A4F77-7A68-2CC3-1790-D821FCEF0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64" y="729837"/>
              <a:ext cx="2772882" cy="4858949"/>
            </a:xfrm>
            <a:prstGeom prst="rect">
              <a:avLst/>
            </a:prstGeom>
          </p:spPr>
        </p:pic>
        <p:sp>
          <p:nvSpPr>
            <p:cNvPr id="14" name="Rectangle 13">
              <a:extLst>
                <a:ext uri="{FF2B5EF4-FFF2-40B4-BE49-F238E27FC236}">
                  <a16:creationId xmlns:a16="http://schemas.microsoft.com/office/drawing/2014/main" id="{810BAABF-4FE7-374F-33D7-374DD53FA9D9}"/>
                </a:ext>
              </a:extLst>
            </p:cNvPr>
            <p:cNvSpPr/>
            <p:nvPr/>
          </p:nvSpPr>
          <p:spPr>
            <a:xfrm>
              <a:off x="4902680" y="5687059"/>
              <a:ext cx="2487523" cy="613700"/>
            </a:xfrm>
            <a:prstGeom prst="rect">
              <a:avLst/>
            </a:prstGeom>
          </p:spPr>
          <p:txBody>
            <a:bodyPr wrap="square">
              <a:spAutoFit/>
            </a:bodyPr>
            <a:lstStyle/>
            <a:p>
              <a:r>
                <a:rPr lang="en-GB" sz="1100" dirty="0"/>
                <a:t>F.M.F. de Groot et al., </a:t>
              </a:r>
            </a:p>
            <a:p>
              <a:r>
                <a:rPr lang="en-GB" sz="1100" dirty="0"/>
                <a:t>Phys. Rev. B, </a:t>
              </a:r>
              <a:r>
                <a:rPr lang="en-GB" sz="1100" b="1" dirty="0"/>
                <a:t>1990</a:t>
              </a:r>
              <a:endParaRPr lang="en-GB" sz="1100" dirty="0"/>
            </a:p>
          </p:txBody>
        </p:sp>
      </p:grpSp>
      <p:sp>
        <p:nvSpPr>
          <p:cNvPr id="15" name="Footer Placeholder 14">
            <a:extLst>
              <a:ext uri="{FF2B5EF4-FFF2-40B4-BE49-F238E27FC236}">
                <a16:creationId xmlns:a16="http://schemas.microsoft.com/office/drawing/2014/main" id="{AF552B0B-D707-6A5C-28CD-D60C3A757038}"/>
              </a:ext>
            </a:extLst>
          </p:cNvPr>
          <p:cNvSpPr>
            <a:spLocks noGrp="1"/>
          </p:cNvSpPr>
          <p:nvPr>
            <p:ph type="ftr" sz="quarter" idx="12"/>
          </p:nvPr>
        </p:nvSpPr>
        <p:spPr/>
        <p:txBody>
          <a:bodyPr/>
          <a:lstStyle/>
          <a:p>
            <a:r>
              <a:rPr lang="en-US"/>
              <a:t>Quanty Workshop | 11/10/2022 | Marius Retegan</a:t>
            </a:r>
            <a:endParaRPr lang="en-US" dirty="0"/>
          </a:p>
        </p:txBody>
      </p:sp>
      <p:sp>
        <p:nvSpPr>
          <p:cNvPr id="16" name="Slide Number Placeholder 15">
            <a:extLst>
              <a:ext uri="{FF2B5EF4-FFF2-40B4-BE49-F238E27FC236}">
                <a16:creationId xmlns:a16="http://schemas.microsoft.com/office/drawing/2014/main" id="{CE8789A3-4F88-D571-3F3C-03CA63C593F3}"/>
              </a:ext>
            </a:extLst>
          </p:cNvPr>
          <p:cNvSpPr>
            <a:spLocks noGrp="1"/>
          </p:cNvSpPr>
          <p:nvPr>
            <p:ph type="sldNum" sz="quarter" idx="11"/>
          </p:nvPr>
        </p:nvSpPr>
        <p:spPr/>
        <p:txBody>
          <a:bodyPr/>
          <a:lstStyle/>
          <a:p>
            <a:r>
              <a:rPr lang="en-US"/>
              <a:t>Page </a:t>
            </a:r>
            <a:fld id="{733122C9-A0B9-462F-8757-0847AD287B63}" type="slidenum">
              <a:rPr lang="en-US" smtClean="0"/>
              <a:pPr/>
              <a:t>1</a:t>
            </a:fld>
            <a:endParaRPr lang="en-US" dirty="0"/>
          </a:p>
        </p:txBody>
      </p:sp>
    </p:spTree>
    <p:extLst>
      <p:ext uri="{BB962C8B-B14F-4D97-AF65-F5344CB8AC3E}">
        <p14:creationId xmlns:p14="http://schemas.microsoft.com/office/powerpoint/2010/main" val="37546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19</a:t>
            </a:fld>
            <a:endParaRPr lang="fr-FR" dirty="0"/>
          </a:p>
        </p:txBody>
      </p:sp>
      <p:sp>
        <p:nvSpPr>
          <p:cNvPr id="3" name="Footer Placeholder 2"/>
          <p:cNvSpPr>
            <a:spLocks noGrp="1"/>
          </p:cNvSpPr>
          <p:nvPr>
            <p:ph type="ftr" sz="quarter" idx="12"/>
          </p:nvPr>
        </p:nvSpPr>
        <p:spPr/>
        <p:txBody>
          <a:bodyPr/>
          <a:lstStyle/>
          <a:p>
            <a:r>
              <a:rPr lang="fr-FR"/>
              <a:t>Quanty Workshop | 11/10/2022 | Marius Retegan</a:t>
            </a:r>
            <a:endParaRPr lang="fr-FR" dirty="0"/>
          </a:p>
        </p:txBody>
      </p:sp>
      <p:sp>
        <p:nvSpPr>
          <p:cNvPr id="2" name="Title 1"/>
          <p:cNvSpPr>
            <a:spLocks noGrp="1"/>
          </p:cNvSpPr>
          <p:nvPr>
            <p:ph type="title"/>
          </p:nvPr>
        </p:nvSpPr>
        <p:spPr/>
        <p:txBody>
          <a:bodyPr/>
          <a:lstStyle/>
          <a:p>
            <a:r>
              <a:rPr lang="en-US" dirty="0"/>
              <a:t>In search of the missing peak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8" y="920269"/>
            <a:ext cx="3432212" cy="4306542"/>
          </a:xfrm>
          <a:prstGeom prst="rect">
            <a:avLst/>
          </a:prstGeom>
        </p:spPr>
      </p:pic>
      <p:sp>
        <p:nvSpPr>
          <p:cNvPr id="7" name="TextBox 6"/>
          <p:cNvSpPr txBox="1"/>
          <p:nvPr/>
        </p:nvSpPr>
        <p:spPr>
          <a:xfrm>
            <a:off x="4379010" y="787413"/>
            <a:ext cx="4337994" cy="4524315"/>
          </a:xfrm>
          <a:prstGeom prst="rect">
            <a:avLst/>
          </a:prstGeom>
          <a:noFill/>
        </p:spPr>
        <p:txBody>
          <a:bodyPr wrap="square" rtlCol="0">
            <a:spAutoFit/>
          </a:bodyPr>
          <a:lstStyle/>
          <a:p>
            <a:pPr marL="257175" indent="-257175">
              <a:buFont typeface="+mj-lt"/>
              <a:buAutoNum type="arabicParenR"/>
            </a:pPr>
            <a:r>
              <a:rPr lang="en-US" sz="1600" dirty="0">
                <a:ea typeface="Lato" charset="0"/>
                <a:cs typeface="Lato" charset="0"/>
              </a:rPr>
              <a:t>Change the symmetry to C</a:t>
            </a:r>
            <a:r>
              <a:rPr lang="en-US" sz="1600" baseline="-25000" dirty="0">
                <a:ea typeface="Lato" charset="0"/>
                <a:cs typeface="Lato" charset="0"/>
              </a:rPr>
              <a:t>3v</a:t>
            </a:r>
            <a:r>
              <a:rPr lang="en-US" sz="1600" dirty="0">
                <a:ea typeface="Lato" charset="0"/>
                <a:cs typeface="Lato" charset="0"/>
              </a:rPr>
              <a:t> and rerun the calculation using the following parameters for the crystal field: </a:t>
            </a:r>
          </a:p>
          <a:p>
            <a:pPr marL="600075" lvl="1" indent="-257175">
              <a:buFont typeface="Arial" panose="020B0604020202020204" pitchFamily="34" charset="0"/>
              <a:buChar char="•"/>
            </a:pPr>
            <a:r>
              <a:rPr lang="en-US" sz="1600" dirty="0">
                <a:ea typeface="Lato" charset="0"/>
                <a:cs typeface="Lato" charset="0"/>
              </a:rPr>
              <a:t>Dq = 0.28 eV (≡ 10Dq = 2.8 eV) </a:t>
            </a:r>
          </a:p>
          <a:p>
            <a:pPr marL="600075" lvl="1" indent="-257175">
              <a:buFont typeface="Arial" panose="020B0604020202020204" pitchFamily="34" charset="0"/>
              <a:buChar char="•"/>
            </a:pPr>
            <a:r>
              <a:rPr lang="en-US" sz="1600" dirty="0">
                <a:ea typeface="Lato" charset="0"/>
                <a:cs typeface="Lato" charset="0"/>
              </a:rPr>
              <a:t>Dσ = 0.07 eV</a:t>
            </a:r>
          </a:p>
          <a:p>
            <a:pPr marL="600075" lvl="1" indent="-257175">
              <a:buFont typeface="Arial" panose="020B0604020202020204" pitchFamily="34" charset="0"/>
              <a:buChar char="•"/>
            </a:pPr>
            <a:r>
              <a:rPr lang="en-US" sz="1600" dirty="0">
                <a:ea typeface="Lato" charset="0"/>
                <a:cs typeface="Lato" charset="0"/>
              </a:rPr>
              <a:t>Dτ = 0.12 eV</a:t>
            </a: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r>
              <a:rPr lang="en-US" sz="1600" dirty="0">
                <a:ea typeface="Lato" charset="0"/>
                <a:cs typeface="Lato" charset="0"/>
              </a:rPr>
              <a:t>Did you manage to reproduce the feature </a:t>
            </a:r>
            <a:r>
              <a:rPr lang="en-US" sz="1600" b="1" i="1" dirty="0">
                <a:ea typeface="Lato" charset="0"/>
                <a:cs typeface="Lato" charset="0"/>
              </a:rPr>
              <a:t>f</a:t>
            </a:r>
            <a:r>
              <a:rPr lang="en-US" sz="1600" dirty="0">
                <a:ea typeface="Lato" charset="0"/>
                <a:cs typeface="Lato" charset="0"/>
              </a:rPr>
              <a:t>?</a:t>
            </a:r>
          </a:p>
          <a:p>
            <a:endParaRPr lang="en-US" sz="1600" dirty="0">
              <a:ea typeface="Lato" charset="0"/>
              <a:cs typeface="Lato" charset="0"/>
            </a:endParaRPr>
          </a:p>
        </p:txBody>
      </p:sp>
      <p:grpSp>
        <p:nvGrpSpPr>
          <p:cNvPr id="5" name="Group 4"/>
          <p:cNvGrpSpPr/>
          <p:nvPr/>
        </p:nvGrpSpPr>
        <p:grpSpPr>
          <a:xfrm>
            <a:off x="5162969" y="2543615"/>
            <a:ext cx="3138019" cy="1688397"/>
            <a:chOff x="4688039" y="3442535"/>
            <a:chExt cx="3705898" cy="1809058"/>
          </a:xfrm>
        </p:grpSpPr>
        <p:cxnSp>
          <p:nvCxnSpPr>
            <p:cNvPr id="9" name="Straight Connector 8"/>
            <p:cNvCxnSpPr/>
            <p:nvPr/>
          </p:nvCxnSpPr>
          <p:spPr>
            <a:xfrm>
              <a:off x="5148064"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32884"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4168"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65636" y="4000061"/>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8144" y="4000061"/>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88039" y="4643844"/>
              <a:ext cx="435791" cy="329772"/>
            </a:xfrm>
            <a:prstGeom prst="rect">
              <a:avLst/>
            </a:prstGeom>
            <a:noFill/>
          </p:spPr>
          <p:txBody>
            <a:bodyPr wrap="none" rtlCol="0">
              <a:spAutoFit/>
            </a:bodyPr>
            <a:lstStyle/>
            <a:p>
              <a:r>
                <a:rPr lang="en-US" sz="1400" dirty="0">
                  <a:ea typeface="Lato" charset="0"/>
                  <a:cs typeface="Lato" charset="0"/>
                </a:rPr>
                <a:t>t</a:t>
              </a:r>
              <a:r>
                <a:rPr lang="en-US" sz="1400" baseline="-25000" dirty="0">
                  <a:ea typeface="Lato" charset="0"/>
                  <a:cs typeface="Lato" charset="0"/>
                </a:rPr>
                <a:t>2g</a:t>
              </a:r>
            </a:p>
          </p:txBody>
        </p:sp>
        <p:sp>
          <p:nvSpPr>
            <p:cNvPr id="17" name="TextBox 16"/>
            <p:cNvSpPr txBox="1"/>
            <p:nvPr/>
          </p:nvSpPr>
          <p:spPr>
            <a:xfrm>
              <a:off x="4833428" y="3717032"/>
              <a:ext cx="414966" cy="329772"/>
            </a:xfrm>
            <a:prstGeom prst="rect">
              <a:avLst/>
            </a:prstGeom>
            <a:noFill/>
          </p:spPr>
          <p:txBody>
            <a:bodyPr wrap="none" rtlCol="0">
              <a:spAutoFit/>
            </a:bodyPr>
            <a:lstStyle/>
            <a:p>
              <a:r>
                <a:rPr lang="en-US" sz="1400" dirty="0">
                  <a:ea typeface="Lato" charset="0"/>
                  <a:cs typeface="Lato" charset="0"/>
                </a:rPr>
                <a:t>e</a:t>
              </a:r>
              <a:r>
                <a:rPr lang="en-US" sz="1400" baseline="-25000" dirty="0">
                  <a:ea typeface="Lato" charset="0"/>
                  <a:cs typeface="Lato" charset="0"/>
                </a:rPr>
                <a:t>g</a:t>
              </a:r>
            </a:p>
          </p:txBody>
        </p:sp>
        <p:grpSp>
          <p:nvGrpSpPr>
            <p:cNvPr id="27" name="Group 26"/>
            <p:cNvGrpSpPr/>
            <p:nvPr/>
          </p:nvGrpSpPr>
          <p:grpSpPr>
            <a:xfrm>
              <a:off x="6911031" y="3442535"/>
              <a:ext cx="1482906" cy="1809058"/>
              <a:chOff x="6911031" y="3442535"/>
              <a:chExt cx="1482906" cy="1809058"/>
            </a:xfrm>
          </p:grpSpPr>
          <p:cxnSp>
            <p:nvCxnSpPr>
              <p:cNvPr id="18" name="Straight Connector 17"/>
              <p:cNvCxnSpPr/>
              <p:nvPr/>
            </p:nvCxnSpPr>
            <p:spPr>
              <a:xfrm>
                <a:off x="6967500" y="508518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452320" y="508518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15831" y="450912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11031" y="364502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95851" y="364502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18728" y="3442535"/>
                <a:ext cx="335456" cy="329772"/>
              </a:xfrm>
              <a:prstGeom prst="rect">
                <a:avLst/>
              </a:prstGeom>
              <a:noFill/>
            </p:spPr>
            <p:txBody>
              <a:bodyPr wrap="none" rtlCol="0">
                <a:spAutoFit/>
              </a:bodyPr>
              <a:lstStyle/>
              <a:p>
                <a:pPr algn="ctr"/>
                <a:r>
                  <a:rPr lang="en-US" sz="1400" dirty="0">
                    <a:ea typeface="Lato" charset="0"/>
                    <a:cs typeface="Lato" charset="0"/>
                  </a:rPr>
                  <a:t>e</a:t>
                </a:r>
                <a:endParaRPr lang="en-US" sz="1400" baseline="-25000" dirty="0">
                  <a:ea typeface="Lato" charset="0"/>
                  <a:cs typeface="Lato" charset="0"/>
                </a:endParaRPr>
              </a:p>
            </p:txBody>
          </p:sp>
          <p:sp>
            <p:nvSpPr>
              <p:cNvPr id="25" name="TextBox 24"/>
              <p:cNvSpPr txBox="1"/>
              <p:nvPr/>
            </p:nvSpPr>
            <p:spPr>
              <a:xfrm>
                <a:off x="7978970" y="4274512"/>
                <a:ext cx="414967" cy="329772"/>
              </a:xfrm>
              <a:prstGeom prst="rect">
                <a:avLst/>
              </a:prstGeom>
              <a:noFill/>
            </p:spPr>
            <p:txBody>
              <a:bodyPr wrap="none" rtlCol="0">
                <a:spAutoFit/>
              </a:bodyPr>
              <a:lstStyle/>
              <a:p>
                <a:pPr algn="ctr"/>
                <a:r>
                  <a:rPr lang="en-US" sz="1400" dirty="0">
                    <a:ea typeface="Lato" charset="0"/>
                    <a:cs typeface="Lato" charset="0"/>
                  </a:rPr>
                  <a:t>a</a:t>
                </a:r>
                <a:r>
                  <a:rPr lang="en-US" sz="1400" baseline="-25000" dirty="0">
                    <a:ea typeface="Lato" charset="0"/>
                    <a:cs typeface="Lato" charset="0"/>
                  </a:rPr>
                  <a:t>1</a:t>
                </a:r>
              </a:p>
            </p:txBody>
          </p:sp>
          <p:sp>
            <p:nvSpPr>
              <p:cNvPr id="26" name="TextBox 25"/>
              <p:cNvSpPr txBox="1"/>
              <p:nvPr/>
            </p:nvSpPr>
            <p:spPr>
              <a:xfrm>
                <a:off x="8010762" y="4921821"/>
                <a:ext cx="335456" cy="329772"/>
              </a:xfrm>
              <a:prstGeom prst="rect">
                <a:avLst/>
              </a:prstGeom>
              <a:noFill/>
            </p:spPr>
            <p:txBody>
              <a:bodyPr wrap="none" rtlCol="0">
                <a:spAutoFit/>
              </a:bodyPr>
              <a:lstStyle/>
              <a:p>
                <a:pPr algn="ctr"/>
                <a:r>
                  <a:rPr lang="en-US" sz="1400" dirty="0">
                    <a:ea typeface="Lato" charset="0"/>
                    <a:cs typeface="Lato" charset="0"/>
                  </a:rPr>
                  <a:t>e</a:t>
                </a:r>
                <a:endParaRPr lang="en-US" sz="1400" baseline="-25000" dirty="0">
                  <a:ea typeface="Lato" charset="0"/>
                  <a:cs typeface="Lato" charset="0"/>
                </a:endParaRPr>
              </a:p>
            </p:txBody>
          </p:sp>
        </p:grpSp>
        <p:cxnSp>
          <p:nvCxnSpPr>
            <p:cNvPr id="29" name="Straight Connector 28"/>
            <p:cNvCxnSpPr/>
            <p:nvPr/>
          </p:nvCxnSpPr>
          <p:spPr>
            <a:xfrm flipV="1">
              <a:off x="6228184" y="3645024"/>
              <a:ext cx="682847" cy="3550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44208" y="4509120"/>
              <a:ext cx="771623" cy="360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44208" y="4869160"/>
              <a:ext cx="523292" cy="2160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601" y="2363974"/>
            <a:ext cx="2184008" cy="2074350"/>
          </a:xfrm>
          <a:prstGeom prst="rect">
            <a:avLst/>
          </a:prstGeom>
        </p:spPr>
      </p:pic>
    </p:spTree>
    <p:extLst>
      <p:ext uri="{BB962C8B-B14F-4D97-AF65-F5344CB8AC3E}">
        <p14:creationId xmlns:p14="http://schemas.microsoft.com/office/powerpoint/2010/main" val="5204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20</a:t>
            </a:fld>
            <a:endParaRPr lang="fr-FR" dirty="0"/>
          </a:p>
        </p:txBody>
      </p:sp>
      <p:sp>
        <p:nvSpPr>
          <p:cNvPr id="3" name="Footer Placeholder 2"/>
          <p:cNvSpPr>
            <a:spLocks noGrp="1"/>
          </p:cNvSpPr>
          <p:nvPr>
            <p:ph type="ftr" sz="quarter" idx="12"/>
          </p:nvPr>
        </p:nvSpPr>
        <p:spPr/>
        <p:txBody>
          <a:bodyPr/>
          <a:lstStyle/>
          <a:p>
            <a:r>
              <a:rPr lang="fr-FR"/>
              <a:t>Quanty Workshop | 11/10/2022 | Marius Retegan</a:t>
            </a:r>
            <a:endParaRPr lang="fr-FR" dirty="0"/>
          </a:p>
        </p:txBody>
      </p:sp>
      <p:sp>
        <p:nvSpPr>
          <p:cNvPr id="2" name="Title 1"/>
          <p:cNvSpPr>
            <a:spLocks noGrp="1"/>
          </p:cNvSpPr>
          <p:nvPr>
            <p:ph type="title"/>
          </p:nvPr>
        </p:nvSpPr>
        <p:spPr/>
        <p:txBody>
          <a:bodyPr/>
          <a:lstStyle/>
          <a:p>
            <a:r>
              <a:rPr lang="en-US" dirty="0"/>
              <a:t>Utility of multiplets calculations</a:t>
            </a:r>
          </a:p>
        </p:txBody>
      </p:sp>
      <p:pic>
        <p:nvPicPr>
          <p:cNvPr id="6" name="Picture 5"/>
          <p:cNvPicPr>
            <a:picLocks noChangeAspect="1"/>
          </p:cNvPicPr>
          <p:nvPr/>
        </p:nvPicPr>
        <p:blipFill>
          <a:blip r:embed="rId2"/>
          <a:stretch>
            <a:fillRect/>
          </a:stretch>
        </p:blipFill>
        <p:spPr>
          <a:xfrm>
            <a:off x="2316964" y="2121584"/>
            <a:ext cx="4726094" cy="3060340"/>
          </a:xfrm>
          <a:prstGeom prst="rect">
            <a:avLst/>
          </a:prstGeom>
        </p:spPr>
      </p:pic>
      <p:sp>
        <p:nvSpPr>
          <p:cNvPr id="7" name="TextBox 6"/>
          <p:cNvSpPr txBox="1"/>
          <p:nvPr/>
        </p:nvSpPr>
        <p:spPr>
          <a:xfrm>
            <a:off x="1787890" y="823499"/>
            <a:ext cx="5784243" cy="1077218"/>
          </a:xfrm>
          <a:prstGeom prst="rect">
            <a:avLst/>
          </a:prstGeom>
          <a:noFill/>
        </p:spPr>
        <p:txBody>
          <a:bodyPr wrap="square" lIns="90000" rtlCol="0">
            <a:spAutoFit/>
          </a:bodyPr>
          <a:lstStyle/>
          <a:p>
            <a:pPr marL="257175" indent="-257175">
              <a:buFont typeface="+mj-lt"/>
              <a:buAutoNum type="arabicParenR"/>
            </a:pPr>
            <a:r>
              <a:rPr lang="en-US" sz="1600" dirty="0">
                <a:ea typeface="Lato" charset="0"/>
                <a:cs typeface="Arial" panose="020B0604020202020204" pitchFamily="34" charset="0"/>
              </a:rPr>
              <a:t>What is the value of ⟨</a:t>
            </a:r>
            <a:r>
              <a:rPr lang="en-US" sz="1600" i="1" dirty="0">
                <a:ea typeface="Lato" charset="0"/>
                <a:cs typeface="Arial" panose="020B0604020202020204" pitchFamily="34" charset="0"/>
              </a:rPr>
              <a:t>T</a:t>
            </a:r>
            <a:r>
              <a:rPr lang="en-US" sz="1600" baseline="-25000" dirty="0">
                <a:ea typeface="Lato" charset="0"/>
                <a:cs typeface="Arial" panose="020B0604020202020204" pitchFamily="34" charset="0"/>
              </a:rPr>
              <a:t>z</a:t>
            </a:r>
            <a:r>
              <a:rPr lang="en-US" sz="1600" dirty="0">
                <a:ea typeface="Lato" charset="0"/>
                <a:cs typeface="Arial" panose="020B0604020202020204" pitchFamily="34" charset="0"/>
              </a:rPr>
              <a:t>⟩?</a:t>
            </a:r>
          </a:p>
          <a:p>
            <a:pPr marL="257175" indent="-257175">
              <a:buFont typeface="+mj-lt"/>
              <a:buAutoNum type="arabicParenR"/>
            </a:pPr>
            <a:endParaRPr lang="en-US" sz="1600" dirty="0">
              <a:ea typeface="Lato" charset="0"/>
              <a:cs typeface="Arial" panose="020B0604020202020204" pitchFamily="34" charset="0"/>
            </a:endParaRPr>
          </a:p>
          <a:p>
            <a:pPr marL="257175" indent="-257175">
              <a:buFont typeface="+mj-lt"/>
              <a:buAutoNum type="arabicParenR"/>
            </a:pPr>
            <a:r>
              <a:rPr lang="en-US" sz="1600" dirty="0">
                <a:ea typeface="Lato" charset="0"/>
                <a:cs typeface="Arial" panose="020B0604020202020204" pitchFamily="34" charset="0"/>
              </a:rPr>
              <a:t>Test the validity of the sum rules and determine the origin of their potential failures.</a:t>
            </a:r>
          </a:p>
        </p:txBody>
      </p:sp>
    </p:spTree>
    <p:extLst>
      <p:ext uri="{BB962C8B-B14F-4D97-AF65-F5344CB8AC3E}">
        <p14:creationId xmlns:p14="http://schemas.microsoft.com/office/powerpoint/2010/main" val="32888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A0F3-F249-63FF-DC71-4F038D5247AD}"/>
              </a:ext>
            </a:extLst>
          </p:cNvPr>
          <p:cNvSpPr>
            <a:spLocks noGrp="1"/>
          </p:cNvSpPr>
          <p:nvPr>
            <p:ph type="title"/>
          </p:nvPr>
        </p:nvSpPr>
        <p:spPr/>
        <p:txBody>
          <a:bodyPr/>
          <a:lstStyle/>
          <a:p>
            <a:r>
              <a:rPr lang="en-US" sz="1600" dirty="0">
                <a:latin typeface="+mn-lt"/>
                <a:cs typeface="Arial" panose="020B0604020202020204" pitchFamily="34" charset="0"/>
              </a:rPr>
              <a:t>Crystal field and covalency effects in uranates</a:t>
            </a:r>
            <a:endParaRPr lang="en-US" dirty="0"/>
          </a:p>
        </p:txBody>
      </p:sp>
    </p:spTree>
    <p:extLst>
      <p:ext uri="{BB962C8B-B14F-4D97-AF65-F5344CB8AC3E}">
        <p14:creationId xmlns:p14="http://schemas.microsoft.com/office/powerpoint/2010/main" val="255583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6DCEC9-18C2-9241-A104-6580DAAC44D3}"/>
              </a:ext>
            </a:extLst>
          </p:cNvPr>
          <p:cNvSpPr>
            <a:spLocks noGrp="1"/>
          </p:cNvSpPr>
          <p:nvPr>
            <p:ph type="sldNum" sz="quarter" idx="11"/>
          </p:nvPr>
        </p:nvSpPr>
        <p:spPr/>
        <p:txBody>
          <a:bodyPr/>
          <a:lstStyle/>
          <a:p>
            <a:r>
              <a:rPr lang="fr-FR"/>
              <a:t>Page </a:t>
            </a:r>
            <a:fld id="{733122C9-A0B9-462F-8757-0847AD287B63}" type="slidenum">
              <a:rPr lang="en-US" noProof="0" smtClean="0"/>
              <a:pPr/>
              <a:t>22</a:t>
            </a:fld>
            <a:endParaRPr lang="en-US" noProof="0" dirty="0"/>
          </a:p>
        </p:txBody>
      </p:sp>
      <p:sp>
        <p:nvSpPr>
          <p:cNvPr id="2" name="Footer Placeholder 1">
            <a:extLst>
              <a:ext uri="{FF2B5EF4-FFF2-40B4-BE49-F238E27FC236}">
                <a16:creationId xmlns:a16="http://schemas.microsoft.com/office/drawing/2014/main" id="{DA85140A-3D38-D648-9FBC-9306BA0886AB}"/>
              </a:ext>
            </a:extLst>
          </p:cNvPr>
          <p:cNvSpPr>
            <a:spLocks noGrp="1"/>
          </p:cNvSpPr>
          <p:nvPr>
            <p:ph type="ftr" sz="quarter" idx="12"/>
          </p:nvPr>
        </p:nvSpPr>
        <p:spPr/>
        <p:txBody>
          <a:bodyPr/>
          <a:lstStyle/>
          <a:p>
            <a:r>
              <a:rPr lang="fr-FR"/>
              <a:t>Quanty Workshop | 11/10/2022 | Marius Retegan</a:t>
            </a:r>
            <a:endParaRPr lang="fr-FR" dirty="0"/>
          </a:p>
        </p:txBody>
      </p:sp>
      <p:sp>
        <p:nvSpPr>
          <p:cNvPr id="4" name="Title 3">
            <a:extLst>
              <a:ext uri="{FF2B5EF4-FFF2-40B4-BE49-F238E27FC236}">
                <a16:creationId xmlns:a16="http://schemas.microsoft.com/office/drawing/2014/main" id="{1C7FDF1E-E946-9948-A18C-F0C10F57A1DD}"/>
              </a:ext>
            </a:extLst>
          </p:cNvPr>
          <p:cNvSpPr>
            <a:spLocks noGrp="1"/>
          </p:cNvSpPr>
          <p:nvPr>
            <p:ph type="title"/>
          </p:nvPr>
        </p:nvSpPr>
        <p:spPr/>
        <p:txBody>
          <a:bodyPr/>
          <a:lstStyle/>
          <a:p>
            <a:r>
              <a:rPr lang="en" dirty="0"/>
              <a:t>Crystal field and covalency effects in uranates </a:t>
            </a:r>
            <a:endParaRPr lang="fr-FR" dirty="0"/>
          </a:p>
        </p:txBody>
      </p:sp>
      <p:pic>
        <p:nvPicPr>
          <p:cNvPr id="7" name="Picture 6">
            <a:extLst>
              <a:ext uri="{FF2B5EF4-FFF2-40B4-BE49-F238E27FC236}">
                <a16:creationId xmlns:a16="http://schemas.microsoft.com/office/drawing/2014/main" id="{42104651-22E1-6140-9B9B-F2550DA6EE62}"/>
              </a:ext>
            </a:extLst>
          </p:cNvPr>
          <p:cNvPicPr>
            <a:picLocks noChangeAspect="1"/>
          </p:cNvPicPr>
          <p:nvPr/>
        </p:nvPicPr>
        <p:blipFill>
          <a:blip r:embed="rId2"/>
          <a:stretch>
            <a:fillRect/>
          </a:stretch>
        </p:blipFill>
        <p:spPr>
          <a:xfrm>
            <a:off x="1277634" y="967290"/>
            <a:ext cx="6588732" cy="4017062"/>
          </a:xfrm>
          <a:prstGeom prst="rect">
            <a:avLst/>
          </a:prstGeom>
        </p:spPr>
      </p:pic>
    </p:spTree>
    <p:extLst>
      <p:ext uri="{BB962C8B-B14F-4D97-AF65-F5344CB8AC3E}">
        <p14:creationId xmlns:p14="http://schemas.microsoft.com/office/powerpoint/2010/main" val="367667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CBF56-7522-3744-8349-E402A09B977A}"/>
              </a:ext>
            </a:extLst>
          </p:cNvPr>
          <p:cNvSpPr>
            <a:spLocks noGrp="1"/>
          </p:cNvSpPr>
          <p:nvPr>
            <p:ph type="sldNum" sz="quarter" idx="11"/>
          </p:nvPr>
        </p:nvSpPr>
        <p:spPr/>
        <p:txBody>
          <a:bodyPr/>
          <a:lstStyle/>
          <a:p>
            <a:r>
              <a:rPr lang="fr-FR"/>
              <a:t>Page </a:t>
            </a:r>
            <a:fld id="{733122C9-A0B9-462F-8757-0847AD287B63}" type="slidenum">
              <a:rPr lang="en-US" noProof="0" smtClean="0"/>
              <a:pPr/>
              <a:t>23</a:t>
            </a:fld>
            <a:endParaRPr lang="en-US" noProof="0" dirty="0"/>
          </a:p>
        </p:txBody>
      </p:sp>
      <p:sp>
        <p:nvSpPr>
          <p:cNvPr id="2" name="Footer Placeholder 1">
            <a:extLst>
              <a:ext uri="{FF2B5EF4-FFF2-40B4-BE49-F238E27FC236}">
                <a16:creationId xmlns:a16="http://schemas.microsoft.com/office/drawing/2014/main" id="{6EB8403E-4844-064B-AEB0-1221A24416C4}"/>
              </a:ext>
            </a:extLst>
          </p:cNvPr>
          <p:cNvSpPr>
            <a:spLocks noGrp="1"/>
          </p:cNvSpPr>
          <p:nvPr>
            <p:ph type="ftr" sz="quarter" idx="12"/>
          </p:nvPr>
        </p:nvSpPr>
        <p:spPr/>
        <p:txBody>
          <a:bodyPr/>
          <a:lstStyle/>
          <a:p>
            <a:r>
              <a:rPr lang="fr-FR"/>
              <a:t>Quanty Workshop | 11/10/2022 | Marius Retegan</a:t>
            </a:r>
            <a:endParaRPr lang="fr-FR" dirty="0"/>
          </a:p>
        </p:txBody>
      </p:sp>
      <p:sp>
        <p:nvSpPr>
          <p:cNvPr id="4" name="Title 3">
            <a:extLst>
              <a:ext uri="{FF2B5EF4-FFF2-40B4-BE49-F238E27FC236}">
                <a16:creationId xmlns:a16="http://schemas.microsoft.com/office/drawing/2014/main" id="{DF084C5F-892F-F04D-BD8A-CA1D6A1DD93F}"/>
              </a:ext>
            </a:extLst>
          </p:cNvPr>
          <p:cNvSpPr>
            <a:spLocks noGrp="1"/>
          </p:cNvSpPr>
          <p:nvPr>
            <p:ph type="title"/>
          </p:nvPr>
        </p:nvSpPr>
        <p:spPr/>
        <p:txBody>
          <a:bodyPr/>
          <a:lstStyle/>
          <a:p>
            <a:r>
              <a:rPr lang="en" dirty="0"/>
              <a:t>Crystal field and covalency effects in uranates </a:t>
            </a:r>
            <a:endParaRPr lang="fr-FR" dirty="0"/>
          </a:p>
        </p:txBody>
      </p:sp>
      <p:pic>
        <p:nvPicPr>
          <p:cNvPr id="6" name="Picture 5">
            <a:extLst>
              <a:ext uri="{FF2B5EF4-FFF2-40B4-BE49-F238E27FC236}">
                <a16:creationId xmlns:a16="http://schemas.microsoft.com/office/drawing/2014/main" id="{14BCC704-1326-D245-B5BF-B32B992151B0}"/>
              </a:ext>
            </a:extLst>
          </p:cNvPr>
          <p:cNvPicPr>
            <a:picLocks noChangeAspect="1"/>
          </p:cNvPicPr>
          <p:nvPr/>
        </p:nvPicPr>
        <p:blipFill>
          <a:blip r:embed="rId2"/>
          <a:stretch>
            <a:fillRect/>
          </a:stretch>
        </p:blipFill>
        <p:spPr>
          <a:xfrm>
            <a:off x="1043608" y="742158"/>
            <a:ext cx="2808312" cy="4541275"/>
          </a:xfrm>
          <a:prstGeom prst="rect">
            <a:avLst/>
          </a:prstGeom>
        </p:spPr>
      </p:pic>
      <p:sp>
        <p:nvSpPr>
          <p:cNvPr id="9" name="Rectangle 8">
            <a:extLst>
              <a:ext uri="{FF2B5EF4-FFF2-40B4-BE49-F238E27FC236}">
                <a16:creationId xmlns:a16="http://schemas.microsoft.com/office/drawing/2014/main" id="{3A9C3B44-015C-D74C-B241-A21D4048BE6E}"/>
              </a:ext>
            </a:extLst>
          </p:cNvPr>
          <p:cNvSpPr/>
          <p:nvPr/>
        </p:nvSpPr>
        <p:spPr>
          <a:xfrm>
            <a:off x="4211960" y="873748"/>
            <a:ext cx="4375961" cy="4278094"/>
          </a:xfrm>
          <a:prstGeom prst="rect">
            <a:avLst/>
          </a:prstGeom>
        </p:spPr>
        <p:txBody>
          <a:bodyPr wrap="square">
            <a:spAutoFit/>
          </a:bodyPr>
          <a:lstStyle/>
          <a:p>
            <a:r>
              <a:rPr lang="en-US" sz="1600" dirty="0">
                <a:ea typeface="Lato" panose="020F0502020204030203" pitchFamily="34" charset="0"/>
                <a:cs typeface="Lato" panose="020F0502020204030203" pitchFamily="34" charset="0"/>
              </a:rPr>
              <a:t>1) Calculate the </a:t>
            </a:r>
            <a:r>
              <a:rPr lang="en-US" sz="1600" i="1" dirty="0">
                <a:ea typeface="Lato" panose="020F0502020204030203" pitchFamily="34" charset="0"/>
                <a:cs typeface="Lato" panose="020F0502020204030203" pitchFamily="34" charset="0"/>
              </a:rPr>
              <a:t>atomic</a:t>
            </a:r>
            <a:r>
              <a:rPr lang="en-US" sz="1600" dirty="0">
                <a:ea typeface="Lato" panose="020F0502020204030203" pitchFamily="34" charset="0"/>
                <a:cs typeface="Lato" panose="020F0502020204030203" pitchFamily="34" charset="0"/>
              </a:rPr>
              <a:t> M</a:t>
            </a:r>
            <a:r>
              <a:rPr lang="en-US" sz="1600" baseline="-25000" dirty="0">
                <a:ea typeface="Lato" panose="020F0502020204030203" pitchFamily="34" charset="0"/>
                <a:cs typeface="Lato" panose="020F0502020204030203" pitchFamily="34" charset="0"/>
              </a:rPr>
              <a:t>4</a:t>
            </a:r>
            <a:r>
              <a:rPr lang="en-US" sz="1600" dirty="0">
                <a:ea typeface="Lato" panose="020F0502020204030203" pitchFamily="34" charset="0"/>
                <a:cs typeface="Lato" panose="020F0502020204030203" pitchFamily="34" charset="0"/>
              </a:rPr>
              <a:t> spectrum for U</a:t>
            </a:r>
            <a:r>
              <a:rPr lang="en-US" sz="1600" baseline="30000" dirty="0">
                <a:ea typeface="Lato" panose="020F0502020204030203" pitchFamily="34" charset="0"/>
                <a:cs typeface="Lato" panose="020F0502020204030203" pitchFamily="34" charset="0"/>
              </a:rPr>
              <a:t>5+</a:t>
            </a:r>
            <a:r>
              <a:rPr lang="en-US" sz="1600" dirty="0">
                <a:ea typeface="Lato" panose="020F0502020204030203" pitchFamily="34" charset="0"/>
                <a:cs typeface="Lato" panose="020F0502020204030203" pitchFamily="34" charset="0"/>
              </a:rPr>
              <a:t> using the following parameters:</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scale factors: Fk = Gk = 0.7</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Lorentzian FWHM: 0.35 eV</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Gaussian FWHM: 0.8 eV</a:t>
            </a:r>
          </a:p>
          <a:p>
            <a:pPr lvl="1"/>
            <a:endParaRPr lang="en-US" sz="1600" dirty="0">
              <a:ea typeface="Lato" panose="020F0502020204030203" pitchFamily="34" charset="0"/>
              <a:cs typeface="Lato" panose="020F0502020204030203" pitchFamily="34" charset="0"/>
            </a:endParaRPr>
          </a:p>
          <a:p>
            <a:r>
              <a:rPr lang="en-US" sz="1600" dirty="0">
                <a:ea typeface="Lato" panose="020F0502020204030203" pitchFamily="34" charset="0"/>
                <a:cs typeface="Lato" panose="020F0502020204030203" pitchFamily="34" charset="0"/>
              </a:rPr>
              <a:t>2) Add a </a:t>
            </a:r>
            <a:r>
              <a:rPr lang="en-US" sz="1600" i="1" dirty="0">
                <a:ea typeface="Lato" panose="020F0502020204030203" pitchFamily="34" charset="0"/>
                <a:cs typeface="Lato" panose="020F0502020204030203" pitchFamily="34" charset="0"/>
              </a:rPr>
              <a:t>crystal field </a:t>
            </a:r>
            <a:r>
              <a:rPr lang="en-US" sz="1600" dirty="0">
                <a:ea typeface="Lato" panose="020F0502020204030203" pitchFamily="34" charset="0"/>
                <a:cs typeface="Lato" panose="020F0502020204030203" pitchFamily="34" charset="0"/>
              </a:rPr>
              <a:t>contribution with Wybourne’s parameters:</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B40 = 2.03 eV </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B60 = 0.17 eV</a:t>
            </a:r>
          </a:p>
          <a:p>
            <a:pPr lvl="1"/>
            <a:endParaRPr lang="en-US" sz="1600" dirty="0">
              <a:ea typeface="Lato" panose="020F0502020204030203" pitchFamily="34" charset="0"/>
              <a:cs typeface="Lato" panose="020F0502020204030203" pitchFamily="34" charset="0"/>
            </a:endParaRPr>
          </a:p>
          <a:p>
            <a:r>
              <a:rPr lang="en-US" sz="1600" dirty="0">
                <a:ea typeface="Lato" panose="020F0502020204030203" pitchFamily="34" charset="0"/>
                <a:cs typeface="Lato" panose="020F0502020204030203" pitchFamily="34" charset="0"/>
              </a:rPr>
              <a:t>3) Finally, add the </a:t>
            </a:r>
            <a:r>
              <a:rPr lang="en-US" sz="1600" i="1" dirty="0">
                <a:ea typeface="Lato" panose="020F0502020204030203" pitchFamily="34" charset="0"/>
                <a:cs typeface="Lato" panose="020F0502020204030203" pitchFamily="34" charset="0"/>
              </a:rPr>
              <a:t>hybridization</a:t>
            </a:r>
            <a:r>
              <a:rPr lang="en-US" sz="1600" dirty="0">
                <a:ea typeface="Lato" panose="020F0502020204030203" pitchFamily="34" charset="0"/>
                <a:cs typeface="Lato" panose="020F0502020204030203" pitchFamily="34" charset="0"/>
              </a:rPr>
              <a:t> term with the ligands (LMCT):</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Δ = 4.0 eV, </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U(5f,5f) = 3.5 eV </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U(3d,5f) = 6.0 eV</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V</a:t>
            </a:r>
            <a:r>
              <a:rPr lang="en-US" sz="1600" i="1" baseline="-25000" dirty="0">
                <a:ea typeface="Lato" panose="020F0502020204030203" pitchFamily="34" charset="0"/>
                <a:cs typeface="Lato" panose="020F0502020204030203" pitchFamily="34" charset="0"/>
              </a:rPr>
              <a:t>i</a:t>
            </a:r>
            <a:r>
              <a:rPr lang="en-US" sz="1600" dirty="0">
                <a:ea typeface="Lato" panose="020F0502020204030203" pitchFamily="34" charset="0"/>
                <a:cs typeface="Lato" panose="020F0502020204030203" pitchFamily="34" charset="0"/>
              </a:rPr>
              <a:t> = 1.2 eV, and V</a:t>
            </a:r>
            <a:r>
              <a:rPr lang="en-US" sz="1600" i="1" baseline="-25000" dirty="0">
                <a:ea typeface="Lato" panose="020F0502020204030203" pitchFamily="34" charset="0"/>
                <a:cs typeface="Lato" panose="020F0502020204030203" pitchFamily="34" charset="0"/>
              </a:rPr>
              <a:t>f</a:t>
            </a:r>
            <a:r>
              <a:rPr lang="en-US" sz="1600" dirty="0">
                <a:ea typeface="Lato" panose="020F0502020204030203" pitchFamily="34" charset="0"/>
                <a:cs typeface="Lato" panose="020F0502020204030203" pitchFamily="34" charset="0"/>
              </a:rPr>
              <a:t> = 0.9 eV</a:t>
            </a:r>
          </a:p>
        </p:txBody>
      </p:sp>
    </p:spTree>
    <p:extLst>
      <p:ext uri="{BB962C8B-B14F-4D97-AF65-F5344CB8AC3E}">
        <p14:creationId xmlns:p14="http://schemas.microsoft.com/office/powerpoint/2010/main" val="11066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710E-B24C-1CF4-F1E0-74DC6B3F8095}"/>
              </a:ext>
            </a:extLst>
          </p:cNvPr>
          <p:cNvSpPr>
            <a:spLocks noGrp="1"/>
          </p:cNvSpPr>
          <p:nvPr>
            <p:ph type="title"/>
          </p:nvPr>
        </p:nvSpPr>
        <p:spPr/>
        <p:txBody>
          <a:bodyPr/>
          <a:lstStyle/>
          <a:p>
            <a:r>
              <a:rPr lang="en-FR" dirty="0"/>
              <a:t>Quanty: a modern approach to multiplets calculations</a:t>
            </a:r>
            <a:endParaRPr lang="en-US" dirty="0"/>
          </a:p>
        </p:txBody>
      </p:sp>
      <p:sp>
        <p:nvSpPr>
          <p:cNvPr id="3" name="Slide Number Placeholder 2">
            <a:extLst>
              <a:ext uri="{FF2B5EF4-FFF2-40B4-BE49-F238E27FC236}">
                <a16:creationId xmlns:a16="http://schemas.microsoft.com/office/drawing/2014/main" id="{ECE8DF7A-109F-7FA0-405D-7120F47B0795}"/>
              </a:ext>
            </a:extLst>
          </p:cNvPr>
          <p:cNvSpPr>
            <a:spLocks noGrp="1"/>
          </p:cNvSpPr>
          <p:nvPr>
            <p:ph type="sldNum" sz="quarter" idx="11"/>
          </p:nvPr>
        </p:nvSpPr>
        <p:spPr/>
        <p:txBody>
          <a:bodyPr/>
          <a:lstStyle/>
          <a:p>
            <a:r>
              <a:rPr lang="en-US"/>
              <a:t>Page </a:t>
            </a:r>
            <a:fld id="{733122C9-A0B9-462F-8757-0847AD287B63}" type="slidenum">
              <a:rPr lang="en-US" smtClean="0"/>
              <a:pPr/>
              <a:t>2</a:t>
            </a:fld>
            <a:endParaRPr lang="en-US" dirty="0"/>
          </a:p>
        </p:txBody>
      </p:sp>
      <p:sp>
        <p:nvSpPr>
          <p:cNvPr id="4" name="Footer Placeholder 3">
            <a:extLst>
              <a:ext uri="{FF2B5EF4-FFF2-40B4-BE49-F238E27FC236}">
                <a16:creationId xmlns:a16="http://schemas.microsoft.com/office/drawing/2014/main" id="{2695C6A5-1F30-D708-479C-35509633489D}"/>
              </a:ext>
            </a:extLst>
          </p:cNvPr>
          <p:cNvSpPr>
            <a:spLocks noGrp="1"/>
          </p:cNvSpPr>
          <p:nvPr>
            <p:ph type="ftr" sz="quarter" idx="12"/>
          </p:nvPr>
        </p:nvSpPr>
        <p:spPr/>
        <p:txBody>
          <a:bodyPr/>
          <a:lstStyle/>
          <a:p>
            <a:r>
              <a:rPr lang="en-US"/>
              <a:t>Quanty Workshop | 11/10/2022 | Marius Retegan</a:t>
            </a:r>
            <a:endParaRPr lang="en-US" dirty="0"/>
          </a:p>
        </p:txBody>
      </p:sp>
      <p:pic>
        <p:nvPicPr>
          <p:cNvPr id="5" name="Picture 4">
            <a:extLst>
              <a:ext uri="{FF2B5EF4-FFF2-40B4-BE49-F238E27FC236}">
                <a16:creationId xmlns:a16="http://schemas.microsoft.com/office/drawing/2014/main" id="{6C278278-C883-DD74-2563-A29EC2739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02454"/>
            <a:ext cx="4692254" cy="3510091"/>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CD16944-3AD7-C8DF-25B4-BEAF459DB99F}"/>
              </a:ext>
            </a:extLst>
          </p:cNvPr>
          <p:cNvSpPr txBox="1"/>
          <p:nvPr/>
        </p:nvSpPr>
        <p:spPr>
          <a:xfrm>
            <a:off x="5515851" y="1951978"/>
            <a:ext cx="3599912" cy="2062103"/>
          </a:xfrm>
          <a:prstGeom prst="rect">
            <a:avLst/>
          </a:prstGeom>
          <a:noFill/>
        </p:spPr>
        <p:txBody>
          <a:bodyPr wrap="square" rtlCol="0">
            <a:spAutoFit/>
          </a:bodyPr>
          <a:lstStyle/>
          <a:p>
            <a:r>
              <a:rPr lang="en-GB" sz="1600" dirty="0"/>
              <a:t>Quanty is a powerful and versatile library, but…</a:t>
            </a:r>
          </a:p>
          <a:p>
            <a:endParaRPr lang="en-GB" sz="1600" dirty="0"/>
          </a:p>
          <a:p>
            <a:pPr marL="214313" indent="-214313">
              <a:buFont typeface="Arial" panose="020B0604020202020204" pitchFamily="34" charset="0"/>
              <a:buChar char="•"/>
            </a:pPr>
            <a:r>
              <a:rPr lang="en-GB" sz="1600" dirty="0"/>
              <a:t>You will have to write code to perform calculations.</a:t>
            </a:r>
          </a:p>
          <a:p>
            <a:endParaRPr lang="en-GB" sz="1600" dirty="0"/>
          </a:p>
          <a:p>
            <a:pPr marL="214313" indent="-214313">
              <a:buFont typeface="Arial" panose="020B0604020202020204" pitchFamily="34" charset="0"/>
              <a:buChar char="•"/>
            </a:pPr>
            <a:r>
              <a:rPr lang="en-GB" sz="1600" dirty="0"/>
              <a:t>The program is very forgiving, and it can take time to spot an error.</a:t>
            </a:r>
          </a:p>
        </p:txBody>
      </p:sp>
    </p:spTree>
    <p:extLst>
      <p:ext uri="{BB962C8B-B14F-4D97-AF65-F5344CB8AC3E}">
        <p14:creationId xmlns:p14="http://schemas.microsoft.com/office/powerpoint/2010/main" val="42706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E9C4-5DBC-A8E0-4372-8B810194906F}"/>
              </a:ext>
            </a:extLst>
          </p:cNvPr>
          <p:cNvSpPr>
            <a:spLocks noGrp="1"/>
          </p:cNvSpPr>
          <p:nvPr>
            <p:ph type="title"/>
          </p:nvPr>
        </p:nvSpPr>
        <p:spPr/>
        <p:txBody>
          <a:bodyPr/>
          <a:lstStyle/>
          <a:p>
            <a:r>
              <a:rPr lang="en-US" dirty="0"/>
              <a:t>Crispy: graphical user interface for multiplet calculations</a:t>
            </a:r>
          </a:p>
        </p:txBody>
      </p:sp>
      <p:sp>
        <p:nvSpPr>
          <p:cNvPr id="3" name="Slide Number Placeholder 2">
            <a:extLst>
              <a:ext uri="{FF2B5EF4-FFF2-40B4-BE49-F238E27FC236}">
                <a16:creationId xmlns:a16="http://schemas.microsoft.com/office/drawing/2014/main" id="{66DFEF54-E1D6-3100-CA26-E4DAC199C9BB}"/>
              </a:ext>
            </a:extLst>
          </p:cNvPr>
          <p:cNvSpPr>
            <a:spLocks noGrp="1"/>
          </p:cNvSpPr>
          <p:nvPr>
            <p:ph type="sldNum" sz="quarter" idx="11"/>
          </p:nvPr>
        </p:nvSpPr>
        <p:spPr/>
        <p:txBody>
          <a:bodyPr/>
          <a:lstStyle/>
          <a:p>
            <a:r>
              <a:rPr lang="en-US"/>
              <a:t>Page </a:t>
            </a:r>
            <a:fld id="{733122C9-A0B9-462F-8757-0847AD287B63}" type="slidenum">
              <a:rPr lang="en-US" smtClean="0"/>
              <a:pPr/>
              <a:t>3</a:t>
            </a:fld>
            <a:endParaRPr lang="en-US" dirty="0"/>
          </a:p>
        </p:txBody>
      </p:sp>
      <p:sp>
        <p:nvSpPr>
          <p:cNvPr id="4" name="Footer Placeholder 3">
            <a:extLst>
              <a:ext uri="{FF2B5EF4-FFF2-40B4-BE49-F238E27FC236}">
                <a16:creationId xmlns:a16="http://schemas.microsoft.com/office/drawing/2014/main" id="{FE1A41BD-C0F7-E7F8-2B46-8CB23C93A339}"/>
              </a:ext>
            </a:extLst>
          </p:cNvPr>
          <p:cNvSpPr>
            <a:spLocks noGrp="1"/>
          </p:cNvSpPr>
          <p:nvPr>
            <p:ph type="ftr" sz="quarter" idx="12"/>
          </p:nvPr>
        </p:nvSpPr>
        <p:spPr/>
        <p:txBody>
          <a:bodyPr/>
          <a:lstStyle/>
          <a:p>
            <a:r>
              <a:rPr lang="en-US"/>
              <a:t>Quanty Workshop | 11/10/2022 | Marius Retegan</a:t>
            </a:r>
            <a:endParaRPr lang="en-US" dirty="0"/>
          </a:p>
        </p:txBody>
      </p:sp>
      <p:grpSp>
        <p:nvGrpSpPr>
          <p:cNvPr id="14" name="Group 13">
            <a:extLst>
              <a:ext uri="{FF2B5EF4-FFF2-40B4-BE49-F238E27FC236}">
                <a16:creationId xmlns:a16="http://schemas.microsoft.com/office/drawing/2014/main" id="{E23500AE-3881-2B87-18CC-F9974C5138DF}"/>
              </a:ext>
            </a:extLst>
          </p:cNvPr>
          <p:cNvGrpSpPr/>
          <p:nvPr/>
        </p:nvGrpSpPr>
        <p:grpSpPr>
          <a:xfrm>
            <a:off x="5026359" y="3938749"/>
            <a:ext cx="3704669" cy="646943"/>
            <a:chOff x="5140566" y="4161956"/>
            <a:chExt cx="3704669" cy="646943"/>
          </a:xfrm>
        </p:grpSpPr>
        <p:pic>
          <p:nvPicPr>
            <p:cNvPr id="5" name="Picture 4">
              <a:extLst>
                <a:ext uri="{FF2B5EF4-FFF2-40B4-BE49-F238E27FC236}">
                  <a16:creationId xmlns:a16="http://schemas.microsoft.com/office/drawing/2014/main" id="{7144D2DB-CE18-439C-83C7-CF6D9E4CD0A8}"/>
                </a:ext>
              </a:extLst>
            </p:cNvPr>
            <p:cNvPicPr>
              <a:picLocks noChangeAspect="1"/>
            </p:cNvPicPr>
            <p:nvPr/>
          </p:nvPicPr>
          <p:blipFill>
            <a:blip r:embed="rId2"/>
            <a:stretch>
              <a:fillRect/>
            </a:stretch>
          </p:blipFill>
          <p:spPr>
            <a:xfrm>
              <a:off x="5140566" y="4441676"/>
              <a:ext cx="1231634" cy="293009"/>
            </a:xfrm>
            <a:prstGeom prst="rect">
              <a:avLst/>
            </a:prstGeom>
          </p:spPr>
        </p:pic>
        <p:pic>
          <p:nvPicPr>
            <p:cNvPr id="6" name="Picture 5" descr="mage result for qt icons">
              <a:extLst>
                <a:ext uri="{FF2B5EF4-FFF2-40B4-BE49-F238E27FC236}">
                  <a16:creationId xmlns:a16="http://schemas.microsoft.com/office/drawing/2014/main" id="{ACB74A96-1379-7909-3539-87A3D2370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739" y="4308143"/>
              <a:ext cx="461661" cy="49357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6FEE49EB-9900-7C72-BD09-03BF2794F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355" y="4398499"/>
              <a:ext cx="978973" cy="388253"/>
            </a:xfrm>
            <a:prstGeom prst="rect">
              <a:avLst/>
            </a:prstGeom>
          </p:spPr>
        </p:pic>
        <p:pic>
          <p:nvPicPr>
            <p:cNvPr id="8" name="Picture 7">
              <a:extLst>
                <a:ext uri="{FF2B5EF4-FFF2-40B4-BE49-F238E27FC236}">
                  <a16:creationId xmlns:a16="http://schemas.microsoft.com/office/drawing/2014/main" id="{7AF495DB-BC6A-CA73-CFD4-3F18B8D65B37}"/>
                </a:ext>
              </a:extLst>
            </p:cNvPr>
            <p:cNvPicPr>
              <a:picLocks noChangeAspect="1"/>
            </p:cNvPicPr>
            <p:nvPr/>
          </p:nvPicPr>
          <p:blipFill>
            <a:blip r:embed="rId5"/>
            <a:stretch>
              <a:fillRect/>
            </a:stretch>
          </p:blipFill>
          <p:spPr>
            <a:xfrm>
              <a:off x="8358811" y="4161956"/>
              <a:ext cx="486424" cy="646943"/>
            </a:xfrm>
            <a:prstGeom prst="rect">
              <a:avLst/>
            </a:prstGeom>
          </p:spPr>
        </p:pic>
      </p:grpSp>
      <p:sp>
        <p:nvSpPr>
          <p:cNvPr id="9" name="TextBox 8">
            <a:extLst>
              <a:ext uri="{FF2B5EF4-FFF2-40B4-BE49-F238E27FC236}">
                <a16:creationId xmlns:a16="http://schemas.microsoft.com/office/drawing/2014/main" id="{F6EA51CF-E7F8-9143-3D49-0D793052266A}"/>
              </a:ext>
            </a:extLst>
          </p:cNvPr>
          <p:cNvSpPr txBox="1"/>
          <p:nvPr/>
        </p:nvSpPr>
        <p:spPr>
          <a:xfrm>
            <a:off x="4643788" y="913284"/>
            <a:ext cx="4469813" cy="2893100"/>
          </a:xfrm>
          <a:prstGeom prst="rect">
            <a:avLst/>
          </a:prstGeom>
          <a:noFill/>
        </p:spPr>
        <p:txBody>
          <a:bodyPr wrap="none" rtlCol="0">
            <a:spAutoFit/>
          </a:bodyPr>
          <a:lstStyle/>
          <a:p>
            <a:pPr indent="-130969"/>
            <a:r>
              <a:rPr lang="en-US" sz="1400" dirty="0">
                <a:ea typeface="Lato" panose="020F0502020204030203" pitchFamily="34" charset="0"/>
                <a:cs typeface="Arial" panose="020B0604020202020204" pitchFamily="34" charset="0"/>
              </a:rPr>
              <a:t>Calculations: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transition metals, lanthanides, and actinides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XAS, XMCD, X(M)LD, XPS, and RIXS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many edges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O</a:t>
            </a:r>
            <a:r>
              <a:rPr lang="en-US" sz="1400" baseline="-25000" dirty="0">
                <a:ea typeface="Lato" panose="020F0502020204030203" pitchFamily="34" charset="0"/>
                <a:cs typeface="Arial" panose="020B0604020202020204" pitchFamily="34" charset="0"/>
              </a:rPr>
              <a:t>h</a:t>
            </a:r>
            <a:r>
              <a:rPr lang="en-US" sz="1400" dirty="0">
                <a:ea typeface="Lato" panose="020F0502020204030203" pitchFamily="34" charset="0"/>
                <a:cs typeface="Arial" panose="020B0604020202020204" pitchFamily="34" charset="0"/>
              </a:rPr>
              <a:t>, D</a:t>
            </a:r>
            <a:r>
              <a:rPr lang="en-US" sz="1400" baseline="-25000" dirty="0">
                <a:ea typeface="Lato" panose="020F0502020204030203" pitchFamily="34" charset="0"/>
                <a:cs typeface="Arial" panose="020B0604020202020204" pitchFamily="34" charset="0"/>
              </a:rPr>
              <a:t>4h</a:t>
            </a:r>
            <a:r>
              <a:rPr lang="en-US" sz="1400" dirty="0">
                <a:ea typeface="Lato" panose="020F0502020204030203" pitchFamily="34" charset="0"/>
                <a:cs typeface="Arial" panose="020B0604020202020204" pitchFamily="34" charset="0"/>
              </a:rPr>
              <a:t>, C</a:t>
            </a:r>
            <a:r>
              <a:rPr lang="en-US" sz="1400" baseline="-25000" dirty="0">
                <a:ea typeface="Lato" panose="020F0502020204030203" pitchFamily="34" charset="0"/>
                <a:cs typeface="Arial" panose="020B0604020202020204" pitchFamily="34" charset="0"/>
              </a:rPr>
              <a:t>3v</a:t>
            </a:r>
            <a:r>
              <a:rPr lang="en-US" sz="1400" dirty="0">
                <a:ea typeface="Lato" panose="020F0502020204030203" pitchFamily="34" charset="0"/>
                <a:cs typeface="Arial" panose="020B0604020202020204" pitchFamily="34" charset="0"/>
              </a:rPr>
              <a:t>, T</a:t>
            </a:r>
            <a:r>
              <a:rPr lang="en-US" sz="1400" baseline="-25000" dirty="0">
                <a:ea typeface="Lato" panose="020F0502020204030203" pitchFamily="34" charset="0"/>
                <a:cs typeface="Arial" panose="020B0604020202020204" pitchFamily="34" charset="0"/>
              </a:rPr>
              <a:t>d</a:t>
            </a:r>
            <a:r>
              <a:rPr lang="en-US" sz="1400" dirty="0">
                <a:ea typeface="Lato" panose="020F0502020204030203" pitchFamily="34" charset="0"/>
                <a:cs typeface="Arial" panose="020B0604020202020204" pitchFamily="34" charset="0"/>
              </a:rPr>
              <a:t>, and D</a:t>
            </a:r>
            <a:r>
              <a:rPr lang="en-US" sz="1400" baseline="-25000" dirty="0">
                <a:ea typeface="Lato" panose="020F0502020204030203" pitchFamily="34" charset="0"/>
                <a:cs typeface="Arial" panose="020B0604020202020204" pitchFamily="34" charset="0"/>
              </a:rPr>
              <a:t>3h</a:t>
            </a:r>
            <a:r>
              <a:rPr lang="en-US" sz="1400" dirty="0">
                <a:ea typeface="Lato" panose="020F0502020204030203" pitchFamily="34" charset="0"/>
                <a:cs typeface="Arial" panose="020B0604020202020204" pitchFamily="34" charset="0"/>
              </a:rPr>
              <a:t> symmetries</a:t>
            </a:r>
          </a:p>
          <a:p>
            <a:pPr lvl="1"/>
            <a:endParaRPr lang="en-US" sz="1400" dirty="0">
              <a:ea typeface="Lato" panose="020F0502020204030203" pitchFamily="34" charset="0"/>
              <a:cs typeface="Arial" panose="020B0604020202020204" pitchFamily="34" charset="0"/>
            </a:endParaRPr>
          </a:p>
          <a:p>
            <a:r>
              <a:rPr lang="en-US" sz="1400" dirty="0">
                <a:ea typeface="Lato" panose="020F0502020204030203" pitchFamily="34" charset="0"/>
                <a:cs typeface="Arial" panose="020B0604020202020204" pitchFamily="34" charset="0"/>
              </a:rPr>
              <a:t>Additional features: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logging console to display the progress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dialog showing the details of a calculation</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interactive broadening</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save and load functionality</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easy-to-use installers for Windows and macOS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Jupyter notebook interface</a:t>
            </a:r>
          </a:p>
        </p:txBody>
      </p:sp>
      <p:pic>
        <p:nvPicPr>
          <p:cNvPr id="11" name="Picture 10">
            <a:extLst>
              <a:ext uri="{FF2B5EF4-FFF2-40B4-BE49-F238E27FC236}">
                <a16:creationId xmlns:a16="http://schemas.microsoft.com/office/drawing/2014/main" id="{A758E829-B9D9-FC6F-8CB7-2FE9F7BF6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02" y="963492"/>
            <a:ext cx="4087418" cy="247007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7A03E41-4476-09C8-B200-295A02F50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007" y="2556654"/>
            <a:ext cx="3655071" cy="22450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19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FE99AE-0922-33EC-8FCB-925D2A2BDCDA}"/>
              </a:ext>
            </a:extLst>
          </p:cNvPr>
          <p:cNvSpPr>
            <a:spLocks noGrp="1"/>
          </p:cNvSpPr>
          <p:nvPr>
            <p:ph type="title"/>
          </p:nvPr>
        </p:nvSpPr>
        <p:spPr/>
        <p:txBody>
          <a:bodyPr/>
          <a:lstStyle/>
          <a:p>
            <a:r>
              <a:rPr lang="en-US" dirty="0"/>
              <a:t>Getting the software</a:t>
            </a:r>
          </a:p>
        </p:txBody>
      </p:sp>
      <p:sp>
        <p:nvSpPr>
          <p:cNvPr id="4" name="Slide Number Placeholder 3">
            <a:extLst>
              <a:ext uri="{FF2B5EF4-FFF2-40B4-BE49-F238E27FC236}">
                <a16:creationId xmlns:a16="http://schemas.microsoft.com/office/drawing/2014/main" id="{F1106A68-6ABE-37F8-8C19-C0D84633BDBE}"/>
              </a:ext>
            </a:extLst>
          </p:cNvPr>
          <p:cNvSpPr>
            <a:spLocks noGrp="1"/>
          </p:cNvSpPr>
          <p:nvPr>
            <p:ph type="sldNum" sz="quarter" idx="11"/>
          </p:nvPr>
        </p:nvSpPr>
        <p:spPr/>
        <p:txBody>
          <a:bodyPr/>
          <a:lstStyle/>
          <a:p>
            <a:r>
              <a:rPr lang="en-US" noProof="0"/>
              <a:t>Page </a:t>
            </a:r>
            <a:fld id="{733122C9-A0B9-462F-8757-0847AD287B63}" type="slidenum">
              <a:rPr lang="en-US" noProof="0" smtClean="0"/>
              <a:pPr/>
              <a:t>4</a:t>
            </a:fld>
            <a:endParaRPr lang="en-US" noProof="0" dirty="0"/>
          </a:p>
        </p:txBody>
      </p:sp>
      <p:sp>
        <p:nvSpPr>
          <p:cNvPr id="5" name="Footer Placeholder 4">
            <a:extLst>
              <a:ext uri="{FF2B5EF4-FFF2-40B4-BE49-F238E27FC236}">
                <a16:creationId xmlns:a16="http://schemas.microsoft.com/office/drawing/2014/main" id="{3AA8EA4C-8DE4-0481-4C16-886C4F2B2F18}"/>
              </a:ext>
            </a:extLst>
          </p:cNvPr>
          <p:cNvSpPr>
            <a:spLocks noGrp="1"/>
          </p:cNvSpPr>
          <p:nvPr>
            <p:ph type="ftr" sz="quarter" idx="12"/>
          </p:nvPr>
        </p:nvSpPr>
        <p:spPr/>
        <p:txBody>
          <a:bodyPr/>
          <a:lstStyle/>
          <a:p>
            <a:r>
              <a:rPr lang="en-US" noProof="0"/>
              <a:t>Quanty Workshop | 11/10/2022 | Marius Retegan</a:t>
            </a:r>
            <a:endParaRPr lang="en-US" noProof="0" dirty="0"/>
          </a:p>
        </p:txBody>
      </p:sp>
      <p:grpSp>
        <p:nvGrpSpPr>
          <p:cNvPr id="7" name="Group 6">
            <a:extLst>
              <a:ext uri="{FF2B5EF4-FFF2-40B4-BE49-F238E27FC236}">
                <a16:creationId xmlns:a16="http://schemas.microsoft.com/office/drawing/2014/main" id="{8C4ED6F6-EA7F-6249-2DBB-A0632F2B67DE}"/>
              </a:ext>
            </a:extLst>
          </p:cNvPr>
          <p:cNvGrpSpPr/>
          <p:nvPr/>
        </p:nvGrpSpPr>
        <p:grpSpPr>
          <a:xfrm>
            <a:off x="1317426" y="656182"/>
            <a:ext cx="7200170" cy="1078001"/>
            <a:chOff x="1937934" y="2959105"/>
            <a:chExt cx="7200170" cy="1078001"/>
          </a:xfrm>
        </p:grpSpPr>
        <p:sp>
          <p:nvSpPr>
            <p:cNvPr id="8" name="Rectangle 7">
              <a:extLst>
                <a:ext uri="{FF2B5EF4-FFF2-40B4-BE49-F238E27FC236}">
                  <a16:creationId xmlns:a16="http://schemas.microsoft.com/office/drawing/2014/main" id="{FB675715-532C-9CB4-C62F-8D49C7CDE769}"/>
                </a:ext>
              </a:extLst>
            </p:cNvPr>
            <p:cNvSpPr/>
            <p:nvPr/>
          </p:nvSpPr>
          <p:spPr>
            <a:xfrm>
              <a:off x="3017424" y="3144199"/>
              <a:ext cx="6120680" cy="369332"/>
            </a:xfrm>
            <a:prstGeom prst="rect">
              <a:avLst/>
            </a:prstGeom>
          </p:spPr>
          <p:txBody>
            <a:bodyPr wrap="square">
              <a:spAutoFit/>
            </a:bodyPr>
            <a:lstStyle/>
            <a:p>
              <a:r>
                <a:rPr lang="en-US" b="1" dirty="0">
                  <a:solidFill>
                    <a:schemeClr val="accent2"/>
                  </a:solidFill>
                  <a:latin typeface="Courier" pitchFamily="2" charset="0"/>
                  <a:ea typeface="Source Code Pro" charset="0"/>
                  <a:cs typeface="Source Code Pro" charset="0"/>
                </a:rPr>
                <a:t>http://esrf.eu/computing/scientific/crispy</a:t>
              </a:r>
            </a:p>
          </p:txBody>
        </p:sp>
        <p:pic>
          <p:nvPicPr>
            <p:cNvPr id="9" name="Picture 8">
              <a:extLst>
                <a:ext uri="{FF2B5EF4-FFF2-40B4-BE49-F238E27FC236}">
                  <a16:creationId xmlns:a16="http://schemas.microsoft.com/office/drawing/2014/main" id="{DB9224FC-651B-66D9-DB80-1B676C050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934" y="2959105"/>
              <a:ext cx="846628" cy="1078001"/>
            </a:xfrm>
            <a:prstGeom prst="rect">
              <a:avLst/>
            </a:prstGeom>
          </p:spPr>
        </p:pic>
      </p:grpSp>
      <p:grpSp>
        <p:nvGrpSpPr>
          <p:cNvPr id="10" name="Group 9">
            <a:extLst>
              <a:ext uri="{FF2B5EF4-FFF2-40B4-BE49-F238E27FC236}">
                <a16:creationId xmlns:a16="http://schemas.microsoft.com/office/drawing/2014/main" id="{3D276DE7-BEFC-E870-F398-AA1CF630101A}"/>
              </a:ext>
            </a:extLst>
          </p:cNvPr>
          <p:cNvGrpSpPr/>
          <p:nvPr/>
        </p:nvGrpSpPr>
        <p:grpSpPr>
          <a:xfrm>
            <a:off x="3015880" y="1417340"/>
            <a:ext cx="3659440" cy="477165"/>
            <a:chOff x="1110564" y="5430907"/>
            <a:chExt cx="3659440" cy="477165"/>
          </a:xfrm>
        </p:grpSpPr>
        <p:pic>
          <p:nvPicPr>
            <p:cNvPr id="11" name="Picture 10">
              <a:extLst>
                <a:ext uri="{FF2B5EF4-FFF2-40B4-BE49-F238E27FC236}">
                  <a16:creationId xmlns:a16="http://schemas.microsoft.com/office/drawing/2014/main" id="{87DC0121-16C1-6726-0B09-474FD568D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64" y="5430907"/>
              <a:ext cx="1235016" cy="477165"/>
            </a:xfrm>
            <a:prstGeom prst="roundRect">
              <a:avLst>
                <a:gd name="adj" fmla="val 8594"/>
              </a:avLst>
            </a:prstGeom>
            <a:solidFill>
              <a:srgbClr val="FFFFFF">
                <a:shade val="85000"/>
              </a:srgbClr>
            </a:solidFill>
            <a:ln>
              <a:noFill/>
            </a:ln>
            <a:effectLst/>
          </p:spPr>
        </p:pic>
        <p:sp>
          <p:nvSpPr>
            <p:cNvPr id="12" name="Rectangle 11">
              <a:extLst>
                <a:ext uri="{FF2B5EF4-FFF2-40B4-BE49-F238E27FC236}">
                  <a16:creationId xmlns:a16="http://schemas.microsoft.com/office/drawing/2014/main" id="{D2C7BD04-C685-3EAB-F128-0AEA8D41455B}"/>
                </a:ext>
              </a:extLst>
            </p:cNvPr>
            <p:cNvSpPr/>
            <p:nvPr/>
          </p:nvSpPr>
          <p:spPr>
            <a:xfrm>
              <a:off x="2609764" y="5484824"/>
              <a:ext cx="2160240" cy="369332"/>
            </a:xfrm>
            <a:prstGeom prst="rect">
              <a:avLst/>
            </a:prstGeom>
          </p:spPr>
          <p:txBody>
            <a:bodyPr wrap="square">
              <a:spAutoFit/>
            </a:bodyPr>
            <a:lstStyle/>
            <a:p>
              <a:r>
                <a:rPr lang="en-US" b="1" dirty="0">
                  <a:solidFill>
                    <a:schemeClr val="accent2"/>
                  </a:solidFill>
                  <a:latin typeface="Courier" pitchFamily="2" charset="0"/>
                  <a:ea typeface="Source Code Pro" charset="0"/>
                  <a:cs typeface="Source Code Pro" charset="0"/>
                </a:rPr>
                <a:t>crispy + esrf</a:t>
              </a:r>
            </a:p>
          </p:txBody>
        </p:sp>
      </p:grpSp>
      <p:pic>
        <p:nvPicPr>
          <p:cNvPr id="14" name="Picture 13">
            <a:extLst>
              <a:ext uri="{FF2B5EF4-FFF2-40B4-BE49-F238E27FC236}">
                <a16:creationId xmlns:a16="http://schemas.microsoft.com/office/drawing/2014/main" id="{80A6FA0A-64A6-35AE-7FC7-C497B643E3A2}"/>
              </a:ext>
            </a:extLst>
          </p:cNvPr>
          <p:cNvPicPr>
            <a:picLocks noChangeAspect="1"/>
          </p:cNvPicPr>
          <p:nvPr/>
        </p:nvPicPr>
        <p:blipFill rotWithShape="1">
          <a:blip r:embed="rId4">
            <a:extLst>
              <a:ext uri="{28A0092B-C50C-407E-A947-70E740481C1C}">
                <a14:useLocalDpi xmlns:a14="http://schemas.microsoft.com/office/drawing/2010/main" val="0"/>
              </a:ext>
            </a:extLst>
          </a:blip>
          <a:srcRect r="1687"/>
          <a:stretch/>
        </p:blipFill>
        <p:spPr>
          <a:xfrm>
            <a:off x="2051720" y="2158816"/>
            <a:ext cx="5128592" cy="30771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195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0750-8C1F-2740-F74F-D21C39714C85}"/>
              </a:ext>
            </a:extLst>
          </p:cNvPr>
          <p:cNvSpPr>
            <a:spLocks noGrp="1"/>
          </p:cNvSpPr>
          <p:nvPr>
            <p:ph type="title"/>
          </p:nvPr>
        </p:nvSpPr>
        <p:spPr/>
        <p:txBody>
          <a:bodyPr/>
          <a:lstStyle/>
          <a:p>
            <a:r>
              <a:rPr lang="en-US" dirty="0"/>
              <a:t>Things to remember!</a:t>
            </a:r>
          </a:p>
        </p:txBody>
      </p:sp>
      <p:sp>
        <p:nvSpPr>
          <p:cNvPr id="3" name="Slide Number Placeholder 2">
            <a:extLst>
              <a:ext uri="{FF2B5EF4-FFF2-40B4-BE49-F238E27FC236}">
                <a16:creationId xmlns:a16="http://schemas.microsoft.com/office/drawing/2014/main" id="{D1611A40-E521-04D9-53ED-6C387116F9C1}"/>
              </a:ext>
            </a:extLst>
          </p:cNvPr>
          <p:cNvSpPr>
            <a:spLocks noGrp="1"/>
          </p:cNvSpPr>
          <p:nvPr>
            <p:ph type="sldNum" sz="quarter" idx="11"/>
          </p:nvPr>
        </p:nvSpPr>
        <p:spPr/>
        <p:txBody>
          <a:bodyPr/>
          <a:lstStyle/>
          <a:p>
            <a:r>
              <a:rPr lang="en-US"/>
              <a:t>Page </a:t>
            </a:r>
            <a:fld id="{733122C9-A0B9-462F-8757-0847AD287B63}" type="slidenum">
              <a:rPr lang="en-US" smtClean="0"/>
              <a:pPr/>
              <a:t>5</a:t>
            </a:fld>
            <a:endParaRPr lang="en-US" dirty="0"/>
          </a:p>
        </p:txBody>
      </p:sp>
      <p:sp>
        <p:nvSpPr>
          <p:cNvPr id="4" name="Footer Placeholder 3">
            <a:extLst>
              <a:ext uri="{FF2B5EF4-FFF2-40B4-BE49-F238E27FC236}">
                <a16:creationId xmlns:a16="http://schemas.microsoft.com/office/drawing/2014/main" id="{E9F47F6B-3971-7963-4AF4-7C04B08600C5}"/>
              </a:ext>
            </a:extLst>
          </p:cNvPr>
          <p:cNvSpPr>
            <a:spLocks noGrp="1"/>
          </p:cNvSpPr>
          <p:nvPr>
            <p:ph type="ftr" sz="quarter" idx="12"/>
          </p:nvPr>
        </p:nvSpPr>
        <p:spPr/>
        <p:txBody>
          <a:bodyPr/>
          <a:lstStyle/>
          <a:p>
            <a:r>
              <a:rPr lang="en-US"/>
              <a:t>Quanty Workshop | 11/10/2022 | Marius Retegan</a:t>
            </a:r>
            <a:endParaRPr lang="en-US" dirty="0"/>
          </a:p>
        </p:txBody>
      </p:sp>
      <p:pic>
        <p:nvPicPr>
          <p:cNvPr id="5" name="Picture 4">
            <a:extLst>
              <a:ext uri="{FF2B5EF4-FFF2-40B4-BE49-F238E27FC236}">
                <a16:creationId xmlns:a16="http://schemas.microsoft.com/office/drawing/2014/main" id="{B9A7DE39-5838-72DC-C8B2-02380C5A1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457" y="1810717"/>
            <a:ext cx="3456384" cy="607203"/>
          </a:xfrm>
          <a:prstGeom prst="rect">
            <a:avLst/>
          </a:prstGeom>
        </p:spPr>
      </p:pic>
      <p:sp>
        <p:nvSpPr>
          <p:cNvPr id="6" name="Content Placeholder 4">
            <a:extLst>
              <a:ext uri="{FF2B5EF4-FFF2-40B4-BE49-F238E27FC236}">
                <a16:creationId xmlns:a16="http://schemas.microsoft.com/office/drawing/2014/main" id="{CED95243-67C0-F224-6317-FC52ED536FD6}"/>
              </a:ext>
            </a:extLst>
          </p:cNvPr>
          <p:cNvSpPr txBox="1">
            <a:spLocks/>
          </p:cNvSpPr>
          <p:nvPr/>
        </p:nvSpPr>
        <p:spPr bwMode="gray">
          <a:xfrm>
            <a:off x="1042920" y="2956367"/>
            <a:ext cx="7260527" cy="351039"/>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500"/>
              </a:spcAft>
              <a:buFont typeface="Arial" pitchFamily="34" charset="0"/>
              <a:buNone/>
              <a:defRPr sz="1800" b="0" kern="1200" baseline="0">
                <a:solidFill>
                  <a:schemeClr val="tx1"/>
                </a:solidFill>
                <a:latin typeface="Lato" charset="0"/>
                <a:ea typeface="Lato" charset="0"/>
                <a:cs typeface="Lato" charset="0"/>
              </a:defRPr>
            </a:lvl1pPr>
            <a:lvl2pPr marL="0" indent="0" algn="l" defTabSz="914400" rtl="0" eaLnBrk="1" latinLnBrk="0" hangingPunct="1">
              <a:lnSpc>
                <a:spcPct val="100000"/>
              </a:lnSpc>
              <a:spcBef>
                <a:spcPts val="0"/>
              </a:spcBef>
              <a:spcAft>
                <a:spcPts val="500"/>
              </a:spcAft>
              <a:buFont typeface="Arial" pitchFamily="34" charset="0"/>
              <a:buNone/>
              <a:defRPr sz="1400" b="0" kern="1200">
                <a:solidFill>
                  <a:schemeClr val="tx1"/>
                </a:solidFill>
                <a:latin typeface="Lato" charset="0"/>
                <a:ea typeface="Lato" charset="0"/>
                <a:cs typeface="Lato" charset="0"/>
              </a:defRPr>
            </a:lvl2pPr>
            <a:lvl3pPr marL="0" indent="0" algn="l" defTabSz="914400" rtl="0" eaLnBrk="1" latinLnBrk="0" hangingPunct="1">
              <a:lnSpc>
                <a:spcPct val="110000"/>
              </a:lnSpc>
              <a:spcBef>
                <a:spcPts val="0"/>
              </a:spcBef>
              <a:spcAft>
                <a:spcPts val="500"/>
              </a:spcAft>
              <a:buFont typeface="Arial" pitchFamily="34" charset="0"/>
              <a:buNone/>
              <a:defRPr sz="1800" kern="1200" baseline="0">
                <a:solidFill>
                  <a:schemeClr val="tx1"/>
                </a:solidFill>
                <a:latin typeface="Lato" charset="0"/>
                <a:ea typeface="Lato" charset="0"/>
                <a:cs typeface="Lato" charset="0"/>
              </a:defRPr>
            </a:lvl3pPr>
            <a:lvl4pPr marL="360000" indent="-174625" algn="l" defTabSz="914400" rtl="0" eaLnBrk="1" latinLnBrk="0" hangingPunct="1">
              <a:lnSpc>
                <a:spcPct val="110000"/>
              </a:lnSpc>
              <a:spcBef>
                <a:spcPts val="0"/>
              </a:spcBef>
              <a:spcAft>
                <a:spcPts val="500"/>
              </a:spcAft>
              <a:buClr>
                <a:schemeClr val="accent6"/>
              </a:buClr>
              <a:buSzPct val="50000"/>
              <a:buFont typeface="Wingdings" pitchFamily="2" charset="2"/>
              <a:buChar char="l"/>
              <a:defRPr sz="1400" kern="1200">
                <a:solidFill>
                  <a:schemeClr val="tx1"/>
                </a:solidFill>
                <a:latin typeface="Lato" charset="0"/>
                <a:ea typeface="Lato" charset="0"/>
                <a:cs typeface="Lato" charset="0"/>
              </a:defRPr>
            </a:lvl4pPr>
            <a:lvl5pPr marL="720000" indent="-285750" algn="l" defTabSz="914400" rtl="0" eaLnBrk="1" latinLnBrk="0" hangingPunct="1">
              <a:spcBef>
                <a:spcPts val="0"/>
              </a:spcBef>
              <a:spcAft>
                <a:spcPts val="500"/>
              </a:spcAft>
              <a:buClr>
                <a:schemeClr val="accent6"/>
              </a:buClr>
              <a:buFont typeface="Wingdings" charset="2"/>
              <a:buChar char="§"/>
              <a:defRPr sz="1600" i="1" kern="1200">
                <a:solidFill>
                  <a:schemeClr val="tx1"/>
                </a:solidFill>
                <a:latin typeface="Lato" charset="0"/>
                <a:ea typeface="Lato" charset="0"/>
                <a:cs typeface="Lato"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mn-lt"/>
                <a:cs typeface="Arial" panose="020B0604020202020204" pitchFamily="34" charset="0"/>
              </a:rPr>
              <a:t>Any modification to the combo boxes will reset all parameters to default values.</a:t>
            </a:r>
          </a:p>
        </p:txBody>
      </p:sp>
      <p:pic>
        <p:nvPicPr>
          <p:cNvPr id="7" name="Picture 6">
            <a:extLst>
              <a:ext uri="{FF2B5EF4-FFF2-40B4-BE49-F238E27FC236}">
                <a16:creationId xmlns:a16="http://schemas.microsoft.com/office/drawing/2014/main" id="{9D9BB7D0-9F9B-04C6-88BF-3E5CBE534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24" y="3515245"/>
            <a:ext cx="3418250" cy="1112919"/>
          </a:xfrm>
          <a:prstGeom prst="rect">
            <a:avLst/>
          </a:prstGeom>
        </p:spPr>
      </p:pic>
      <p:sp>
        <p:nvSpPr>
          <p:cNvPr id="8" name="Content Placeholder 4">
            <a:extLst>
              <a:ext uri="{FF2B5EF4-FFF2-40B4-BE49-F238E27FC236}">
                <a16:creationId xmlns:a16="http://schemas.microsoft.com/office/drawing/2014/main" id="{C4D5D33B-A7B4-62DC-3A19-8397CDA27C07}"/>
              </a:ext>
            </a:extLst>
          </p:cNvPr>
          <p:cNvSpPr txBox="1">
            <a:spLocks/>
          </p:cNvSpPr>
          <p:nvPr/>
        </p:nvSpPr>
        <p:spPr bwMode="gray">
          <a:xfrm>
            <a:off x="1042920" y="1284570"/>
            <a:ext cx="7058157" cy="351039"/>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500"/>
              </a:spcAft>
              <a:buFont typeface="Arial" pitchFamily="34" charset="0"/>
              <a:buNone/>
              <a:defRPr sz="1800" b="0" kern="1200" baseline="0">
                <a:solidFill>
                  <a:schemeClr val="tx1"/>
                </a:solidFill>
                <a:latin typeface="Lato" charset="0"/>
                <a:ea typeface="Lato" charset="0"/>
                <a:cs typeface="Lato" charset="0"/>
              </a:defRPr>
            </a:lvl1pPr>
            <a:lvl2pPr marL="0" indent="0" algn="l" defTabSz="914400" rtl="0" eaLnBrk="1" latinLnBrk="0" hangingPunct="1">
              <a:lnSpc>
                <a:spcPct val="100000"/>
              </a:lnSpc>
              <a:spcBef>
                <a:spcPts val="0"/>
              </a:spcBef>
              <a:spcAft>
                <a:spcPts val="500"/>
              </a:spcAft>
              <a:buFont typeface="Arial" pitchFamily="34" charset="0"/>
              <a:buNone/>
              <a:defRPr sz="1400" b="0" kern="1200">
                <a:solidFill>
                  <a:schemeClr val="tx1"/>
                </a:solidFill>
                <a:latin typeface="Lato" charset="0"/>
                <a:ea typeface="Lato" charset="0"/>
                <a:cs typeface="Lato" charset="0"/>
              </a:defRPr>
            </a:lvl2pPr>
            <a:lvl3pPr marL="0" indent="0" algn="l" defTabSz="914400" rtl="0" eaLnBrk="1" latinLnBrk="0" hangingPunct="1">
              <a:lnSpc>
                <a:spcPct val="110000"/>
              </a:lnSpc>
              <a:spcBef>
                <a:spcPts val="0"/>
              </a:spcBef>
              <a:spcAft>
                <a:spcPts val="500"/>
              </a:spcAft>
              <a:buFont typeface="Arial" pitchFamily="34" charset="0"/>
              <a:buNone/>
              <a:defRPr sz="1800" kern="1200" baseline="0">
                <a:solidFill>
                  <a:schemeClr val="tx1"/>
                </a:solidFill>
                <a:latin typeface="Lato" charset="0"/>
                <a:ea typeface="Lato" charset="0"/>
                <a:cs typeface="Lato" charset="0"/>
              </a:defRPr>
            </a:lvl3pPr>
            <a:lvl4pPr marL="360000" indent="-174625" algn="l" defTabSz="914400" rtl="0" eaLnBrk="1" latinLnBrk="0" hangingPunct="1">
              <a:lnSpc>
                <a:spcPct val="110000"/>
              </a:lnSpc>
              <a:spcBef>
                <a:spcPts val="0"/>
              </a:spcBef>
              <a:spcAft>
                <a:spcPts val="500"/>
              </a:spcAft>
              <a:buClr>
                <a:schemeClr val="accent6"/>
              </a:buClr>
              <a:buSzPct val="50000"/>
              <a:buFont typeface="Wingdings" pitchFamily="2" charset="2"/>
              <a:buChar char="l"/>
              <a:defRPr sz="1400" kern="1200">
                <a:solidFill>
                  <a:schemeClr val="tx1"/>
                </a:solidFill>
                <a:latin typeface="Lato" charset="0"/>
                <a:ea typeface="Lato" charset="0"/>
                <a:cs typeface="Lato" charset="0"/>
              </a:defRPr>
            </a:lvl4pPr>
            <a:lvl5pPr marL="720000" indent="-285750" algn="l" defTabSz="914400" rtl="0" eaLnBrk="1" latinLnBrk="0" hangingPunct="1">
              <a:spcBef>
                <a:spcPts val="0"/>
              </a:spcBef>
              <a:spcAft>
                <a:spcPts val="500"/>
              </a:spcAft>
              <a:buClr>
                <a:schemeClr val="accent6"/>
              </a:buClr>
              <a:buFont typeface="Wingdings" charset="2"/>
              <a:buChar char="§"/>
              <a:defRPr sz="1600" i="1" kern="1200">
                <a:solidFill>
                  <a:schemeClr val="tx1"/>
                </a:solidFill>
                <a:latin typeface="Lato" charset="0"/>
                <a:ea typeface="Lato" charset="0"/>
                <a:cs typeface="Lato"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mn-lt"/>
              </a:rPr>
              <a:t>Always press Return (Enter) after changing a value in any of the input boxes.</a:t>
            </a:r>
          </a:p>
        </p:txBody>
      </p:sp>
    </p:spTree>
    <p:extLst>
      <p:ext uri="{BB962C8B-B14F-4D97-AF65-F5344CB8AC3E}">
        <p14:creationId xmlns:p14="http://schemas.microsoft.com/office/powerpoint/2010/main" val="16256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470391-70ED-EF09-3D9A-0B5A5145CDED}"/>
              </a:ext>
            </a:extLst>
          </p:cNvPr>
          <p:cNvSpPr>
            <a:spLocks noGrp="1"/>
          </p:cNvSpPr>
          <p:nvPr>
            <p:ph type="title"/>
          </p:nvPr>
        </p:nvSpPr>
        <p:spPr/>
        <p:txBody>
          <a:bodyPr/>
          <a:lstStyle/>
          <a:p>
            <a:r>
              <a:rPr lang="en-US" sz="1600" dirty="0">
                <a:latin typeface="+mn-lt"/>
              </a:rPr>
              <a:t>Calculating the L</a:t>
            </a:r>
            <a:r>
              <a:rPr lang="en-US" sz="1600" baseline="-25000" dirty="0">
                <a:latin typeface="+mn-lt"/>
              </a:rPr>
              <a:t>2,3</a:t>
            </a:r>
            <a:r>
              <a:rPr lang="en-US" sz="1600" dirty="0">
                <a:latin typeface="+mn-lt"/>
              </a:rPr>
              <a:t>–edge XAS spectrum of titanium(IV)</a:t>
            </a:r>
            <a:endParaRPr lang="en-US" dirty="0"/>
          </a:p>
        </p:txBody>
      </p:sp>
    </p:spTree>
    <p:extLst>
      <p:ext uri="{BB962C8B-B14F-4D97-AF65-F5344CB8AC3E}">
        <p14:creationId xmlns:p14="http://schemas.microsoft.com/office/powerpoint/2010/main" val="201720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8A5E0-44CC-3739-A9F2-C479225064A3}"/>
              </a:ext>
            </a:extLst>
          </p:cNvPr>
          <p:cNvSpPr>
            <a:spLocks noGrp="1"/>
          </p:cNvSpPr>
          <p:nvPr>
            <p:ph type="title"/>
          </p:nvPr>
        </p:nvSpPr>
        <p:spPr/>
        <p:txBody>
          <a:bodyPr/>
          <a:lstStyle/>
          <a:p>
            <a:r>
              <a:rPr lang="en-GB" dirty="0"/>
              <a:t>Theory and calculations</a:t>
            </a:r>
            <a:endParaRPr lang="en-US" dirty="0"/>
          </a:p>
        </p:txBody>
      </p:sp>
      <p:pic>
        <p:nvPicPr>
          <p:cNvPr id="4" name="Picture 3">
            <a:extLst>
              <a:ext uri="{FF2B5EF4-FFF2-40B4-BE49-F238E27FC236}">
                <a16:creationId xmlns:a16="http://schemas.microsoft.com/office/drawing/2014/main" id="{5485284B-A211-DF93-88F4-1E9CE1E51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700" y="1075303"/>
            <a:ext cx="2587331" cy="3339674"/>
          </a:xfrm>
          <a:prstGeom prst="rect">
            <a:avLst/>
          </a:prstGeom>
        </p:spPr>
      </p:pic>
      <p:pic>
        <p:nvPicPr>
          <p:cNvPr id="5" name="Picture 4">
            <a:extLst>
              <a:ext uri="{FF2B5EF4-FFF2-40B4-BE49-F238E27FC236}">
                <a16:creationId xmlns:a16="http://schemas.microsoft.com/office/drawing/2014/main" id="{EB7550D3-AE67-F64D-9281-AD0DB5799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908598"/>
            <a:ext cx="2345541" cy="3677095"/>
          </a:xfrm>
          <a:prstGeom prst="rect">
            <a:avLst/>
          </a:prstGeom>
        </p:spPr>
      </p:pic>
      <p:sp>
        <p:nvSpPr>
          <p:cNvPr id="6" name="矩形 5">
            <a:extLst>
              <a:ext uri="{FF2B5EF4-FFF2-40B4-BE49-F238E27FC236}">
                <a16:creationId xmlns:a16="http://schemas.microsoft.com/office/drawing/2014/main" id="{B6C8BB73-85D7-779D-DE0A-B1BEE8D63564}"/>
              </a:ext>
            </a:extLst>
          </p:cNvPr>
          <p:cNvSpPr/>
          <p:nvPr/>
        </p:nvSpPr>
        <p:spPr>
          <a:xfrm>
            <a:off x="1871700" y="4678051"/>
            <a:ext cx="2988332" cy="276999"/>
          </a:xfrm>
          <a:prstGeom prst="rect">
            <a:avLst/>
          </a:prstGeom>
        </p:spPr>
        <p:txBody>
          <a:bodyPr wrap="square">
            <a:spAutoFit/>
          </a:bodyPr>
          <a:lstStyle/>
          <a:p>
            <a:r>
              <a:rPr lang="en-US" altLang="zh-CN" sz="1200" dirty="0">
                <a:latin typeface="Arial" panose="020B0604020202020204" pitchFamily="34" charset="0"/>
                <a:ea typeface="Lato" charset="0"/>
                <a:cs typeface="Arial" panose="020B0604020202020204" pitchFamily="34" charset="0"/>
              </a:rPr>
              <a:t>de Groot et al., J. Chem. Minerals, </a:t>
            </a:r>
            <a:r>
              <a:rPr lang="en-US" altLang="zh-CN" sz="1200" b="1" dirty="0">
                <a:latin typeface="Arial" panose="020B0604020202020204" pitchFamily="34" charset="0"/>
                <a:ea typeface="Lato" charset="0"/>
                <a:cs typeface="Arial" panose="020B0604020202020204" pitchFamily="34" charset="0"/>
              </a:rPr>
              <a:t>1992</a:t>
            </a:r>
            <a:endParaRPr lang="zh-CN" altLang="zh-CN" sz="1200" b="1" dirty="0">
              <a:latin typeface="Arial" panose="020B0604020202020204" pitchFamily="34" charset="0"/>
              <a:ea typeface="Lato" charset="0"/>
              <a:cs typeface="Arial" panose="020B0604020202020204" pitchFamily="34" charset="0"/>
            </a:endParaRPr>
          </a:p>
        </p:txBody>
      </p:sp>
      <p:sp>
        <p:nvSpPr>
          <p:cNvPr id="7" name="Footer Placeholder 6">
            <a:extLst>
              <a:ext uri="{FF2B5EF4-FFF2-40B4-BE49-F238E27FC236}">
                <a16:creationId xmlns:a16="http://schemas.microsoft.com/office/drawing/2014/main" id="{E3ABF872-9D33-4A12-5986-AF2EEC93B449}"/>
              </a:ext>
            </a:extLst>
          </p:cNvPr>
          <p:cNvSpPr>
            <a:spLocks noGrp="1"/>
          </p:cNvSpPr>
          <p:nvPr>
            <p:ph type="ftr" sz="quarter" idx="12"/>
          </p:nvPr>
        </p:nvSpPr>
        <p:spPr/>
        <p:txBody>
          <a:bodyPr/>
          <a:lstStyle/>
          <a:p>
            <a:r>
              <a:rPr lang="en-US"/>
              <a:t>Quanty Workshop | 11/10/2022 | Marius Retegan</a:t>
            </a:r>
            <a:endParaRPr lang="en-US" dirty="0"/>
          </a:p>
        </p:txBody>
      </p:sp>
      <p:sp>
        <p:nvSpPr>
          <p:cNvPr id="8" name="Slide Number Placeholder 7">
            <a:extLst>
              <a:ext uri="{FF2B5EF4-FFF2-40B4-BE49-F238E27FC236}">
                <a16:creationId xmlns:a16="http://schemas.microsoft.com/office/drawing/2014/main" id="{039994CC-5E25-0B12-CDBB-DB6924E32C35}"/>
              </a:ext>
            </a:extLst>
          </p:cNvPr>
          <p:cNvSpPr>
            <a:spLocks noGrp="1"/>
          </p:cNvSpPr>
          <p:nvPr>
            <p:ph type="sldNum" sz="quarter" idx="11"/>
          </p:nvPr>
        </p:nvSpPr>
        <p:spPr/>
        <p:txBody>
          <a:bodyPr/>
          <a:lstStyle/>
          <a:p>
            <a:r>
              <a:rPr lang="en-US"/>
              <a:t>Page </a:t>
            </a:r>
            <a:fld id="{733122C9-A0B9-462F-8757-0847AD287B63}" type="slidenum">
              <a:rPr lang="en-US" smtClean="0"/>
              <a:pPr/>
              <a:t>7</a:t>
            </a:fld>
            <a:endParaRPr lang="en-US" dirty="0"/>
          </a:p>
        </p:txBody>
      </p:sp>
    </p:spTree>
    <p:extLst>
      <p:ext uri="{BB962C8B-B14F-4D97-AF65-F5344CB8AC3E}">
        <p14:creationId xmlns:p14="http://schemas.microsoft.com/office/powerpoint/2010/main" val="17121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D3B7-AD53-D376-1E18-778D9F1E0EDC}"/>
              </a:ext>
            </a:extLst>
          </p:cNvPr>
          <p:cNvSpPr>
            <a:spLocks noGrp="1"/>
          </p:cNvSpPr>
          <p:nvPr>
            <p:ph type="title"/>
          </p:nvPr>
        </p:nvSpPr>
        <p:spPr/>
        <p:txBody>
          <a:bodyPr/>
          <a:lstStyle/>
          <a:p>
            <a:r>
              <a:rPr lang="en-US" dirty="0"/>
              <a:t>Atomic multiplets</a:t>
            </a:r>
          </a:p>
        </p:txBody>
      </p:sp>
      <p:sp>
        <p:nvSpPr>
          <p:cNvPr id="3" name="Slide Number Placeholder 2">
            <a:extLst>
              <a:ext uri="{FF2B5EF4-FFF2-40B4-BE49-F238E27FC236}">
                <a16:creationId xmlns:a16="http://schemas.microsoft.com/office/drawing/2014/main" id="{4EE1C0F5-2437-0466-0547-A4E6AD148D38}"/>
              </a:ext>
            </a:extLst>
          </p:cNvPr>
          <p:cNvSpPr>
            <a:spLocks noGrp="1"/>
          </p:cNvSpPr>
          <p:nvPr>
            <p:ph type="sldNum" sz="quarter" idx="11"/>
          </p:nvPr>
        </p:nvSpPr>
        <p:spPr/>
        <p:txBody>
          <a:bodyPr/>
          <a:lstStyle/>
          <a:p>
            <a:r>
              <a:rPr lang="en-US"/>
              <a:t>Page </a:t>
            </a:r>
            <a:fld id="{733122C9-A0B9-462F-8757-0847AD287B63}" type="slidenum">
              <a:rPr lang="en-US" smtClean="0"/>
              <a:pPr/>
              <a:t>8</a:t>
            </a:fld>
            <a:endParaRPr lang="en-US" dirty="0"/>
          </a:p>
        </p:txBody>
      </p:sp>
      <p:sp>
        <p:nvSpPr>
          <p:cNvPr id="4" name="Footer Placeholder 3">
            <a:extLst>
              <a:ext uri="{FF2B5EF4-FFF2-40B4-BE49-F238E27FC236}">
                <a16:creationId xmlns:a16="http://schemas.microsoft.com/office/drawing/2014/main" id="{3B5F1423-5D1C-FDAA-9299-6BE29DD93D00}"/>
              </a:ext>
            </a:extLst>
          </p:cNvPr>
          <p:cNvSpPr>
            <a:spLocks noGrp="1"/>
          </p:cNvSpPr>
          <p:nvPr>
            <p:ph type="ftr" sz="quarter" idx="12"/>
          </p:nvPr>
        </p:nvSpPr>
        <p:spPr/>
        <p:txBody>
          <a:bodyPr/>
          <a:lstStyle/>
          <a:p>
            <a:r>
              <a:rPr lang="en-US"/>
              <a:t>Quanty Workshop | 11/10/2022 | Marius Retegan</a:t>
            </a:r>
            <a:endParaRPr lang="en-US" dirty="0"/>
          </a:p>
        </p:txBody>
      </p:sp>
      <p:sp>
        <p:nvSpPr>
          <p:cNvPr id="5" name="Rectangle 4">
            <a:extLst>
              <a:ext uri="{FF2B5EF4-FFF2-40B4-BE49-F238E27FC236}">
                <a16:creationId xmlns:a16="http://schemas.microsoft.com/office/drawing/2014/main" id="{92919AB4-0AF0-E751-A2EA-18DFA09D91D7}"/>
              </a:ext>
            </a:extLst>
          </p:cNvPr>
          <p:cNvSpPr/>
          <p:nvPr/>
        </p:nvSpPr>
        <p:spPr>
          <a:xfrm>
            <a:off x="453600" y="1489301"/>
            <a:ext cx="8236800" cy="3046988"/>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Calculate the XAS spectrum at the L</a:t>
            </a:r>
            <a:r>
              <a:rPr lang="en" sz="1600" baseline="-25000" dirty="0">
                <a:ea typeface="Lato" panose="020F0502020204030203" pitchFamily="34" charset="0"/>
                <a:cs typeface="Arial" panose="020B0604020202020204" pitchFamily="34" charset="0"/>
              </a:rPr>
              <a:t>2,3</a:t>
            </a:r>
            <a:r>
              <a:rPr lang="en" sz="1600" dirty="0">
                <a:ea typeface="Lato" panose="020F0502020204030203" pitchFamily="34" charset="0"/>
                <a:cs typeface="Arial" panose="020B0604020202020204" pitchFamily="34" charset="0"/>
              </a:rPr>
              <a:t> edges of Ti</a:t>
            </a:r>
            <a:r>
              <a:rPr lang="en" sz="1600" baseline="30000" dirty="0">
                <a:ea typeface="Lato" panose="020F0502020204030203" pitchFamily="34" charset="0"/>
                <a:cs typeface="Arial" panose="020B0604020202020204" pitchFamily="34" charset="0"/>
              </a:rPr>
              <a:t>4+</a:t>
            </a:r>
            <a:r>
              <a:rPr lang="en" sz="1600" dirty="0">
                <a:ea typeface="Lato" panose="020F0502020204030203" pitchFamily="34" charset="0"/>
                <a:cs typeface="Arial" panose="020B0604020202020204" pitchFamily="34" charset="0"/>
              </a:rPr>
              <a:t> in spherical symmetry. Set the Lorentzian broadening to 0.1 and the Gaussian broadening to 0.0. Leave all the other parameters to their default values. How many transitions are visible in the spectrum?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a calculation with the scaling of the 2p spin-orbit coupling constant, ζ(2p), set to 0.5. After the calculation finishes, set this value back to 1.0 and run a second calculation with the 3d spin-orbit coupling ζ(3d) set to 0.5. </a:t>
            </a:r>
            <a:r>
              <a:rPr lang="en-US" sz="1600" dirty="0"/>
              <a:t>Which interaction affects the most the energy separation between the L</a:t>
            </a:r>
            <a:r>
              <a:rPr lang="en-US" sz="1600" baseline="-25000" dirty="0"/>
              <a:t>2</a:t>
            </a:r>
            <a:r>
              <a:rPr lang="en-US" sz="1600" dirty="0"/>
              <a:t> and L</a:t>
            </a:r>
            <a:r>
              <a:rPr lang="en-US" sz="1600" baseline="-25000" dirty="0"/>
              <a:t>3</a:t>
            </a:r>
            <a:r>
              <a:rPr lang="en-US" sz="1600" dirty="0"/>
              <a:t> edges? Check that the energy separation between the two edges is close to 3/2·ζ(2p).</a:t>
            </a:r>
            <a:endParaRPr lang="en" sz="1600" dirty="0">
              <a:ea typeface="Lato" panose="020F0502020204030203" pitchFamily="34" charset="0"/>
              <a:cs typeface="Arial" panose="020B0604020202020204" pitchFamily="34" charset="0"/>
            </a:endParaRP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Perform three calculations using 0.8, 0.4, and 0.0 for scaling the Slater integrals, F</a:t>
            </a:r>
            <a:r>
              <a:rPr lang="en" sz="1600" baseline="-25000" dirty="0">
                <a:ea typeface="Lato" panose="020F0502020204030203" pitchFamily="34" charset="0"/>
                <a:cs typeface="Arial" panose="020B0604020202020204" pitchFamily="34" charset="0"/>
              </a:rPr>
              <a:t>k</a:t>
            </a:r>
            <a:r>
              <a:rPr lang="en" sz="1600" dirty="0">
                <a:ea typeface="Lato" panose="020F0502020204030203" pitchFamily="34" charset="0"/>
                <a:cs typeface="Arial" panose="020B0604020202020204" pitchFamily="34" charset="0"/>
              </a:rPr>
              <a:t> and G</a:t>
            </a:r>
            <a:r>
              <a:rPr lang="en" sz="1600" baseline="-25000" dirty="0">
                <a:ea typeface="Lato" panose="020F0502020204030203" pitchFamily="34" charset="0"/>
                <a:cs typeface="Arial" panose="020B0604020202020204" pitchFamily="34" charset="0"/>
              </a:rPr>
              <a:t>k</a:t>
            </a:r>
            <a:r>
              <a:rPr lang="en" sz="1600" dirty="0">
                <a:ea typeface="Lato" panose="020F0502020204030203" pitchFamily="34" charset="0"/>
                <a:cs typeface="Arial" panose="020B0604020202020204" pitchFamily="34" charset="0"/>
              </a:rPr>
              <a:t>. What is the influence of electronic repulsions on the spectrum?</a:t>
            </a:r>
          </a:p>
        </p:txBody>
      </p:sp>
    </p:spTree>
    <p:extLst>
      <p:ext uri="{BB962C8B-B14F-4D97-AF65-F5344CB8AC3E}">
        <p14:creationId xmlns:p14="http://schemas.microsoft.com/office/powerpoint/2010/main" val="31015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RF - default">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noProof="0" dirty="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ESRF - default</Template>
  <TotalTime>4849</TotalTime>
  <Words>1446</Words>
  <Application>Microsoft Macintosh PowerPoint</Application>
  <PresentationFormat>On-screen Show (16:10)</PresentationFormat>
  <Paragraphs>188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vt:lpstr>
      <vt:lpstr>ITCOfficinaSans LT Book</vt:lpstr>
      <vt:lpstr>Wingdings</vt:lpstr>
      <vt:lpstr>ESRF - default</vt:lpstr>
      <vt:lpstr>PowerPoint Presentation</vt:lpstr>
      <vt:lpstr>Semi-empirical multiplets: the early days</vt:lpstr>
      <vt:lpstr>Quanty: a modern approach to multiplets calculations</vt:lpstr>
      <vt:lpstr>Crispy: graphical user interface for multiplet calculations</vt:lpstr>
      <vt:lpstr>Getting the software</vt:lpstr>
      <vt:lpstr>Things to remember!</vt:lpstr>
      <vt:lpstr>Calculating the L2,3–edge XAS spectrum of titanium(IV)</vt:lpstr>
      <vt:lpstr>Theory and calculations</vt:lpstr>
      <vt:lpstr>Atomic multiplets</vt:lpstr>
      <vt:lpstr>Crystal-field multiplets</vt:lpstr>
      <vt:lpstr>Following spin transitions in iron compounds</vt:lpstr>
      <vt:lpstr>Using K pre-edge XAS to identify spin states</vt:lpstr>
      <vt:lpstr>Application of the XMCD sum-rules</vt:lpstr>
      <vt:lpstr>XMCD Sum rules for L2,3 edges</vt:lpstr>
      <vt:lpstr>The magneto-optical sum rules</vt:lpstr>
      <vt:lpstr>Sum rules in practice</vt:lpstr>
      <vt:lpstr>Experimental data</vt:lpstr>
      <vt:lpstr>Calculations using octahedral (Oh) symmetry</vt:lpstr>
      <vt:lpstr>Ligand field calculation in octahedral symmetry</vt:lpstr>
      <vt:lpstr>In search of the missing peak</vt:lpstr>
      <vt:lpstr>Utility of multiplets calculations</vt:lpstr>
      <vt:lpstr>Crystal field and covalency effects in uranates</vt:lpstr>
      <vt:lpstr>Crystal field and covalency effects in uranates </vt:lpstr>
      <vt:lpstr>Crystal field and covalency effects in uranates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Retegan</dc:creator>
  <cp:lastModifiedBy>Marius Retegan</cp:lastModifiedBy>
  <cp:revision>291</cp:revision>
  <dcterms:created xsi:type="dcterms:W3CDTF">2021-12-09T08:07:16Z</dcterms:created>
  <dcterms:modified xsi:type="dcterms:W3CDTF">2022-10-11T09:52:35Z</dcterms:modified>
</cp:coreProperties>
</file>