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81" r:id="rId3"/>
    <p:sldId id="282" r:id="rId4"/>
    <p:sldId id="283" r:id="rId5"/>
    <p:sldId id="280" r:id="rId6"/>
    <p:sldId id="257" r:id="rId7"/>
    <p:sldId id="258" r:id="rId8"/>
    <p:sldId id="259" r:id="rId9"/>
    <p:sldId id="260" r:id="rId10"/>
    <p:sldId id="261" r:id="rId11"/>
    <p:sldId id="270" r:id="rId12"/>
    <p:sldId id="262" r:id="rId13"/>
    <p:sldId id="263" r:id="rId14"/>
    <p:sldId id="284" r:id="rId15"/>
    <p:sldId id="264" r:id="rId16"/>
    <p:sldId id="285" r:id="rId17"/>
    <p:sldId id="286" r:id="rId18"/>
    <p:sldId id="266" r:id="rId19"/>
    <p:sldId id="265" r:id="rId20"/>
    <p:sldId id="267" r:id="rId21"/>
    <p:sldId id="268" r:id="rId22"/>
    <p:sldId id="269" r:id="rId23"/>
    <p:sldId id="271" r:id="rId24"/>
    <p:sldId id="272" r:id="rId25"/>
    <p:sldId id="273" r:id="rId26"/>
    <p:sldId id="274" r:id="rId27"/>
    <p:sldId id="287" r:id="rId28"/>
    <p:sldId id="288" r:id="rId29"/>
    <p:sldId id="289" r:id="rId30"/>
    <p:sldId id="290" r:id="rId31"/>
    <p:sldId id="291" r:id="rId32"/>
    <p:sldId id="275" r:id="rId33"/>
    <p:sldId id="276" r:id="rId34"/>
    <p:sldId id="292" r:id="rId35"/>
    <p:sldId id="278" r:id="rId36"/>
    <p:sldId id="293" r:id="rId37"/>
    <p:sldId id="323" r:id="rId38"/>
    <p:sldId id="299" r:id="rId39"/>
    <p:sldId id="298" r:id="rId40"/>
    <p:sldId id="317" r:id="rId41"/>
    <p:sldId id="307" r:id="rId42"/>
    <p:sldId id="324" r:id="rId43"/>
    <p:sldId id="360" r:id="rId44"/>
    <p:sldId id="311" r:id="rId45"/>
    <p:sldId id="309" r:id="rId46"/>
    <p:sldId id="312" r:id="rId47"/>
    <p:sldId id="361" r:id="rId48"/>
    <p:sldId id="367" r:id="rId49"/>
    <p:sldId id="368" r:id="rId50"/>
    <p:sldId id="369" r:id="rId51"/>
    <p:sldId id="370" r:id="rId52"/>
    <p:sldId id="371" r:id="rId53"/>
    <p:sldId id="372" r:id="rId54"/>
    <p:sldId id="363" r:id="rId55"/>
    <p:sldId id="364" r:id="rId56"/>
    <p:sldId id="365" r:id="rId57"/>
    <p:sldId id="378" r:id="rId58"/>
    <p:sldId id="379" r:id="rId59"/>
    <p:sldId id="357" r:id="rId6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CC0066"/>
    <a:srgbClr val="00FF00"/>
    <a:srgbClr val="947C69"/>
    <a:srgbClr val="33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6" autoAdjust="0"/>
    <p:restoredTop sz="67377" autoAdjust="0"/>
  </p:normalViewPr>
  <p:slideViewPr>
    <p:cSldViewPr snapToGrid="0" snapToObjects="1">
      <p:cViewPr varScale="1">
        <p:scale>
          <a:sx n="86" d="100"/>
          <a:sy n="86" d="100"/>
        </p:scale>
        <p:origin x="29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1AC3D-D240-614E-90CF-9DF4658B3473}" type="datetimeFigureOut">
              <a:rPr lang="fr-FR" smtClean="0"/>
              <a:pPr/>
              <a:t>13/10/2022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C2BC9-6EC3-8647-8336-0FBFFEF340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46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0CEF7-40D0-6B47-B2BF-BF465BB435E5}" type="datetimeFigureOut">
              <a:rPr lang="fr-FR" smtClean="0"/>
              <a:pPr/>
              <a:t>13/10/2022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F52C8-F867-924F-8966-13D473F48B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9260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F52C8-F867-924F-8966-13D473F48B2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721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F52C8-F867-924F-8966-13D473F48B29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086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F52C8-F867-924F-8966-13D473F48B29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F52C8-F867-924F-8966-13D473F48B29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F52C8-F867-924F-8966-13D473F48B29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F52C8-F867-924F-8966-13D473F48B29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5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F52C8-F867-924F-8966-13D473F48B2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10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F52C8-F867-924F-8966-13D473F48B2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50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F52C8-F867-924F-8966-13D473F48B2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86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F52C8-F867-924F-8966-13D473F48B29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F52C8-F867-924F-8966-13D473F48B29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673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F52C8-F867-924F-8966-13D473F48B29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029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F52C8-F867-924F-8966-13D473F48B29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111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F52C8-F867-924F-8966-13D473F48B29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45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Quanty School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19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Quanty School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77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Quanty School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45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Quanty School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67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Quanty School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39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Quanty School 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27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Quanty School 2018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74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Quanty School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2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Quanty School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02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Quanty School 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1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Quanty School 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6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Quanty School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6421A-0750-AD46-A0A2-8C58AF5DC3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46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31.emf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2.emf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-190500" y="1439333"/>
            <a:ext cx="9690099" cy="2421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 sz="2800" dirty="0">
                <a:solidFill>
                  <a:srgbClr val="993366"/>
                </a:solidFill>
                <a:latin typeface="Century Gothic"/>
                <a:cs typeface="Century Gothic"/>
              </a:rPr>
            </a:br>
            <a:r>
              <a:rPr lang="fr-FR" sz="2800" b="1" dirty="0">
                <a:solidFill>
                  <a:srgbClr val="993366"/>
                </a:solidFill>
                <a:latin typeface="Century Gothic"/>
                <a:cs typeface="Century Gothic"/>
              </a:rPr>
              <a:t>DFT</a:t>
            </a:r>
            <a:r>
              <a:rPr lang="fr-FR" sz="2800" dirty="0">
                <a:solidFill>
                  <a:srgbClr val="993366"/>
                </a:solidFill>
                <a:latin typeface="Century Gothic"/>
                <a:cs typeface="Century Gothic"/>
              </a:rPr>
              <a:t> </a:t>
            </a:r>
            <a:r>
              <a:rPr lang="fr-FR" sz="2800" dirty="0" err="1">
                <a:solidFill>
                  <a:srgbClr val="993366"/>
                </a:solidFill>
                <a:latin typeface="Century Gothic"/>
                <a:cs typeface="Century Gothic"/>
              </a:rPr>
              <a:t>calculation</a:t>
            </a:r>
            <a:r>
              <a:rPr lang="fr-FR" sz="2800" dirty="0">
                <a:solidFill>
                  <a:srgbClr val="993366"/>
                </a:solidFill>
                <a:latin typeface="Century Gothic"/>
                <a:cs typeface="Century Gothic"/>
              </a:rPr>
              <a:t> of </a:t>
            </a:r>
            <a:r>
              <a:rPr lang="fr-FR" sz="2800" b="1" dirty="0" err="1">
                <a:solidFill>
                  <a:srgbClr val="993366"/>
                </a:solidFill>
                <a:latin typeface="Century Gothic"/>
                <a:cs typeface="Century Gothic"/>
              </a:rPr>
              <a:t>electronic</a:t>
            </a:r>
            <a:r>
              <a:rPr lang="fr-FR" sz="2800" b="1" dirty="0">
                <a:solidFill>
                  <a:srgbClr val="993366"/>
                </a:solidFill>
                <a:latin typeface="Century Gothic"/>
                <a:cs typeface="Century Gothic"/>
              </a:rPr>
              <a:t> structure</a:t>
            </a:r>
            <a:r>
              <a:rPr lang="fr-FR" sz="2800" dirty="0">
                <a:solidFill>
                  <a:srgbClr val="993366"/>
                </a:solidFill>
                <a:latin typeface="Century Gothic"/>
                <a:cs typeface="Century Gothic"/>
              </a:rPr>
              <a:t>: </a:t>
            </a:r>
            <a:br>
              <a:rPr lang="fr-FR" sz="2800" dirty="0">
                <a:solidFill>
                  <a:srgbClr val="993366"/>
                </a:solidFill>
                <a:latin typeface="Century Gothic"/>
                <a:cs typeface="Century Gothic"/>
              </a:rPr>
            </a:br>
            <a:r>
              <a:rPr lang="fr-FR" sz="2800" dirty="0">
                <a:solidFill>
                  <a:srgbClr val="993366"/>
                </a:solidFill>
                <a:latin typeface="Century Gothic"/>
                <a:cs typeface="Century Gothic"/>
              </a:rPr>
              <a:t>an introduction</a:t>
            </a:r>
          </a:p>
          <a:p>
            <a:endParaRPr lang="fr-FR" sz="900" dirty="0">
              <a:solidFill>
                <a:srgbClr val="993366"/>
              </a:solidFill>
              <a:latin typeface="Century Gothic"/>
              <a:cs typeface="Century Gothic"/>
            </a:endParaRPr>
          </a:p>
          <a:p>
            <a:r>
              <a:rPr lang="fr-FR" sz="2800" i="1" dirty="0">
                <a:solidFill>
                  <a:srgbClr val="993366"/>
                </a:solidFill>
                <a:latin typeface="Century Gothic"/>
                <a:cs typeface="Century Gothic"/>
              </a:rPr>
              <a:t>Application to </a:t>
            </a:r>
            <a:r>
              <a:rPr lang="fr-FR" sz="2800" b="1" i="1" dirty="0">
                <a:solidFill>
                  <a:srgbClr val="993366"/>
                </a:solidFill>
                <a:latin typeface="Century Gothic"/>
                <a:cs typeface="Century Gothic"/>
              </a:rPr>
              <a:t>K-</a:t>
            </a:r>
            <a:r>
              <a:rPr lang="fr-FR" sz="2800" b="1" i="1" dirty="0" err="1">
                <a:solidFill>
                  <a:srgbClr val="993366"/>
                </a:solidFill>
                <a:latin typeface="Century Gothic"/>
                <a:cs typeface="Century Gothic"/>
              </a:rPr>
              <a:t>edge</a:t>
            </a:r>
            <a:r>
              <a:rPr lang="fr-FR" sz="2800" b="1" i="1" dirty="0">
                <a:solidFill>
                  <a:srgbClr val="993366"/>
                </a:solidFill>
                <a:latin typeface="Century Gothic"/>
                <a:cs typeface="Century Gothic"/>
              </a:rPr>
              <a:t> XAS</a:t>
            </a:r>
          </a:p>
        </p:txBody>
      </p:sp>
      <p:pic>
        <p:nvPicPr>
          <p:cNvPr id="6" name="Image 5" descr="logoIMPM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951" y="184856"/>
            <a:ext cx="1420076" cy="1420076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641255" y="4234206"/>
            <a:ext cx="7969853" cy="11182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ocator Regular"/>
                <a:ea typeface="+mn-ea"/>
                <a:cs typeface="Locator Regular"/>
              </a:rPr>
              <a:t>Amélie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ocator Regular"/>
                <a:ea typeface="+mn-ea"/>
                <a:cs typeface="Locator Regular"/>
              </a:rPr>
              <a:t>Juhin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Locator Regular"/>
              <a:ea typeface="+mn-ea"/>
              <a:cs typeface="Locator Regular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Locator Regular"/>
              <a:ea typeface="+mn-ea"/>
              <a:cs typeface="Locator Regular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Locator Regular"/>
                <a:ea typeface="+mn-ea"/>
                <a:cs typeface="Locator Regular"/>
              </a:rPr>
              <a:t>Sorbonne Université-CNRS (Paris)</a:t>
            </a:r>
          </a:p>
        </p:txBody>
      </p:sp>
      <p:sp>
        <p:nvSpPr>
          <p:cNvPr id="8" name="Rectangle 7"/>
          <p:cNvSpPr/>
          <p:nvPr/>
        </p:nvSpPr>
        <p:spPr>
          <a:xfrm>
            <a:off x="425564" y="1916641"/>
            <a:ext cx="8446240" cy="1896533"/>
          </a:xfrm>
          <a:prstGeom prst="rect">
            <a:avLst/>
          </a:prstGeom>
          <a:noFill/>
          <a:ln w="9525" cap="flat" cmpd="sng" algn="ctr">
            <a:solidFill>
              <a:srgbClr val="80004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Quanty</a:t>
            </a:r>
            <a:r>
              <a:rPr lang="fr-FR" dirty="0"/>
              <a:t> </a:t>
            </a:r>
            <a:r>
              <a:rPr lang="fr-FR" dirty="0" err="1"/>
              <a:t>School</a:t>
            </a:r>
            <a:r>
              <a:rPr lang="fr-FR" dirty="0"/>
              <a:t> 2022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2" y="297745"/>
            <a:ext cx="1254477" cy="125447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40" y="342902"/>
            <a:ext cx="2778863" cy="11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07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994644" y="2068240"/>
            <a:ext cx="6189133" cy="1066807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371662" y="2436541"/>
            <a:ext cx="60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with</a:t>
            </a:r>
            <a:endParaRPr lang="fr-FR" dirty="0"/>
          </a:p>
        </p:txBody>
      </p:sp>
      <p:grpSp>
        <p:nvGrpSpPr>
          <p:cNvPr id="17" name="Grouper 16"/>
          <p:cNvGrpSpPr/>
          <p:nvPr/>
        </p:nvGrpSpPr>
        <p:grpSpPr>
          <a:xfrm>
            <a:off x="4279738" y="3799160"/>
            <a:ext cx="1492595" cy="415897"/>
            <a:chOff x="5494877" y="2882900"/>
            <a:chExt cx="1492595" cy="415897"/>
          </a:xfrm>
        </p:grpSpPr>
        <p:sp>
          <p:nvSpPr>
            <p:cNvPr id="12" name="Flèche à angle droit 11"/>
            <p:cNvSpPr/>
            <p:nvPr/>
          </p:nvSpPr>
          <p:spPr>
            <a:xfrm rot="5400000">
              <a:off x="5475827" y="2901950"/>
              <a:ext cx="342900" cy="304800"/>
            </a:xfrm>
            <a:prstGeom prst="bentUpArrow">
              <a:avLst/>
            </a:prstGeom>
            <a:solidFill>
              <a:srgbClr val="800040"/>
            </a:solidFill>
            <a:ln>
              <a:solidFill>
                <a:srgbClr val="8000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799677" y="2929465"/>
              <a:ext cx="1187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spinorbital</a:t>
              </a:r>
              <a:endParaRPr lang="fr-FR" dirty="0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2408820" y="1458321"/>
            <a:ext cx="555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3366FF"/>
                </a:solidFill>
              </a:rPr>
              <a:t>We</a:t>
            </a:r>
            <a:r>
              <a:rPr lang="fr-FR" dirty="0">
                <a:solidFill>
                  <a:srgbClr val="3366FF"/>
                </a:solidFill>
              </a:rPr>
              <a:t> </a:t>
            </a:r>
            <a:r>
              <a:rPr lang="fr-FR" dirty="0" err="1">
                <a:solidFill>
                  <a:srgbClr val="3366FF"/>
                </a:solidFill>
              </a:rPr>
              <a:t>can</a:t>
            </a:r>
            <a:r>
              <a:rPr lang="fr-FR" dirty="0">
                <a:solidFill>
                  <a:srgbClr val="3366FF"/>
                </a:solidFill>
              </a:rPr>
              <a:t> </a:t>
            </a:r>
            <a:r>
              <a:rPr lang="fr-FR" dirty="0" err="1">
                <a:solidFill>
                  <a:srgbClr val="3366FF"/>
                </a:solidFill>
              </a:rPr>
              <a:t>solve</a:t>
            </a:r>
            <a:r>
              <a:rPr lang="fr-FR" dirty="0">
                <a:solidFill>
                  <a:srgbClr val="3366FF"/>
                </a:solidFill>
              </a:rPr>
              <a:t> </a:t>
            </a:r>
            <a:r>
              <a:rPr lang="fr-FR" dirty="0" err="1">
                <a:solidFill>
                  <a:srgbClr val="3366FF"/>
                </a:solidFill>
              </a:rPr>
              <a:t>it</a:t>
            </a:r>
            <a:r>
              <a:rPr lang="fr-FR" dirty="0">
                <a:solidFill>
                  <a:srgbClr val="3366FF"/>
                </a:solidFill>
              </a:rPr>
              <a:t> for a system of non-</a:t>
            </a:r>
            <a:r>
              <a:rPr lang="fr-FR" dirty="0" err="1">
                <a:solidFill>
                  <a:srgbClr val="3366FF"/>
                </a:solidFill>
              </a:rPr>
              <a:t>interacting</a:t>
            </a:r>
            <a:r>
              <a:rPr lang="fr-FR" dirty="0">
                <a:solidFill>
                  <a:srgbClr val="3366FF"/>
                </a:solidFill>
              </a:rPr>
              <a:t> </a:t>
            </a:r>
            <a:r>
              <a:rPr lang="fr-FR" dirty="0" err="1">
                <a:solidFill>
                  <a:srgbClr val="3366FF"/>
                </a:solidFill>
              </a:rPr>
              <a:t>electrons</a:t>
            </a:r>
            <a:r>
              <a:rPr lang="fr-FR" dirty="0">
                <a:solidFill>
                  <a:srgbClr val="3366FF"/>
                </a:solidFill>
              </a:rPr>
              <a:t> !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53" y="869116"/>
            <a:ext cx="1968500" cy="292100"/>
          </a:xfrm>
          <a:prstGeom prst="rect">
            <a:avLst/>
          </a:prstGeom>
        </p:spPr>
      </p:pic>
      <p:grpSp>
        <p:nvGrpSpPr>
          <p:cNvPr id="29" name="Grouper 28"/>
          <p:cNvGrpSpPr/>
          <p:nvPr/>
        </p:nvGrpSpPr>
        <p:grpSpPr>
          <a:xfrm>
            <a:off x="702102" y="1015166"/>
            <a:ext cx="1216334" cy="4160355"/>
            <a:chOff x="70599" y="1165186"/>
            <a:chExt cx="1216334" cy="4347634"/>
          </a:xfrm>
        </p:grpSpPr>
        <p:sp>
          <p:nvSpPr>
            <p:cNvPr id="4" name="Flèche courbée vers la droite 3"/>
            <p:cNvSpPr/>
            <p:nvPr/>
          </p:nvSpPr>
          <p:spPr>
            <a:xfrm>
              <a:off x="448733" y="1165186"/>
              <a:ext cx="838200" cy="4347634"/>
            </a:xfrm>
            <a:prstGeom prst="curvedRightArrow">
              <a:avLst/>
            </a:prstGeom>
            <a:solidFill>
              <a:srgbClr val="3366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70599" y="3104065"/>
              <a:ext cx="942536" cy="369332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3366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/>
                <a:t>solution</a:t>
              </a:r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553" y="2161168"/>
            <a:ext cx="1993900" cy="889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36" y="3418680"/>
            <a:ext cx="2425700" cy="2921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513" y="3494880"/>
            <a:ext cx="1168400" cy="215900"/>
          </a:xfrm>
          <a:prstGeom prst="rect">
            <a:avLst/>
          </a:prstGeom>
        </p:spPr>
      </p:pic>
      <p:grpSp>
        <p:nvGrpSpPr>
          <p:cNvPr id="25" name="Grouper 24"/>
          <p:cNvGrpSpPr/>
          <p:nvPr/>
        </p:nvGrpSpPr>
        <p:grpSpPr>
          <a:xfrm>
            <a:off x="2780042" y="4582837"/>
            <a:ext cx="4385731" cy="972143"/>
            <a:chOff x="1329267" y="4969933"/>
            <a:chExt cx="4385731" cy="972143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1329267" y="4969933"/>
              <a:ext cx="4385731" cy="972143"/>
            </a:xfrm>
            <a:prstGeom prst="roundRect">
              <a:avLst>
                <a:gd name="adj" fmla="val 10734"/>
              </a:avLst>
            </a:prstGeom>
            <a:solidFill>
              <a:srgbClr val="947C69">
                <a:alpha val="2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9393" y="5124385"/>
              <a:ext cx="342900" cy="2921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881931" y="5064087"/>
              <a:ext cx="34138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3366FF"/>
                  </a:solidFill>
                </a:rPr>
                <a:t>: Slater </a:t>
              </a:r>
              <a:r>
                <a:rPr lang="fr-FR" dirty="0" err="1">
                  <a:solidFill>
                    <a:srgbClr val="3366FF"/>
                  </a:solidFill>
                </a:rPr>
                <a:t>determinant</a:t>
              </a:r>
              <a:r>
                <a:rPr lang="fr-FR" dirty="0">
                  <a:solidFill>
                    <a:srgbClr val="3366FF"/>
                  </a:solidFill>
                </a:rPr>
                <a:t> (SD)      - 1929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981402" y="5416485"/>
              <a:ext cx="3441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build</a:t>
              </a:r>
              <a:r>
                <a:rPr lang="fr-FR" dirty="0"/>
                <a:t> </a:t>
              </a:r>
              <a:r>
                <a:rPr lang="fr-FR" dirty="0" err="1"/>
                <a:t>from</a:t>
              </a:r>
              <a:r>
                <a:rPr lang="fr-FR" dirty="0"/>
                <a:t> </a:t>
              </a:r>
              <a:r>
                <a:rPr lang="fr-FR" i="1" dirty="0">
                  <a:latin typeface="Century Schoolbook"/>
                </a:rPr>
                <a:t>N</a:t>
              </a:r>
              <a:r>
                <a:rPr lang="fr-FR" dirty="0"/>
                <a:t> </a:t>
              </a:r>
              <a:r>
                <a:rPr lang="fr-FR" dirty="0" err="1"/>
                <a:t>spinorbital</a:t>
              </a:r>
              <a:r>
                <a:rPr lang="fr-FR" dirty="0"/>
                <a:t> </a:t>
              </a:r>
              <a:r>
                <a:rPr lang="fr-FR" dirty="0" err="1"/>
                <a:t>functions</a:t>
              </a:r>
              <a:r>
                <a:rPr lang="fr-FR" dirty="0"/>
                <a:t> </a:t>
              </a:r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07494" y="5460882"/>
              <a:ext cx="330200" cy="292100"/>
            </a:xfrm>
            <a:prstGeom prst="rect">
              <a:avLst/>
            </a:prstGeom>
          </p:spPr>
        </p:pic>
      </p:grp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0583" y="10583"/>
            <a:ext cx="5715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9F0050"/>
                </a:solidFill>
                <a:latin typeface="Century Gothic"/>
              </a:rPr>
              <a:t>Multielectronic</a:t>
            </a:r>
            <a:r>
              <a:rPr lang="en-US" sz="2400" dirty="0">
                <a:solidFill>
                  <a:srgbClr val="9F0050"/>
                </a:solidFill>
                <a:latin typeface="Century Gothic"/>
              </a:rPr>
              <a:t> Schrödinger equation</a:t>
            </a:r>
            <a:endParaRPr lang="fr-FR" sz="24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8415" y="2401541"/>
            <a:ext cx="2743200" cy="419100"/>
          </a:xfrm>
          <a:prstGeom prst="rect">
            <a:avLst/>
          </a:prstGeom>
        </p:spPr>
      </p:pic>
      <p:cxnSp>
        <p:nvCxnSpPr>
          <p:cNvPr id="34" name="Connecteur droit 33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28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583" y="-108"/>
            <a:ext cx="2966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Slater Determinant</a:t>
            </a:r>
            <a:endParaRPr lang="fr-FR" sz="2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29166" y="4001872"/>
            <a:ext cx="4429418" cy="1451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err="1"/>
              <a:t>Properties</a:t>
            </a:r>
            <a:r>
              <a:rPr lang="fr-FR" sz="2000" b="1" dirty="0"/>
              <a:t> :</a:t>
            </a:r>
            <a:r>
              <a:rPr lang="fr-FR" sz="2000" dirty="0">
                <a:solidFill>
                  <a:srgbClr val="3366FF"/>
                </a:solidFill>
              </a:rPr>
              <a:t> 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fr-FR" sz="2000" dirty="0" err="1">
                <a:solidFill>
                  <a:srgbClr val="3366FF"/>
                </a:solidFill>
              </a:rPr>
              <a:t>antisymmetric</a:t>
            </a:r>
            <a:endParaRPr lang="fr-FR" sz="2000" dirty="0">
              <a:solidFill>
                <a:srgbClr val="3366FF"/>
              </a:solidFill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fr-FR" sz="2000" dirty="0">
                <a:solidFill>
                  <a:srgbClr val="3366FF"/>
                </a:solidFill>
              </a:rPr>
              <a:t>Pauli exclusion </a:t>
            </a:r>
            <a:r>
              <a:rPr lang="fr-FR" sz="2000" dirty="0" err="1">
                <a:solidFill>
                  <a:srgbClr val="3366FF"/>
                </a:solidFill>
              </a:rPr>
              <a:t>principle</a:t>
            </a:r>
            <a:r>
              <a:rPr lang="fr-FR" sz="2000" dirty="0">
                <a:solidFill>
                  <a:srgbClr val="3366FF"/>
                </a:solidFill>
              </a:rPr>
              <a:t> </a:t>
            </a:r>
            <a:r>
              <a:rPr lang="fr-FR" sz="2000" dirty="0" err="1">
                <a:solidFill>
                  <a:srgbClr val="3366FF"/>
                </a:solidFill>
              </a:rPr>
              <a:t>satisfied</a:t>
            </a:r>
            <a:endParaRPr lang="fr-FR" sz="2000" dirty="0">
              <a:solidFill>
                <a:srgbClr val="3366FF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974847"/>
            <a:ext cx="3759200" cy="1524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18538" y="1016000"/>
            <a:ext cx="1555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Ground</a:t>
            </a:r>
            <a:r>
              <a:rPr lang="fr-FR" sz="2000" dirty="0"/>
              <a:t> state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7" y="2448978"/>
            <a:ext cx="1168400" cy="67310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11</a:t>
            </a:fld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4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176866" y="1382571"/>
            <a:ext cx="7687733" cy="2347701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079" y="3249132"/>
            <a:ext cx="4648200" cy="317500"/>
          </a:xfrm>
          <a:prstGeom prst="rect">
            <a:avLst/>
          </a:prstGeom>
        </p:spPr>
      </p:pic>
      <p:grpSp>
        <p:nvGrpSpPr>
          <p:cNvPr id="19" name="Grouper 18"/>
          <p:cNvGrpSpPr/>
          <p:nvPr/>
        </p:nvGrpSpPr>
        <p:grpSpPr>
          <a:xfrm>
            <a:off x="163745" y="1019138"/>
            <a:ext cx="1216334" cy="3821364"/>
            <a:chOff x="70599" y="1210728"/>
            <a:chExt cx="1216334" cy="4690539"/>
          </a:xfrm>
        </p:grpSpPr>
        <p:sp>
          <p:nvSpPr>
            <p:cNvPr id="6" name="Flèche courbée vers la droite 5"/>
            <p:cNvSpPr/>
            <p:nvPr/>
          </p:nvSpPr>
          <p:spPr>
            <a:xfrm>
              <a:off x="448733" y="1210728"/>
              <a:ext cx="838200" cy="4690539"/>
            </a:xfrm>
            <a:prstGeom prst="curvedRightArrow">
              <a:avLst/>
            </a:prstGeom>
            <a:solidFill>
              <a:srgbClr val="3366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70599" y="3247018"/>
              <a:ext cx="942536" cy="453337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3366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/>
                <a:t>solution</a:t>
              </a:r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1545759" y="4452636"/>
            <a:ext cx="6657105" cy="757198"/>
            <a:chOff x="1862667" y="5746745"/>
            <a:chExt cx="6657105" cy="757198"/>
          </a:xfrm>
        </p:grpSpPr>
        <p:sp>
          <p:nvSpPr>
            <p:cNvPr id="10" name="ZoneTexte 9"/>
            <p:cNvSpPr txBox="1"/>
            <p:nvPr/>
          </p:nvSpPr>
          <p:spPr>
            <a:xfrm>
              <a:off x="2031961" y="5746745"/>
              <a:ext cx="6487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: </a:t>
              </a:r>
              <a:r>
                <a:rPr lang="fr-FR" dirty="0" err="1">
                  <a:solidFill>
                    <a:srgbClr val="3366FF"/>
                  </a:solidFill>
                </a:rPr>
                <a:t>Linear</a:t>
              </a:r>
              <a:r>
                <a:rPr lang="fr-FR" dirty="0">
                  <a:solidFill>
                    <a:srgbClr val="3366FF"/>
                  </a:solidFill>
                </a:rPr>
                <a:t> </a:t>
              </a:r>
              <a:r>
                <a:rPr lang="fr-FR" dirty="0" err="1">
                  <a:solidFill>
                    <a:srgbClr val="3366FF"/>
                  </a:solidFill>
                </a:rPr>
                <a:t>combination</a:t>
              </a:r>
              <a:r>
                <a:rPr lang="fr-FR" dirty="0">
                  <a:solidFill>
                    <a:srgbClr val="3366FF"/>
                  </a:solidFill>
                </a:rPr>
                <a:t> of an </a:t>
              </a:r>
              <a:r>
                <a:rPr lang="fr-FR" b="1" dirty="0" err="1">
                  <a:solidFill>
                    <a:srgbClr val="3366FF"/>
                  </a:solidFill>
                </a:rPr>
                <a:t>infinite</a:t>
              </a:r>
              <a:r>
                <a:rPr lang="fr-FR" b="1" dirty="0">
                  <a:solidFill>
                    <a:srgbClr val="3366FF"/>
                  </a:solidFill>
                </a:rPr>
                <a:t> </a:t>
              </a:r>
              <a:r>
                <a:rPr lang="fr-FR" b="1" dirty="0" err="1">
                  <a:solidFill>
                    <a:srgbClr val="3366FF"/>
                  </a:solidFill>
                </a:rPr>
                <a:t>number</a:t>
              </a:r>
              <a:r>
                <a:rPr lang="fr-FR" b="1" dirty="0">
                  <a:solidFill>
                    <a:srgbClr val="3366FF"/>
                  </a:solidFill>
                </a:rPr>
                <a:t> </a:t>
              </a:r>
              <a:r>
                <a:rPr lang="fr-FR" dirty="0">
                  <a:solidFill>
                    <a:srgbClr val="3366FF"/>
                  </a:solidFill>
                </a:rPr>
                <a:t>of Slater </a:t>
              </a:r>
              <a:r>
                <a:rPr lang="fr-FR" dirty="0" err="1">
                  <a:solidFill>
                    <a:srgbClr val="3366FF"/>
                  </a:solidFill>
                </a:rPr>
                <a:t>determinants</a:t>
              </a:r>
              <a:endParaRPr lang="fr-FR" dirty="0">
                <a:latin typeface="Century Gothic"/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2667" y="5755212"/>
              <a:ext cx="342900" cy="2921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09752" y="6134611"/>
              <a:ext cx="47978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dirty="0">
                  <a:solidFill>
                    <a:srgbClr val="993366"/>
                  </a:solidFill>
                  <a:latin typeface="Century Gothic"/>
                </a:rPr>
                <a:t>configuration interaction </a:t>
              </a:r>
              <a:r>
                <a:rPr lang="en-US" i="1" dirty="0">
                  <a:solidFill>
                    <a:srgbClr val="993366"/>
                  </a:solidFill>
                  <a:latin typeface="Century Gothic"/>
                </a:rPr>
                <a:t>(“brute force”)</a:t>
              </a:r>
              <a:endParaRPr lang="en-US" i="1" dirty="0">
                <a:latin typeface="Century Gothic"/>
              </a:endParaRPr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560" y="873086"/>
            <a:ext cx="1968500" cy="292100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0583" y="10583"/>
            <a:ext cx="5715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9F0050"/>
                </a:solidFill>
                <a:latin typeface="Century Gothic"/>
              </a:rPr>
              <a:t>Multielectronic</a:t>
            </a:r>
            <a:r>
              <a:rPr lang="en-US" sz="2400" dirty="0">
                <a:solidFill>
                  <a:srgbClr val="9F0050"/>
                </a:solidFill>
                <a:latin typeface="Century Gothic"/>
              </a:rPr>
              <a:t> Schrödinger equation</a:t>
            </a:r>
            <a:endParaRPr lang="fr-FR" sz="2400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008" y="1569065"/>
            <a:ext cx="6908221" cy="142848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590800" y="5471641"/>
            <a:ext cx="3320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i="1" dirty="0"/>
              <a:t>     α</a:t>
            </a:r>
            <a:r>
              <a:rPr lang="fr-FR" sz="1600" baseline="-25000" dirty="0"/>
              <a:t>max</a:t>
            </a:r>
            <a:r>
              <a:rPr lang="fr-FR" sz="1600" dirty="0"/>
              <a:t>= 10 </a:t>
            </a:r>
            <a:r>
              <a:rPr lang="fr-FR" sz="1600" dirty="0">
                <a:sym typeface="Wingdings"/>
              </a:rPr>
              <a:t>		252 SD</a:t>
            </a:r>
          </a:p>
          <a:p>
            <a:pPr algn="r"/>
            <a:r>
              <a:rPr lang="fr-FR" sz="1600" i="1" dirty="0"/>
              <a:t>α</a:t>
            </a:r>
            <a:r>
              <a:rPr lang="fr-FR" sz="1600" baseline="-25000" dirty="0"/>
              <a:t>max</a:t>
            </a:r>
            <a:r>
              <a:rPr lang="fr-FR" sz="1600" dirty="0"/>
              <a:t>= </a:t>
            </a:r>
            <a:r>
              <a:rPr lang="fr-FR" sz="1600" dirty="0">
                <a:sym typeface="Wingdings"/>
              </a:rPr>
              <a:t>20        15, 504 SD</a:t>
            </a:r>
          </a:p>
          <a:p>
            <a:pPr algn="r"/>
            <a:r>
              <a:rPr lang="fr-FR" sz="1600" i="1" dirty="0"/>
              <a:t>α</a:t>
            </a:r>
            <a:r>
              <a:rPr lang="fr-FR" sz="1600" baseline="-25000" dirty="0"/>
              <a:t>max</a:t>
            </a:r>
            <a:r>
              <a:rPr lang="fr-FR" sz="1600" dirty="0"/>
              <a:t>= </a:t>
            </a:r>
            <a:r>
              <a:rPr lang="fr-FR" sz="1600" dirty="0">
                <a:sym typeface="Wingdings"/>
              </a:rPr>
              <a:t>50  2, 118, 760 SD </a:t>
            </a:r>
            <a:endParaRPr lang="fr-FR" sz="1600" dirty="0"/>
          </a:p>
        </p:txBody>
      </p:sp>
      <p:grpSp>
        <p:nvGrpSpPr>
          <p:cNvPr id="14" name="Grouper 13"/>
          <p:cNvGrpSpPr/>
          <p:nvPr/>
        </p:nvGrpSpPr>
        <p:grpSpPr>
          <a:xfrm>
            <a:off x="290007" y="5460812"/>
            <a:ext cx="8782559" cy="801206"/>
            <a:chOff x="290007" y="5460812"/>
            <a:chExt cx="8782559" cy="801206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290007" y="5460812"/>
              <a:ext cx="8782559" cy="801206"/>
            </a:xfrm>
            <a:prstGeom prst="roundRect">
              <a:avLst>
                <a:gd name="adj" fmla="val 10734"/>
              </a:avLst>
            </a:prstGeom>
            <a:solidFill>
              <a:srgbClr val="993366">
                <a:alpha val="2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1239" y="5612136"/>
              <a:ext cx="2350445" cy="49824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5954365" y="5691816"/>
            <a:ext cx="31282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600" i="1" dirty="0">
                <a:solidFill>
                  <a:srgbClr val="993366"/>
                </a:solidFill>
                <a:latin typeface="Century Schoolbook"/>
              </a:rPr>
              <a:t>N = </a:t>
            </a:r>
            <a:r>
              <a:rPr lang="fr-FR" sz="1600" dirty="0">
                <a:solidFill>
                  <a:srgbClr val="993366"/>
                </a:solidFill>
                <a:sym typeface="Wingdings"/>
              </a:rPr>
              <a:t>20  </a:t>
            </a:r>
            <a:r>
              <a:rPr lang="fr-FR" sz="1600" i="1" dirty="0"/>
              <a:t>α</a:t>
            </a:r>
            <a:r>
              <a:rPr lang="fr-FR" sz="1600" baseline="-25000" dirty="0"/>
              <a:t>max</a:t>
            </a:r>
            <a:r>
              <a:rPr lang="fr-FR" sz="1600" dirty="0"/>
              <a:t>= </a:t>
            </a:r>
            <a:r>
              <a:rPr lang="fr-FR" sz="1600" dirty="0">
                <a:sym typeface="Wingdings"/>
              </a:rPr>
              <a:t>30  3, 004, 015 SD 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2881684" y="5675517"/>
            <a:ext cx="7079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>
                <a:solidFill>
                  <a:srgbClr val="993366"/>
                </a:solidFill>
                <a:latin typeface="Century Schoolbook"/>
              </a:rPr>
              <a:t>N = </a:t>
            </a:r>
            <a:r>
              <a:rPr lang="fr-FR" sz="1600" dirty="0">
                <a:solidFill>
                  <a:srgbClr val="993366"/>
                </a:solidFill>
                <a:sym typeface="Wingdings"/>
              </a:rPr>
              <a:t>5</a:t>
            </a:r>
            <a:endParaRPr lang="fr-FR" sz="1600" dirty="0">
              <a:solidFill>
                <a:srgbClr val="993366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9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070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Mean-field approximation</a:t>
            </a:r>
            <a:endParaRPr lang="fr-FR" sz="2400" dirty="0"/>
          </a:p>
        </p:txBody>
      </p:sp>
      <p:sp>
        <p:nvSpPr>
          <p:cNvPr id="3" name="Signalisation droite 2"/>
          <p:cNvSpPr/>
          <p:nvPr/>
        </p:nvSpPr>
        <p:spPr>
          <a:xfrm>
            <a:off x="414867" y="829733"/>
            <a:ext cx="8487628" cy="1236134"/>
          </a:xfrm>
          <a:prstGeom prst="homePlate">
            <a:avLst>
              <a:gd name="adj" fmla="val 19863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7358" y="1100669"/>
            <a:ext cx="2661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Non-</a:t>
            </a:r>
            <a:r>
              <a:rPr lang="fr-FR" dirty="0" err="1"/>
              <a:t>interacting</a:t>
            </a:r>
            <a:r>
              <a:rPr lang="fr-FR" dirty="0"/>
              <a:t> </a:t>
            </a:r>
            <a:r>
              <a:rPr lang="fr-FR" dirty="0" err="1"/>
              <a:t>electrons</a:t>
            </a:r>
            <a:r>
              <a:rPr lang="fr-FR" dirty="0"/>
              <a:t> </a:t>
            </a:r>
          </a:p>
          <a:p>
            <a:r>
              <a:rPr lang="fr-FR" i="1" dirty="0"/>
              <a:t>Exact solution : SD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34391" y="1110274"/>
            <a:ext cx="2786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Interacting</a:t>
            </a:r>
            <a:r>
              <a:rPr lang="fr-FR" dirty="0"/>
              <a:t> </a:t>
            </a:r>
            <a:r>
              <a:rPr lang="fr-FR" dirty="0" err="1"/>
              <a:t>electrons</a:t>
            </a:r>
            <a:endParaRPr lang="fr-FR" dirty="0"/>
          </a:p>
          <a:p>
            <a:r>
              <a:rPr lang="fr-FR" i="1" dirty="0"/>
              <a:t>Exact solution : ∞ LC of SD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99678" y="1101807"/>
            <a:ext cx="2650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993366"/>
                </a:solidFill>
              </a:rPr>
              <a:t>Mean-field</a:t>
            </a:r>
            <a:r>
              <a:rPr lang="fr-FR" dirty="0">
                <a:solidFill>
                  <a:srgbClr val="993366"/>
                </a:solidFill>
              </a:rPr>
              <a:t> approximation</a:t>
            </a:r>
          </a:p>
          <a:p>
            <a:r>
              <a:rPr lang="fr-FR" i="1" dirty="0">
                <a:solidFill>
                  <a:srgbClr val="993366"/>
                </a:solidFill>
              </a:rPr>
              <a:t>Approximative solutions</a:t>
            </a:r>
          </a:p>
        </p:txBody>
      </p:sp>
      <p:sp>
        <p:nvSpPr>
          <p:cNvPr id="13" name="Flèche à angle droit 12"/>
          <p:cNvSpPr/>
          <p:nvPr/>
        </p:nvSpPr>
        <p:spPr>
          <a:xfrm rot="5400000">
            <a:off x="603355" y="3990759"/>
            <a:ext cx="1937917" cy="1180365"/>
          </a:xfrm>
          <a:prstGeom prst="bentUpArrow">
            <a:avLst/>
          </a:prstGeom>
          <a:solidFill>
            <a:srgbClr val="993366">
              <a:alpha val="15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880533" y="2861733"/>
            <a:ext cx="440267" cy="618067"/>
          </a:xfrm>
          <a:prstGeom prst="ellipse">
            <a:avLst/>
          </a:prstGeom>
          <a:noFill/>
          <a:ln w="19050" cmpd="sng">
            <a:solidFill>
              <a:srgbClr val="99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2428461" y="4798921"/>
            <a:ext cx="560272" cy="618067"/>
          </a:xfrm>
          <a:prstGeom prst="ellipse">
            <a:avLst/>
          </a:prstGeom>
          <a:noFill/>
          <a:ln w="19050" cmpd="sng">
            <a:solidFill>
              <a:srgbClr val="99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13</a:t>
            </a:fld>
            <a:endParaRPr lang="fr-FR"/>
          </a:p>
        </p:txBody>
      </p:sp>
      <p:grpSp>
        <p:nvGrpSpPr>
          <p:cNvPr id="21" name="Grouper 20"/>
          <p:cNvGrpSpPr/>
          <p:nvPr/>
        </p:nvGrpSpPr>
        <p:grpSpPr>
          <a:xfrm>
            <a:off x="414867" y="2346405"/>
            <a:ext cx="4900297" cy="1608360"/>
            <a:chOff x="414867" y="2346405"/>
            <a:chExt cx="4900297" cy="1608360"/>
          </a:xfrm>
        </p:grpSpPr>
        <p:sp>
          <p:nvSpPr>
            <p:cNvPr id="8" name="ZoneTexte 7"/>
            <p:cNvSpPr txBox="1"/>
            <p:nvPr/>
          </p:nvSpPr>
          <p:spPr>
            <a:xfrm>
              <a:off x="414867" y="2346405"/>
              <a:ext cx="3408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Exact</a:t>
              </a:r>
              <a:r>
                <a:rPr lang="fr-FR" dirty="0"/>
                <a:t> </a:t>
              </a:r>
              <a:r>
                <a:rPr lang="fr-FR" dirty="0" err="1"/>
                <a:t>multilelectronic</a:t>
              </a:r>
              <a:r>
                <a:rPr lang="fr-FR" dirty="0"/>
                <a:t> </a:t>
              </a:r>
              <a:r>
                <a:rPr lang="fr-FR" dirty="0" err="1"/>
                <a:t>Hamiltonian</a:t>
              </a:r>
              <a:endParaRPr lang="fr-FR" b="1" dirty="0"/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2564" y="2887965"/>
              <a:ext cx="4292600" cy="1066800"/>
            </a:xfrm>
            <a:prstGeom prst="rect">
              <a:avLst/>
            </a:prstGeom>
          </p:spPr>
        </p:pic>
      </p:grpSp>
      <p:grpSp>
        <p:nvGrpSpPr>
          <p:cNvPr id="30" name="Grouper 29"/>
          <p:cNvGrpSpPr/>
          <p:nvPr/>
        </p:nvGrpSpPr>
        <p:grpSpPr>
          <a:xfrm>
            <a:off x="2226733" y="4151220"/>
            <a:ext cx="6563522" cy="2175935"/>
            <a:chOff x="2226733" y="4284132"/>
            <a:chExt cx="6563522" cy="2175935"/>
          </a:xfrm>
        </p:grpSpPr>
        <p:grpSp>
          <p:nvGrpSpPr>
            <p:cNvPr id="9" name="Grouper 8"/>
            <p:cNvGrpSpPr/>
            <p:nvPr/>
          </p:nvGrpSpPr>
          <p:grpSpPr>
            <a:xfrm>
              <a:off x="2226733" y="4284132"/>
              <a:ext cx="6563522" cy="2175935"/>
              <a:chOff x="2226733" y="4284132"/>
              <a:chExt cx="6563522" cy="2175935"/>
            </a:xfrm>
          </p:grpSpPr>
          <p:grpSp>
            <p:nvGrpSpPr>
              <p:cNvPr id="22" name="Grouper 21"/>
              <p:cNvGrpSpPr/>
              <p:nvPr/>
            </p:nvGrpSpPr>
            <p:grpSpPr>
              <a:xfrm>
                <a:off x="2226733" y="4284132"/>
                <a:ext cx="6563522" cy="2175935"/>
                <a:chOff x="2226733" y="4284132"/>
                <a:chExt cx="6563522" cy="2175935"/>
              </a:xfrm>
            </p:grpSpPr>
            <p:sp>
              <p:nvSpPr>
                <p:cNvPr id="20" name="Rectangle à coins arrondis 19"/>
                <p:cNvSpPr/>
                <p:nvPr/>
              </p:nvSpPr>
              <p:spPr>
                <a:xfrm>
                  <a:off x="2226733" y="4284132"/>
                  <a:ext cx="6563522" cy="2175935"/>
                </a:xfrm>
                <a:prstGeom prst="roundRect">
                  <a:avLst>
                    <a:gd name="adj" fmla="val 10734"/>
                  </a:avLst>
                </a:prstGeom>
                <a:solidFill>
                  <a:srgbClr val="993366">
                    <a:alpha val="12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" name="ZoneTexte 10"/>
                <p:cNvSpPr txBox="1"/>
                <p:nvPr/>
              </p:nvSpPr>
              <p:spPr>
                <a:xfrm>
                  <a:off x="2470794" y="4385947"/>
                  <a:ext cx="6104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/>
                    <a:t>Effective</a:t>
                  </a:r>
                  <a:r>
                    <a:rPr lang="fr-FR" dirty="0"/>
                    <a:t> </a:t>
                  </a:r>
                  <a:r>
                    <a:rPr lang="fr-FR" dirty="0" err="1"/>
                    <a:t>multielectronic</a:t>
                  </a:r>
                  <a:r>
                    <a:rPr lang="fr-FR" dirty="0"/>
                    <a:t> </a:t>
                  </a:r>
                  <a:r>
                    <a:rPr lang="fr-FR" dirty="0" err="1"/>
                    <a:t>Hamiltonian</a:t>
                  </a:r>
                  <a:r>
                    <a:rPr lang="fr-FR" dirty="0"/>
                    <a:t> : </a:t>
                  </a:r>
                  <a:r>
                    <a:rPr lang="fr-FR" b="1" dirty="0" err="1">
                      <a:solidFill>
                        <a:srgbClr val="993366"/>
                      </a:solidFill>
                    </a:rPr>
                    <a:t>mean-field</a:t>
                  </a:r>
                  <a:r>
                    <a:rPr lang="fr-FR" b="1" dirty="0">
                      <a:solidFill>
                        <a:srgbClr val="993366"/>
                      </a:solidFill>
                    </a:rPr>
                    <a:t> </a:t>
                  </a:r>
                  <a:r>
                    <a:rPr lang="fr-FR" dirty="0" err="1"/>
                    <a:t>Hamiltonian</a:t>
                  </a:r>
                  <a:endParaRPr lang="fr-FR" dirty="0"/>
                </a:p>
              </p:txBody>
            </p:sp>
            <p:sp>
              <p:nvSpPr>
                <p:cNvPr id="17" name="ZoneTexte 16"/>
                <p:cNvSpPr txBox="1"/>
                <p:nvPr/>
              </p:nvSpPr>
              <p:spPr>
                <a:xfrm>
                  <a:off x="2468474" y="5826667"/>
                  <a:ext cx="6012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err="1"/>
                    <a:t>with</a:t>
                  </a:r>
                  <a:endParaRPr lang="fr-FR" dirty="0"/>
                </a:p>
              </p:txBody>
            </p:sp>
            <p:sp>
              <p:nvSpPr>
                <p:cNvPr id="18" name="Accolade fermante 17"/>
                <p:cNvSpPr/>
                <p:nvPr/>
              </p:nvSpPr>
              <p:spPr>
                <a:xfrm>
                  <a:off x="6911446" y="4858820"/>
                  <a:ext cx="269170" cy="1441973"/>
                </a:xfrm>
                <a:prstGeom prst="rightBrace">
                  <a:avLst>
                    <a:gd name="adj1" fmla="val 33497"/>
                    <a:gd name="adj2" fmla="val 50000"/>
                  </a:avLst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" name="ZoneTexte 18"/>
                <p:cNvSpPr txBox="1"/>
                <p:nvPr/>
              </p:nvSpPr>
              <p:spPr>
                <a:xfrm>
                  <a:off x="7294745" y="5126042"/>
                  <a:ext cx="14955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i="1" dirty="0"/>
                    <a:t>Solutions :</a:t>
                  </a:r>
                </a:p>
                <a:p>
                  <a:r>
                    <a:rPr lang="fr-FR" i="1" dirty="0"/>
                    <a:t>Slater</a:t>
                  </a:r>
                </a:p>
                <a:p>
                  <a:r>
                    <a:rPr lang="fr-FR" i="1" dirty="0" err="1"/>
                    <a:t>determinants</a:t>
                  </a:r>
                  <a:r>
                    <a:rPr lang="fr-FR" i="1" dirty="0"/>
                    <a:t> </a:t>
                  </a:r>
                </a:p>
              </p:txBody>
            </p:sp>
          </p:grpSp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4233" y="4931833"/>
                <a:ext cx="1739900" cy="673100"/>
              </a:xfrm>
              <a:prstGeom prst="rect">
                <a:avLst/>
              </a:prstGeom>
            </p:spPr>
          </p:pic>
        </p:grpSp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0428" y="5760222"/>
              <a:ext cx="3670300" cy="508000"/>
            </a:xfrm>
            <a:prstGeom prst="rect">
              <a:avLst/>
            </a:prstGeom>
          </p:spPr>
        </p:pic>
      </p:grpSp>
      <p:cxnSp>
        <p:nvCxnSpPr>
          <p:cNvPr id="28" name="Connecteur droit 27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15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25" grpId="0" animBg="1"/>
      <p:bldP spid="2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4470400" y="4666166"/>
            <a:ext cx="3086100" cy="1176866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979520" y="2061634"/>
            <a:ext cx="7135780" cy="1176866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19100" y="1075779"/>
            <a:ext cx="6262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Monoelectronic</a:t>
            </a:r>
            <a:r>
              <a:rPr lang="fr-FR" sz="2000" dirty="0"/>
              <a:t> Schrödinger </a:t>
            </a:r>
            <a:r>
              <a:rPr lang="fr-FR" sz="2000" dirty="0" err="1"/>
              <a:t>solved</a:t>
            </a:r>
            <a:r>
              <a:rPr lang="fr-FR" sz="2000" dirty="0"/>
              <a:t> </a:t>
            </a:r>
            <a:r>
              <a:rPr lang="fr-FR" sz="2000" b="1" dirty="0"/>
              <a:t>self-</a:t>
            </a:r>
            <a:r>
              <a:rPr lang="fr-FR" sz="2000" b="1" dirty="0" err="1"/>
              <a:t>consistently</a:t>
            </a:r>
            <a:r>
              <a:rPr lang="fr-FR" sz="2000" b="1" dirty="0"/>
              <a:t> </a:t>
            </a:r>
            <a:r>
              <a:rPr lang="fr-FR" sz="2000" dirty="0"/>
              <a:t>(SCF)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851" y="3721100"/>
            <a:ext cx="1955800" cy="406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751" y="4827032"/>
            <a:ext cx="2552700" cy="889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45383" y="3746500"/>
            <a:ext cx="60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with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316664" y="5044960"/>
            <a:ext cx="175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electron</a:t>
            </a:r>
            <a:r>
              <a:rPr lang="fr-FR" dirty="0"/>
              <a:t> </a:t>
            </a:r>
            <a:r>
              <a:rPr lang="fr-FR" dirty="0" err="1"/>
              <a:t>density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4070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Mean-field approximation</a:t>
            </a: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286000"/>
            <a:ext cx="6540500" cy="762000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2340038" y="2669117"/>
            <a:ext cx="2690780" cy="732366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875927" y="4211135"/>
            <a:ext cx="4641311" cy="732366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96920" y="1657351"/>
            <a:ext cx="2690780" cy="732366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4891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Mean-field methods: examples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991306" y="1764331"/>
            <a:ext cx="1591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Hartree (H)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83058" y="2794000"/>
            <a:ext cx="239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Hartree-Fock (HF)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234317" y="4287335"/>
            <a:ext cx="4244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Density</a:t>
            </a:r>
            <a:r>
              <a:rPr lang="fr-FR" sz="2400" dirty="0"/>
              <a:t> </a:t>
            </a:r>
            <a:r>
              <a:rPr lang="fr-FR" sz="2400" dirty="0" err="1"/>
              <a:t>Functional</a:t>
            </a:r>
            <a:r>
              <a:rPr lang="fr-FR" sz="2400" dirty="0"/>
              <a:t> </a:t>
            </a:r>
            <a:r>
              <a:rPr lang="fr-FR" sz="2400" dirty="0" err="1"/>
              <a:t>Theory</a:t>
            </a:r>
            <a:r>
              <a:rPr lang="fr-FR" sz="2400" dirty="0"/>
              <a:t> (DFT)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15</a:t>
            </a:fld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58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380" y="793433"/>
            <a:ext cx="6540500" cy="76200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444750" y="2049964"/>
            <a:ext cx="3575050" cy="1163136"/>
          </a:xfrm>
          <a:prstGeom prst="roundRect">
            <a:avLst>
              <a:gd name="adj" fmla="val 17558"/>
            </a:avLst>
          </a:prstGeom>
          <a:solidFill>
            <a:srgbClr val="993366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111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9F0050"/>
                </a:solidFill>
                <a:latin typeface="Century Gothic"/>
              </a:rPr>
              <a:t>Hartree</a:t>
            </a:r>
            <a:r>
              <a:rPr lang="en-US" sz="2400" dirty="0">
                <a:solidFill>
                  <a:srgbClr val="9F0050"/>
                </a:solidFill>
                <a:latin typeface="Century Gothic"/>
              </a:rPr>
              <a:t> (H)    -  1927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6375400" y="2152128"/>
            <a:ext cx="2662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993366"/>
                </a:solidFill>
              </a:rPr>
              <a:t>Coulomb interaction </a:t>
            </a:r>
            <a:br>
              <a:rPr lang="fr-FR" dirty="0">
                <a:solidFill>
                  <a:srgbClr val="993366"/>
                </a:solidFill>
              </a:rPr>
            </a:br>
            <a:r>
              <a:rPr lang="fr-FR" dirty="0" err="1">
                <a:solidFill>
                  <a:srgbClr val="993366"/>
                </a:solidFill>
              </a:rPr>
              <a:t>between</a:t>
            </a:r>
            <a:r>
              <a:rPr lang="fr-FR" dirty="0">
                <a:solidFill>
                  <a:srgbClr val="993366"/>
                </a:solidFill>
              </a:rPr>
              <a:t> one </a:t>
            </a:r>
            <a:r>
              <a:rPr lang="fr-FR" dirty="0" err="1">
                <a:solidFill>
                  <a:srgbClr val="993366"/>
                </a:solidFill>
              </a:rPr>
              <a:t>electron</a:t>
            </a:r>
            <a:r>
              <a:rPr lang="fr-FR" dirty="0">
                <a:solidFill>
                  <a:srgbClr val="993366"/>
                </a:solidFill>
              </a:rPr>
              <a:t> and </a:t>
            </a:r>
            <a:br>
              <a:rPr lang="fr-FR" dirty="0">
                <a:solidFill>
                  <a:srgbClr val="993366"/>
                </a:solidFill>
              </a:rPr>
            </a:br>
            <a:r>
              <a:rPr lang="fr-FR" dirty="0">
                <a:solidFill>
                  <a:srgbClr val="993366"/>
                </a:solidFill>
              </a:rPr>
              <a:t>the </a:t>
            </a:r>
            <a:r>
              <a:rPr lang="fr-FR" dirty="0" err="1">
                <a:solidFill>
                  <a:srgbClr val="993366"/>
                </a:solidFill>
              </a:rPr>
              <a:t>electron</a:t>
            </a:r>
            <a:r>
              <a:rPr lang="fr-FR" dirty="0">
                <a:solidFill>
                  <a:srgbClr val="993366"/>
                </a:solidFill>
              </a:rPr>
              <a:t> </a:t>
            </a:r>
            <a:r>
              <a:rPr lang="fr-FR" dirty="0" err="1">
                <a:solidFill>
                  <a:srgbClr val="993366"/>
                </a:solidFill>
              </a:rPr>
              <a:t>density</a:t>
            </a:r>
            <a:endParaRPr lang="fr-FR" dirty="0">
              <a:solidFill>
                <a:srgbClr val="993366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816153" y="823436"/>
            <a:ext cx="997148" cy="762000"/>
          </a:xfrm>
          <a:prstGeom prst="roundRect">
            <a:avLst>
              <a:gd name="adj" fmla="val 10734"/>
            </a:avLst>
          </a:prstGeom>
          <a:solidFill>
            <a:srgbClr val="993366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Flèche vers le bas 9"/>
          <p:cNvSpPr/>
          <p:nvPr/>
        </p:nvSpPr>
        <p:spPr>
          <a:xfrm>
            <a:off x="4127500" y="1636236"/>
            <a:ext cx="381000" cy="359332"/>
          </a:xfrm>
          <a:prstGeom prst="downArrow">
            <a:avLst/>
          </a:prstGeom>
          <a:solidFill>
            <a:srgbClr val="993366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courbée vers la droite 15"/>
          <p:cNvSpPr/>
          <p:nvPr/>
        </p:nvSpPr>
        <p:spPr>
          <a:xfrm>
            <a:off x="71979" y="1075698"/>
            <a:ext cx="709071" cy="3191502"/>
          </a:xfrm>
          <a:prstGeom prst="curvedRightArrow">
            <a:avLst>
              <a:gd name="adj1" fmla="val 28240"/>
              <a:gd name="adj2" fmla="val 80241"/>
              <a:gd name="adj3" fmla="val 22000"/>
            </a:avLst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5" name="Grouper 24"/>
          <p:cNvGrpSpPr/>
          <p:nvPr/>
        </p:nvGrpSpPr>
        <p:grpSpPr>
          <a:xfrm>
            <a:off x="237066" y="5165929"/>
            <a:ext cx="4157018" cy="1163136"/>
            <a:chOff x="237066" y="5455628"/>
            <a:chExt cx="4157018" cy="1163136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237066" y="5455628"/>
              <a:ext cx="4053051" cy="1163136"/>
            </a:xfrm>
            <a:prstGeom prst="roundRect">
              <a:avLst>
                <a:gd name="adj" fmla="val 19332"/>
              </a:avLst>
            </a:prstGeom>
            <a:solidFill>
              <a:srgbClr val="993366">
                <a:alpha val="1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82444" y="5606534"/>
              <a:ext cx="16035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Hartree </a:t>
              </a:r>
              <a:br>
                <a:rPr lang="fr-FR" dirty="0"/>
              </a:br>
              <a:r>
                <a:rPr lang="fr-FR" dirty="0" err="1"/>
                <a:t>multielectronic</a:t>
              </a:r>
              <a:r>
                <a:rPr lang="fr-FR" dirty="0"/>
                <a:t> </a:t>
              </a:r>
            </a:p>
            <a:p>
              <a:r>
                <a:rPr lang="fr-FR" dirty="0" err="1"/>
                <a:t>wave</a:t>
              </a:r>
              <a:r>
                <a:rPr lang="fr-FR" dirty="0"/>
                <a:t> </a:t>
              </a:r>
              <a:r>
                <a:rPr lang="fr-FR" dirty="0" err="1"/>
                <a:t>function</a:t>
              </a: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23984" y="5619234"/>
              <a:ext cx="20701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err="1"/>
                <a:t>product</a:t>
              </a:r>
              <a:r>
                <a:rPr lang="fr-FR" dirty="0"/>
                <a:t> </a:t>
              </a:r>
              <a:br>
                <a:rPr lang="fr-FR" dirty="0"/>
              </a:br>
              <a:r>
                <a:rPr lang="fr-FR" dirty="0"/>
                <a:t>of </a:t>
              </a:r>
              <a:r>
                <a:rPr lang="fr-FR" dirty="0" err="1"/>
                <a:t>monoelectronic</a:t>
              </a:r>
              <a:br>
                <a:rPr lang="fr-FR" dirty="0"/>
              </a:br>
              <a:r>
                <a:rPr lang="fr-FR" dirty="0" err="1"/>
                <a:t>wave</a:t>
              </a:r>
              <a:r>
                <a:rPr lang="fr-FR" dirty="0"/>
                <a:t> </a:t>
              </a:r>
              <a:r>
                <a:rPr lang="fr-FR" dirty="0" err="1"/>
                <a:t>functions</a:t>
              </a:r>
              <a:endParaRPr lang="fr-FR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986031" y="5884696"/>
              <a:ext cx="337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/>
                <a:t>=</a:t>
              </a:r>
            </a:p>
          </p:txBody>
        </p:sp>
      </p:grpSp>
      <p:sp>
        <p:nvSpPr>
          <p:cNvPr id="21" name="Flèche vers la droite 20"/>
          <p:cNvSpPr/>
          <p:nvPr/>
        </p:nvSpPr>
        <p:spPr>
          <a:xfrm>
            <a:off x="4445000" y="5520073"/>
            <a:ext cx="571500" cy="461665"/>
          </a:xfrm>
          <a:prstGeom prst="rightArrow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5112503" y="5316835"/>
            <a:ext cx="3316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Pauli exclusion </a:t>
            </a:r>
            <a:r>
              <a:rPr lang="fr-FR" dirty="0" err="1"/>
              <a:t>principle</a:t>
            </a:r>
            <a:endParaRPr lang="fr-FR" dirty="0"/>
          </a:p>
          <a:p>
            <a:r>
              <a:rPr lang="fr-FR" b="1" dirty="0">
                <a:solidFill>
                  <a:srgbClr val="3366FF"/>
                </a:solidFill>
              </a:rPr>
              <a:t>exchange not </a:t>
            </a:r>
            <a:r>
              <a:rPr lang="fr-FR" b="1" dirty="0" err="1">
                <a:solidFill>
                  <a:srgbClr val="3366FF"/>
                </a:solidFill>
              </a:rPr>
              <a:t>taken</a:t>
            </a:r>
            <a:r>
              <a:rPr lang="fr-FR" b="1" dirty="0">
                <a:solidFill>
                  <a:srgbClr val="3366FF"/>
                </a:solidFill>
              </a:rPr>
              <a:t> </a:t>
            </a:r>
            <a:r>
              <a:rPr lang="fr-FR" b="1" dirty="0" err="1">
                <a:solidFill>
                  <a:srgbClr val="3366FF"/>
                </a:solidFill>
              </a:rPr>
              <a:t>into</a:t>
            </a:r>
            <a:r>
              <a:rPr lang="fr-FR" b="1" dirty="0">
                <a:solidFill>
                  <a:srgbClr val="3366FF"/>
                </a:solidFill>
              </a:rPr>
              <a:t> </a:t>
            </a:r>
            <a:r>
              <a:rPr lang="fr-FR" b="1" dirty="0" err="1">
                <a:solidFill>
                  <a:srgbClr val="3366FF"/>
                </a:solidFill>
              </a:rPr>
              <a:t>account</a:t>
            </a:r>
            <a:endParaRPr lang="fr-FR" b="1" dirty="0">
              <a:solidFill>
                <a:srgbClr val="3366FF"/>
              </a:solidFill>
            </a:endParaRPr>
          </a:p>
        </p:txBody>
      </p:sp>
      <p:grpSp>
        <p:nvGrpSpPr>
          <p:cNvPr id="24" name="Grouper 23"/>
          <p:cNvGrpSpPr/>
          <p:nvPr/>
        </p:nvGrpSpPr>
        <p:grpSpPr>
          <a:xfrm>
            <a:off x="4109583" y="4359199"/>
            <a:ext cx="3956882" cy="740367"/>
            <a:chOff x="4109583" y="4498899"/>
            <a:chExt cx="3956882" cy="740367"/>
          </a:xfrm>
        </p:grpSpPr>
        <p:sp>
          <p:nvSpPr>
            <p:cNvPr id="14" name="Accolade fermante 13"/>
            <p:cNvSpPr/>
            <p:nvPr/>
          </p:nvSpPr>
          <p:spPr>
            <a:xfrm rot="5400000">
              <a:off x="5813386" y="3336888"/>
              <a:ext cx="390603" cy="2714625"/>
            </a:xfrm>
            <a:prstGeom prst="rightBrace">
              <a:avLst>
                <a:gd name="adj1" fmla="val 33497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109583" y="4869934"/>
              <a:ext cx="3956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includes</a:t>
              </a:r>
              <a:r>
                <a:rPr lang="fr-FR" dirty="0"/>
                <a:t> a </a:t>
              </a:r>
              <a:r>
                <a:rPr lang="fr-FR" b="1" dirty="0">
                  <a:solidFill>
                    <a:srgbClr val="3366FF"/>
                  </a:solidFill>
                </a:rPr>
                <a:t>self-interaction</a:t>
              </a:r>
              <a:r>
                <a:rPr lang="fr-FR" dirty="0"/>
                <a:t> </a:t>
              </a:r>
              <a:r>
                <a:rPr lang="fr-FR" dirty="0" err="1"/>
                <a:t>term</a:t>
              </a:r>
              <a:r>
                <a:rPr lang="fr-FR" dirty="0"/>
                <a:t> (if </a:t>
              </a:r>
              <a:r>
                <a:rPr lang="fr-FR" i="1" dirty="0">
                  <a:latin typeface="Century Schoolbook"/>
                  <a:cs typeface="Century Schoolbook"/>
                </a:rPr>
                <a:t>i </a:t>
              </a:r>
              <a:r>
                <a:rPr lang="fr-FR" dirty="0">
                  <a:latin typeface="Century Schoolbook"/>
                  <a:cs typeface="Century Schoolbook"/>
                </a:rPr>
                <a:t>= </a:t>
              </a:r>
              <a:r>
                <a:rPr lang="fr-FR" i="1" dirty="0">
                  <a:latin typeface="Century Schoolbook"/>
                  <a:cs typeface="Century Schoolbook"/>
                </a:rPr>
                <a:t>j</a:t>
              </a:r>
              <a:r>
                <a:rPr lang="fr-FR" dirty="0"/>
                <a:t>)</a:t>
              </a:r>
            </a:p>
          </p:txBody>
        </p:sp>
      </p:grp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16</a:t>
            </a:fld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492" y="2324099"/>
            <a:ext cx="3143250" cy="69312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522" y="3647997"/>
            <a:ext cx="7662277" cy="73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1996011" y="2333172"/>
            <a:ext cx="4779439" cy="1163136"/>
          </a:xfrm>
          <a:prstGeom prst="roundRect">
            <a:avLst>
              <a:gd name="adj" fmla="val 10734"/>
            </a:avLst>
          </a:prstGeom>
          <a:solidFill>
            <a:srgbClr val="993366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9F0050"/>
                </a:solidFill>
                <a:latin typeface="Century Gothic"/>
              </a:rPr>
              <a:t>Hartree-Fock</a:t>
            </a:r>
            <a:r>
              <a:rPr lang="en-US" sz="2400" dirty="0">
                <a:solidFill>
                  <a:srgbClr val="9F0050"/>
                </a:solidFill>
                <a:latin typeface="Century Gothic"/>
              </a:rPr>
              <a:t> (HF)  -  1935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673100" y="845234"/>
            <a:ext cx="207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993366"/>
                </a:solidFill>
              </a:rPr>
              <a:t>exchange </a:t>
            </a:r>
            <a:r>
              <a:rPr lang="fr-FR" b="1" dirty="0" err="1">
                <a:solidFill>
                  <a:srgbClr val="993366"/>
                </a:solidFill>
              </a:rPr>
              <a:t>included</a:t>
            </a:r>
            <a:r>
              <a:rPr lang="fr-FR" dirty="0"/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1272" y="845008"/>
            <a:ext cx="6012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multielectronic</a:t>
            </a:r>
            <a:r>
              <a:rPr lang="fr-FR" dirty="0"/>
              <a:t> </a:t>
            </a:r>
            <a:r>
              <a:rPr lang="fr-FR" dirty="0" err="1"/>
              <a:t>wave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 as a (unique) SD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46894" y="1557440"/>
            <a:ext cx="7035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additional</a:t>
            </a:r>
            <a:r>
              <a:rPr lang="fr-FR" b="1" dirty="0"/>
              <a:t> </a:t>
            </a:r>
            <a:r>
              <a:rPr lang="fr-FR" b="1" dirty="0" err="1"/>
              <a:t>term</a:t>
            </a:r>
            <a:r>
              <a:rPr lang="fr-FR" b="1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depends</a:t>
            </a:r>
            <a:r>
              <a:rPr lang="fr-FR" dirty="0"/>
              <a:t> on the spin state </a:t>
            </a:r>
            <a:br>
              <a:rPr lang="fr-FR" dirty="0"/>
            </a:br>
            <a:r>
              <a:rPr lang="fr-FR" dirty="0"/>
              <a:t>                                                      and the </a:t>
            </a:r>
            <a:r>
              <a:rPr lang="fr-FR" dirty="0" err="1"/>
              <a:t>antisymmetric</a:t>
            </a:r>
            <a:r>
              <a:rPr lang="fr-FR" dirty="0"/>
              <a:t> </a:t>
            </a:r>
            <a:r>
              <a:rPr lang="fr-FR" dirty="0" err="1"/>
              <a:t>character</a:t>
            </a:r>
            <a:r>
              <a:rPr lang="fr-FR" dirty="0"/>
              <a:t> of the SD 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076908" y="3627540"/>
            <a:ext cx="4630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strictly</a:t>
            </a:r>
            <a:r>
              <a:rPr lang="fr-FR" dirty="0"/>
              <a:t> </a:t>
            </a:r>
            <a:r>
              <a:rPr lang="fr-FR" dirty="0" err="1"/>
              <a:t>compensates</a:t>
            </a:r>
            <a:r>
              <a:rPr lang="fr-FR" dirty="0"/>
              <a:t> the self-interaction </a:t>
            </a:r>
            <a:r>
              <a:rPr lang="fr-FR" dirty="0" err="1"/>
              <a:t>term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electrons</a:t>
            </a:r>
            <a:r>
              <a:rPr lang="fr-FR" dirty="0"/>
              <a:t> </a:t>
            </a:r>
            <a:r>
              <a:rPr lang="fr-FR" i="1" dirty="0">
                <a:latin typeface="Century Schoolbook"/>
                <a:cs typeface="Century Schoolbook"/>
              </a:rPr>
              <a:t>i</a:t>
            </a:r>
            <a:r>
              <a:rPr lang="fr-FR" dirty="0"/>
              <a:t> and </a:t>
            </a:r>
            <a:r>
              <a:rPr lang="fr-FR" i="1" dirty="0">
                <a:latin typeface="Century Schoolbook"/>
                <a:cs typeface="Century Schoolbook"/>
              </a:rPr>
              <a:t>j</a:t>
            </a:r>
            <a:r>
              <a:rPr lang="fr-FR" dirty="0"/>
              <a:t> have the </a:t>
            </a:r>
            <a:r>
              <a:rPr lang="fr-FR" dirty="0" err="1"/>
              <a:t>same</a:t>
            </a:r>
            <a:r>
              <a:rPr lang="fr-FR" dirty="0"/>
              <a:t> spin state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510972"/>
            <a:ext cx="4292600" cy="787400"/>
          </a:xfrm>
          <a:prstGeom prst="rect">
            <a:avLst/>
          </a:prstGeom>
        </p:spPr>
      </p:pic>
      <p:sp>
        <p:nvSpPr>
          <p:cNvPr id="13" name="Triangle isocèle 12"/>
          <p:cNvSpPr/>
          <p:nvPr/>
        </p:nvSpPr>
        <p:spPr>
          <a:xfrm rot="5400000">
            <a:off x="381000" y="928816"/>
            <a:ext cx="279400" cy="266700"/>
          </a:xfrm>
          <a:prstGeom prst="triangle">
            <a:avLst/>
          </a:prstGeom>
          <a:solidFill>
            <a:srgbClr val="947C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 rot="5400000">
            <a:off x="381000" y="1628322"/>
            <a:ext cx="279400" cy="266700"/>
          </a:xfrm>
          <a:prstGeom prst="triangle">
            <a:avLst/>
          </a:prstGeom>
          <a:solidFill>
            <a:srgbClr val="947C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r 17"/>
          <p:cNvGrpSpPr/>
          <p:nvPr/>
        </p:nvGrpSpPr>
        <p:grpSpPr>
          <a:xfrm>
            <a:off x="196848" y="4539600"/>
            <a:ext cx="8794751" cy="1421124"/>
            <a:chOff x="196848" y="5213941"/>
            <a:chExt cx="8794751" cy="1421124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196848" y="5899834"/>
              <a:ext cx="8794751" cy="735231"/>
            </a:xfrm>
            <a:prstGeom prst="roundRect">
              <a:avLst>
                <a:gd name="adj" fmla="val 10734"/>
              </a:avLst>
            </a:prstGeom>
            <a:solidFill>
              <a:srgbClr val="947C69">
                <a:alpha val="2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727200" y="5213941"/>
              <a:ext cx="5624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BUT </a:t>
              </a:r>
              <a:r>
                <a:rPr lang="fr-FR" dirty="0">
                  <a:solidFill>
                    <a:srgbClr val="000000"/>
                  </a:solidFill>
                </a:rPr>
                <a:t>no </a:t>
              </a:r>
              <a:r>
                <a:rPr lang="fr-FR" dirty="0" err="1">
                  <a:solidFill>
                    <a:srgbClr val="000000"/>
                  </a:solidFill>
                </a:rPr>
                <a:t>correlation</a:t>
              </a:r>
              <a:r>
                <a:rPr lang="fr-FR" dirty="0"/>
                <a:t> </a:t>
              </a:r>
              <a:r>
                <a:rPr lang="fr-FR" dirty="0" err="1"/>
                <a:t>between</a:t>
              </a:r>
              <a:r>
                <a:rPr lang="fr-FR" dirty="0"/>
                <a:t> </a:t>
              </a:r>
              <a:r>
                <a:rPr lang="fr-FR" dirty="0" err="1"/>
                <a:t>electrons</a:t>
              </a:r>
              <a:r>
                <a:rPr lang="fr-FR" dirty="0"/>
                <a:t> </a:t>
              </a:r>
              <a:r>
                <a:rPr lang="fr-FR" dirty="0" err="1"/>
                <a:t>with</a:t>
              </a:r>
              <a:r>
                <a:rPr lang="fr-FR" dirty="0"/>
                <a:t> opposite spins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87350" y="5919836"/>
              <a:ext cx="2037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>
                  <a:solidFill>
                    <a:srgbClr val="993366"/>
                  </a:solidFill>
                </a:rPr>
                <a:t>Correlation</a:t>
              </a:r>
              <a:r>
                <a:rPr lang="fr-FR" b="1" dirty="0">
                  <a:solidFill>
                    <a:srgbClr val="993366"/>
                  </a:solidFill>
                </a:rPr>
                <a:t> </a:t>
              </a:r>
              <a:r>
                <a:rPr lang="fr-FR" b="1" dirty="0" err="1">
                  <a:solidFill>
                    <a:srgbClr val="993366"/>
                  </a:solidFill>
                </a:rPr>
                <a:t>energy</a:t>
              </a:r>
              <a:r>
                <a:rPr lang="fr-FR" b="1" dirty="0">
                  <a:solidFill>
                    <a:srgbClr val="993366"/>
                  </a:solidFill>
                </a:rPr>
                <a:t>: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01173" y="5924948"/>
              <a:ext cx="63500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err="1"/>
                <a:t>difference</a:t>
              </a:r>
              <a:r>
                <a:rPr lang="fr-FR" dirty="0"/>
                <a:t> </a:t>
              </a:r>
              <a:r>
                <a:rPr lang="fr-FR" dirty="0" err="1"/>
                <a:t>between</a:t>
              </a:r>
              <a:r>
                <a:rPr lang="fr-FR" dirty="0"/>
                <a:t> the exact total </a:t>
              </a:r>
              <a:r>
                <a:rPr lang="fr-FR" dirty="0" err="1"/>
                <a:t>energy</a:t>
              </a:r>
              <a:r>
                <a:rPr lang="fr-FR" dirty="0"/>
                <a:t> of N-</a:t>
              </a:r>
              <a:r>
                <a:rPr lang="fr-FR" dirty="0" err="1"/>
                <a:t>electrons</a:t>
              </a:r>
              <a:r>
                <a:rPr lang="fr-FR" dirty="0"/>
                <a:t> system and the total </a:t>
              </a:r>
              <a:r>
                <a:rPr lang="fr-FR" dirty="0" err="1"/>
                <a:t>energy</a:t>
              </a:r>
              <a:r>
                <a:rPr lang="fr-FR" dirty="0"/>
                <a:t> </a:t>
              </a:r>
              <a:r>
                <a:rPr lang="fr-FR" dirty="0" err="1"/>
                <a:t>obtained</a:t>
              </a:r>
              <a:r>
                <a:rPr lang="fr-FR" dirty="0"/>
                <a:t> </a:t>
              </a:r>
              <a:r>
                <a:rPr lang="fr-FR" dirty="0" err="1"/>
                <a:t>using</a:t>
              </a:r>
              <a:r>
                <a:rPr lang="fr-FR" dirty="0"/>
                <a:t> HF</a:t>
              </a:r>
            </a:p>
          </p:txBody>
        </p:sp>
      </p:grp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17</a:t>
            </a:fld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7010400" y="4892688"/>
            <a:ext cx="1083733" cy="890047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58808" y="770467"/>
            <a:ext cx="7873992" cy="1718733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321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Density functional theory (DFT): definition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685800" y="770467"/>
            <a:ext cx="7756501" cy="1451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latin typeface="Helvetica" charset="0"/>
              </a:rPr>
              <a:t>exact</a:t>
            </a:r>
            <a:r>
              <a:rPr lang="en-GB" sz="2000" dirty="0">
                <a:latin typeface="Helvetica" charset="0"/>
              </a:rPr>
              <a:t> theory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latin typeface="Helvetica" charset="0"/>
              </a:rPr>
              <a:t>		for systems of </a:t>
            </a:r>
            <a:r>
              <a:rPr lang="fr-FR" sz="2000" i="1" dirty="0">
                <a:latin typeface="Century Schoolbook"/>
              </a:rPr>
              <a:t>N</a:t>
            </a:r>
            <a:r>
              <a:rPr lang="en-GB" sz="2000" dirty="0">
                <a:latin typeface="Helvetica" charset="0"/>
              </a:rPr>
              <a:t> interacting electrons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latin typeface="Helvetica" charset="0"/>
              </a:rPr>
              <a:t>										within an external potential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794" y="5029200"/>
            <a:ext cx="1968500" cy="292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794" y="5507566"/>
            <a:ext cx="4648200" cy="317500"/>
          </a:xfrm>
          <a:prstGeom prst="rect">
            <a:avLst/>
          </a:prstGeom>
        </p:spPr>
      </p:pic>
      <p:sp>
        <p:nvSpPr>
          <p:cNvPr id="7" name="Accolade fermante 6"/>
          <p:cNvSpPr/>
          <p:nvPr/>
        </p:nvSpPr>
        <p:spPr>
          <a:xfrm>
            <a:off x="5946246" y="4858820"/>
            <a:ext cx="158221" cy="1025513"/>
          </a:xfrm>
          <a:prstGeom prst="rightBrace">
            <a:avLst>
              <a:gd name="adj1" fmla="val 33497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433" y="5111750"/>
            <a:ext cx="673100" cy="419100"/>
          </a:xfrm>
          <a:prstGeom prst="rect">
            <a:avLst/>
          </a:prstGeom>
        </p:spPr>
      </p:pic>
      <p:sp>
        <p:nvSpPr>
          <p:cNvPr id="12" name="Flèche vers la droite 11"/>
          <p:cNvSpPr/>
          <p:nvPr/>
        </p:nvSpPr>
        <p:spPr>
          <a:xfrm>
            <a:off x="6214534" y="5226049"/>
            <a:ext cx="668866" cy="304801"/>
          </a:xfrm>
          <a:prstGeom prst="rightArrow">
            <a:avLst/>
          </a:prstGeom>
          <a:solidFill>
            <a:srgbClr val="947C69">
              <a:alpha val="38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933" y="2852412"/>
            <a:ext cx="6832600" cy="146050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677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à coins arrondis 56"/>
          <p:cNvSpPr/>
          <p:nvPr/>
        </p:nvSpPr>
        <p:spPr>
          <a:xfrm>
            <a:off x="3018751" y="2417831"/>
            <a:ext cx="2685034" cy="668867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657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DFT: </a:t>
            </a:r>
            <a:r>
              <a:rPr lang="en-US" sz="2400" dirty="0" err="1">
                <a:solidFill>
                  <a:srgbClr val="9F0050"/>
                </a:solidFill>
                <a:latin typeface="Century Gothic"/>
              </a:rPr>
              <a:t>Hohenberg</a:t>
            </a:r>
            <a:r>
              <a:rPr lang="en-US" sz="2400" dirty="0">
                <a:solidFill>
                  <a:srgbClr val="9F0050"/>
                </a:solidFill>
                <a:latin typeface="Century Gothic"/>
              </a:rPr>
              <a:t> and Kohn theorems (1964)</a:t>
            </a:r>
            <a:endParaRPr lang="fr-FR" sz="2400" dirty="0"/>
          </a:p>
        </p:txBody>
      </p: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14287" y="2941637"/>
            <a:ext cx="4283075" cy="1450975"/>
            <a:chOff x="348" y="2376"/>
            <a:chExt cx="2698" cy="914"/>
          </a:xfrm>
        </p:grpSpPr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348" y="2376"/>
              <a:ext cx="2699" cy="915"/>
            </a:xfrm>
            <a:prstGeom prst="roundRect">
              <a:avLst>
                <a:gd name="adj" fmla="val 106"/>
              </a:avLst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auto">
            <a:xfrm>
              <a:off x="348" y="2376"/>
              <a:ext cx="2699" cy="915"/>
            </a:xfrm>
            <a:prstGeom prst="roundRect">
              <a:avLst>
                <a:gd name="adj" fmla="val 106"/>
              </a:avLst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720725" algn="l"/>
                  <a:tab pos="1444625" algn="l"/>
                  <a:tab pos="2168525" algn="l"/>
                  <a:tab pos="2892425" algn="l"/>
                  <a:tab pos="3616325" algn="l"/>
                  <a:tab pos="4040188" algn="l"/>
                  <a:tab pos="4489450" algn="l"/>
                  <a:tab pos="4938713" algn="l"/>
                  <a:tab pos="5389563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9431338" algn="l"/>
                  <a:tab pos="9880600" algn="l"/>
                  <a:tab pos="10329863" algn="l"/>
                  <a:tab pos="10779125" algn="l"/>
                  <a:tab pos="10780713" algn="l"/>
                </a:tabLst>
              </a:pPr>
              <a:endParaRPr lang="en-GB" sz="2000">
                <a:solidFill>
                  <a:schemeClr val="tx1"/>
                </a:solidFill>
              </a:endParaRP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720725" algn="l"/>
                  <a:tab pos="1444625" algn="l"/>
                  <a:tab pos="2168525" algn="l"/>
                  <a:tab pos="2892425" algn="l"/>
                  <a:tab pos="3616325" algn="l"/>
                  <a:tab pos="4040188" algn="l"/>
                  <a:tab pos="4489450" algn="l"/>
                  <a:tab pos="4938713" algn="l"/>
                  <a:tab pos="5389563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9431338" algn="l"/>
                  <a:tab pos="9880600" algn="l"/>
                  <a:tab pos="10329863" algn="l"/>
                  <a:tab pos="10779125" algn="l"/>
                  <a:tab pos="10780713" algn="l"/>
                </a:tabLst>
              </a:pPr>
              <a:endParaRPr lang="en-GB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9"/>
          <p:cNvGrpSpPr>
            <a:grpSpLocks/>
          </p:cNvGrpSpPr>
          <p:nvPr/>
        </p:nvGrpSpPr>
        <p:grpSpPr bwMode="auto">
          <a:xfrm>
            <a:off x="-15875" y="4973637"/>
            <a:ext cx="1995487" cy="395288"/>
            <a:chOff x="329" y="3656"/>
            <a:chExt cx="1257" cy="249"/>
          </a:xfrm>
        </p:grpSpPr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329" y="3656"/>
              <a:ext cx="1258" cy="250"/>
            </a:xfrm>
            <a:prstGeom prst="roundRect">
              <a:avLst>
                <a:gd name="adj" fmla="val 398"/>
              </a:avLst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AutoShape 11"/>
            <p:cNvSpPr>
              <a:spLocks noChangeArrowheads="1"/>
            </p:cNvSpPr>
            <p:nvPr/>
          </p:nvSpPr>
          <p:spPr bwMode="auto">
            <a:xfrm>
              <a:off x="329" y="3656"/>
              <a:ext cx="1258" cy="250"/>
            </a:xfrm>
            <a:prstGeom prst="roundRect">
              <a:avLst>
                <a:gd name="adj" fmla="val 398"/>
              </a:avLst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" name="Group 13"/>
          <p:cNvGrpSpPr>
            <a:grpSpLocks/>
          </p:cNvGrpSpPr>
          <p:nvPr/>
        </p:nvGrpSpPr>
        <p:grpSpPr bwMode="auto">
          <a:xfrm>
            <a:off x="3838575" y="5105400"/>
            <a:ext cx="463550" cy="300037"/>
            <a:chOff x="2757" y="3739"/>
            <a:chExt cx="292" cy="189"/>
          </a:xfrm>
        </p:grpSpPr>
        <p:sp>
          <p:nvSpPr>
            <p:cNvPr id="38" name="AutoShape 14"/>
            <p:cNvSpPr>
              <a:spLocks noChangeArrowheads="1"/>
            </p:cNvSpPr>
            <p:nvPr/>
          </p:nvSpPr>
          <p:spPr bwMode="auto">
            <a:xfrm>
              <a:off x="2757" y="3739"/>
              <a:ext cx="293" cy="190"/>
            </a:xfrm>
            <a:prstGeom prst="roundRect">
              <a:avLst>
                <a:gd name="adj" fmla="val 523"/>
              </a:avLst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AutoShape 15"/>
            <p:cNvSpPr>
              <a:spLocks noChangeArrowheads="1"/>
            </p:cNvSpPr>
            <p:nvPr/>
          </p:nvSpPr>
          <p:spPr bwMode="auto">
            <a:xfrm>
              <a:off x="2757" y="3740"/>
              <a:ext cx="293" cy="190"/>
            </a:xfrm>
            <a:prstGeom prst="roundRect">
              <a:avLst>
                <a:gd name="adj" fmla="val 523"/>
              </a:avLst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668337" y="907912"/>
            <a:ext cx="6019122" cy="1182324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i="1" dirty="0">
                <a:solidFill>
                  <a:schemeClr val="tx1"/>
                </a:solidFill>
                <a:latin typeface="Century Schoolbook"/>
              </a:rPr>
              <a:t>The (non-</a:t>
            </a:r>
            <a:r>
              <a:rPr lang="fr-FR" i="1" dirty="0" err="1">
                <a:solidFill>
                  <a:schemeClr val="tx1"/>
                </a:solidFill>
                <a:latin typeface="Century Schoolbook"/>
              </a:rPr>
              <a:t>degenerate</a:t>
            </a:r>
            <a:r>
              <a:rPr lang="fr-FR" i="1" dirty="0">
                <a:solidFill>
                  <a:schemeClr val="tx1"/>
                </a:solidFill>
                <a:latin typeface="Century Schoolbook"/>
              </a:rPr>
              <a:t>) </a:t>
            </a:r>
            <a:r>
              <a:rPr lang="fr-FR" b="1" i="1" dirty="0" err="1">
                <a:solidFill>
                  <a:schemeClr val="tx1"/>
                </a:solidFill>
                <a:latin typeface="Century Schoolbook"/>
              </a:rPr>
              <a:t>ground</a:t>
            </a:r>
            <a:r>
              <a:rPr lang="fr-FR" b="1" i="1" dirty="0">
                <a:solidFill>
                  <a:schemeClr val="tx1"/>
                </a:solidFill>
                <a:latin typeface="Century Schoolbook"/>
              </a:rPr>
              <a:t> state </a:t>
            </a:r>
            <a:r>
              <a:rPr lang="fr-FR" b="1" i="1" dirty="0" err="1">
                <a:latin typeface="Century Schoolbook"/>
              </a:rPr>
              <a:t>electron</a:t>
            </a:r>
            <a:r>
              <a:rPr lang="fr-FR" b="1" i="1" dirty="0">
                <a:latin typeface="Century Schoolbook"/>
              </a:rPr>
              <a:t> </a:t>
            </a:r>
            <a:r>
              <a:rPr lang="fr-FR" b="1" i="1" dirty="0" err="1">
                <a:latin typeface="Century Schoolbook"/>
              </a:rPr>
              <a:t>density</a:t>
            </a:r>
            <a:r>
              <a:rPr lang="fr-FR" b="1" i="1" dirty="0">
                <a:latin typeface="Century Schoolbook"/>
              </a:rPr>
              <a:t> </a:t>
            </a:r>
            <a:br>
              <a:rPr lang="fr-FR" i="1" dirty="0">
                <a:latin typeface="Century Schoolbook"/>
              </a:rPr>
            </a:br>
            <a:r>
              <a:rPr lang="fr-FR" b="1" i="1" dirty="0" err="1">
                <a:latin typeface="Century Schoolbook"/>
              </a:rPr>
              <a:t>uniquely</a:t>
            </a:r>
            <a:r>
              <a:rPr lang="fr-FR" i="1" dirty="0">
                <a:latin typeface="Century Schoolbook"/>
              </a:rPr>
              <a:t> </a:t>
            </a:r>
            <a:r>
              <a:rPr lang="fr-FR" i="1" dirty="0" err="1">
                <a:latin typeface="Century Schoolbook"/>
              </a:rPr>
              <a:t>determines</a:t>
            </a:r>
            <a:r>
              <a:rPr lang="fr-FR" i="1" dirty="0">
                <a:latin typeface="Century Schoolbook"/>
              </a:rPr>
              <a:t> (to a constant) </a:t>
            </a:r>
          </a:p>
          <a:p>
            <a:pPr eaLnBrk="1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i="1" dirty="0">
                <a:latin typeface="Century Schoolbook"/>
              </a:rPr>
              <a:t>the </a:t>
            </a:r>
            <a:r>
              <a:rPr lang="fr-FR" b="1" i="1" dirty="0" err="1">
                <a:latin typeface="Century Schoolbook"/>
              </a:rPr>
              <a:t>external</a:t>
            </a:r>
            <a:r>
              <a:rPr lang="fr-FR" b="1" i="1" dirty="0">
                <a:latin typeface="Century Schoolbook"/>
              </a:rPr>
              <a:t> </a:t>
            </a:r>
            <a:r>
              <a:rPr lang="fr-FR" b="1" i="1" dirty="0" err="1">
                <a:latin typeface="Century Schoolbook"/>
              </a:rPr>
              <a:t>potential</a:t>
            </a:r>
            <a:br>
              <a:rPr lang="fr-FR" i="1" dirty="0">
                <a:latin typeface="Century Schoolbook"/>
              </a:rPr>
            </a:br>
            <a:r>
              <a:rPr lang="fr-FR" i="1" dirty="0">
                <a:latin typeface="Century Schoolbook"/>
              </a:rPr>
              <a:t>(and </a:t>
            </a:r>
            <a:r>
              <a:rPr lang="fr-FR" i="1" dirty="0" err="1">
                <a:latin typeface="Century Schoolbook"/>
              </a:rPr>
              <a:t>thus</a:t>
            </a:r>
            <a:r>
              <a:rPr lang="fr-FR" i="1" dirty="0">
                <a:latin typeface="Century Schoolbook"/>
              </a:rPr>
              <a:t> all the </a:t>
            </a:r>
            <a:r>
              <a:rPr lang="fr-FR" i="1" dirty="0" err="1">
                <a:latin typeface="Century Schoolbook"/>
              </a:rPr>
              <a:t>properties</a:t>
            </a:r>
            <a:r>
              <a:rPr lang="fr-FR" i="1" dirty="0">
                <a:latin typeface="Century Schoolbook"/>
              </a:rPr>
              <a:t> of the system).</a:t>
            </a: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668337" y="3994150"/>
            <a:ext cx="5194978" cy="589546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en-GB" i="1" dirty="0">
                <a:solidFill>
                  <a:schemeClr val="tx1"/>
                </a:solidFill>
                <a:latin typeface="Century Schoolbook"/>
              </a:rPr>
              <a:t>There is a</a:t>
            </a:r>
            <a:r>
              <a:rPr lang="en-GB" b="1" i="1" dirty="0">
                <a:solidFill>
                  <a:schemeClr val="tx1"/>
                </a:solidFill>
                <a:latin typeface="Century Schoolbook"/>
              </a:rPr>
              <a:t> universal density functional       </a:t>
            </a:r>
            <a:r>
              <a:rPr lang="en-GB" i="1" dirty="0">
                <a:solidFill>
                  <a:schemeClr val="tx1"/>
                </a:solidFill>
                <a:latin typeface="Century Schoolbook"/>
              </a:rPr>
              <a:t>, </a:t>
            </a:r>
            <a:br>
              <a:rPr lang="en-GB" i="1" dirty="0">
                <a:solidFill>
                  <a:schemeClr val="tx1"/>
                </a:solidFill>
                <a:latin typeface="Century Schoolbook"/>
              </a:rPr>
            </a:br>
            <a:r>
              <a:rPr lang="en-GB" i="1" dirty="0">
                <a:solidFill>
                  <a:schemeClr val="tx1"/>
                </a:solidFill>
                <a:latin typeface="Century Schoolbook"/>
              </a:rPr>
              <a:t>not depending explicitly on              , defined as :</a:t>
            </a:r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>
            <a:off x="6576187" y="1634407"/>
            <a:ext cx="784225" cy="1588"/>
          </a:xfrm>
          <a:prstGeom prst="line">
            <a:avLst/>
          </a:prstGeom>
          <a:noFill/>
          <a:ln w="72000">
            <a:solidFill>
              <a:srgbClr val="9933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298950" y="5031329"/>
            <a:ext cx="456104" cy="325730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chemeClr val="tx1"/>
                </a:solidFill>
                <a:latin typeface="Helvetica" charset="0"/>
              </a:rPr>
              <a:t>with</a:t>
            </a: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656" y="2522064"/>
            <a:ext cx="673100" cy="419100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3966974" y="2522064"/>
            <a:ext cx="145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basic variable</a:t>
            </a: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387" y="1462957"/>
            <a:ext cx="749300" cy="330200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989" y="4050505"/>
            <a:ext cx="393700" cy="2413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3113" y="4865557"/>
            <a:ext cx="1968500" cy="685800"/>
          </a:xfrm>
          <a:prstGeom prst="rect">
            <a:avLst/>
          </a:prstGeom>
        </p:spPr>
      </p:pic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2868" y="5053013"/>
            <a:ext cx="2692400" cy="317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8136" y="1452909"/>
            <a:ext cx="939800" cy="3429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5498" y="4323105"/>
            <a:ext cx="730677" cy="266598"/>
          </a:xfrm>
          <a:prstGeom prst="rect">
            <a:avLst/>
          </a:prstGeom>
        </p:spPr>
      </p:pic>
      <p:cxnSp>
        <p:nvCxnSpPr>
          <p:cNvPr id="28" name="Connecteur droit 27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62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8000" y="760968"/>
            <a:ext cx="6202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800040"/>
                </a:solidFill>
              </a:rPr>
              <a:t>probe of </a:t>
            </a:r>
            <a:r>
              <a:rPr lang="fr-FR" sz="2000" b="1" dirty="0">
                <a:solidFill>
                  <a:srgbClr val="800040"/>
                </a:solidFill>
              </a:rPr>
              <a:t>structural </a:t>
            </a:r>
            <a:r>
              <a:rPr lang="fr-FR" sz="2000" dirty="0">
                <a:solidFill>
                  <a:srgbClr val="800040"/>
                </a:solidFill>
              </a:rPr>
              <a:t>and </a:t>
            </a:r>
            <a:r>
              <a:rPr lang="fr-FR" sz="2000" dirty="0" err="1">
                <a:solidFill>
                  <a:srgbClr val="800040"/>
                </a:solidFill>
              </a:rPr>
              <a:t>electronic</a:t>
            </a:r>
            <a:r>
              <a:rPr lang="fr-FR" sz="2000" dirty="0">
                <a:solidFill>
                  <a:srgbClr val="800040"/>
                </a:solidFill>
              </a:rPr>
              <a:t> </a:t>
            </a:r>
            <a:r>
              <a:rPr lang="fr-FR" sz="2000" b="1" dirty="0" err="1">
                <a:solidFill>
                  <a:srgbClr val="800040"/>
                </a:solidFill>
              </a:rPr>
              <a:t>properties</a:t>
            </a:r>
            <a:r>
              <a:rPr lang="fr-FR" sz="2000" b="1" dirty="0">
                <a:solidFill>
                  <a:srgbClr val="800040"/>
                </a:solidFill>
              </a:rPr>
              <a:t> </a:t>
            </a:r>
            <a:r>
              <a:rPr lang="fr-FR" sz="2000" dirty="0">
                <a:solidFill>
                  <a:srgbClr val="800040"/>
                </a:solidFill>
              </a:rPr>
              <a:t>of </a:t>
            </a:r>
            <a:r>
              <a:rPr lang="fr-FR" sz="2000" dirty="0" err="1">
                <a:solidFill>
                  <a:srgbClr val="800040"/>
                </a:solidFill>
              </a:rPr>
              <a:t>materials</a:t>
            </a:r>
            <a:endParaRPr lang="fr-FR" sz="2000" dirty="0">
              <a:solidFill>
                <a:srgbClr val="800040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668238" y="1565128"/>
            <a:ext cx="546100" cy="1588"/>
          </a:xfrm>
          <a:prstGeom prst="straightConnector1">
            <a:avLst/>
          </a:prstGeom>
          <a:ln w="47625">
            <a:solidFill>
              <a:srgbClr val="9F005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214338" y="1336528"/>
            <a:ext cx="6029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local</a:t>
            </a:r>
            <a:r>
              <a:rPr lang="fr-FR" sz="2000" dirty="0"/>
              <a:t> probe: up to 5-10 Å </a:t>
            </a:r>
            <a:r>
              <a:rPr lang="fr-FR" sz="2000" dirty="0" err="1"/>
              <a:t>around</a:t>
            </a:r>
            <a:r>
              <a:rPr lang="fr-FR" sz="2000" dirty="0"/>
              <a:t> the </a:t>
            </a:r>
            <a:r>
              <a:rPr lang="fr-FR" sz="2000" dirty="0" err="1"/>
              <a:t>absorbing</a:t>
            </a:r>
            <a:r>
              <a:rPr lang="fr-FR" sz="2000" dirty="0"/>
              <a:t> </a:t>
            </a:r>
            <a:r>
              <a:rPr lang="fr-FR" sz="2000" dirty="0" err="1"/>
              <a:t>element</a:t>
            </a:r>
            <a:endParaRPr lang="fr-FR" sz="2000" dirty="0"/>
          </a:p>
        </p:txBody>
      </p:sp>
      <p:grpSp>
        <p:nvGrpSpPr>
          <p:cNvPr id="6" name="Grouper 5"/>
          <p:cNvGrpSpPr/>
          <p:nvPr/>
        </p:nvGrpSpPr>
        <p:grpSpPr>
          <a:xfrm>
            <a:off x="6027420" y="1915696"/>
            <a:ext cx="2875280" cy="3615154"/>
            <a:chOff x="6027420" y="2093496"/>
            <a:chExt cx="2875280" cy="3615154"/>
          </a:xfrm>
        </p:grpSpPr>
        <p:pic>
          <p:nvPicPr>
            <p:cNvPr id="7" name="Image 6" descr="beryl_angdep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27420" y="2254250"/>
              <a:ext cx="2875280" cy="3454400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6504149" y="2093496"/>
              <a:ext cx="22317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>
                  <a:solidFill>
                    <a:srgbClr val="947C69"/>
                  </a:solidFill>
                </a:rPr>
                <a:t>polarized</a:t>
              </a:r>
              <a:r>
                <a:rPr lang="fr-FR" sz="1600" dirty="0">
                  <a:solidFill>
                    <a:srgbClr val="947C69"/>
                  </a:solidFill>
                </a:rPr>
                <a:t> </a:t>
              </a:r>
              <a:r>
                <a:rPr lang="fr-FR" sz="1600" dirty="0" err="1">
                  <a:solidFill>
                    <a:srgbClr val="947C69"/>
                  </a:solidFill>
                </a:rPr>
                <a:t>spectra</a:t>
              </a:r>
              <a:r>
                <a:rPr lang="fr-FR" sz="1600" dirty="0">
                  <a:solidFill>
                    <a:srgbClr val="947C69"/>
                  </a:solidFill>
                </a:rPr>
                <a:t> (XNLD)</a:t>
              </a: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210820" y="1904544"/>
            <a:ext cx="2875280" cy="3626306"/>
            <a:chOff x="210820" y="2082344"/>
            <a:chExt cx="2875280" cy="3626306"/>
          </a:xfrm>
        </p:grpSpPr>
        <p:pic>
          <p:nvPicPr>
            <p:cNvPr id="10" name="Image 9" descr="corund_berli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820" y="2254250"/>
              <a:ext cx="2875280" cy="3454400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863600" y="2082344"/>
              <a:ext cx="1564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>
                  <a:solidFill>
                    <a:srgbClr val="947C69"/>
                  </a:solidFill>
                </a:rPr>
                <a:t>isotropic</a:t>
              </a:r>
              <a:r>
                <a:rPr lang="fr-FR" sz="1600" dirty="0">
                  <a:solidFill>
                    <a:srgbClr val="947C69"/>
                  </a:solidFill>
                </a:rPr>
                <a:t> </a:t>
              </a:r>
              <a:r>
                <a:rPr lang="fr-FR" sz="1600" dirty="0" err="1">
                  <a:solidFill>
                    <a:srgbClr val="947C69"/>
                  </a:solidFill>
                </a:rPr>
                <a:t>spectra</a:t>
              </a:r>
              <a:endParaRPr lang="fr-FR" sz="1600" dirty="0">
                <a:solidFill>
                  <a:srgbClr val="947C69"/>
                </a:solidFill>
              </a:endParaRPr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3175000" y="1907173"/>
            <a:ext cx="2875280" cy="3632200"/>
            <a:chOff x="3175000" y="2084973"/>
            <a:chExt cx="2875280" cy="3632200"/>
          </a:xfrm>
        </p:grpSpPr>
        <p:pic>
          <p:nvPicPr>
            <p:cNvPr id="13" name="Image 12" descr="corund_beryl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5000" y="2262773"/>
              <a:ext cx="2875280" cy="34544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3858249" y="2084973"/>
              <a:ext cx="1564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>
                  <a:solidFill>
                    <a:srgbClr val="947C69"/>
                  </a:solidFill>
                </a:rPr>
                <a:t>isotropic</a:t>
              </a:r>
              <a:r>
                <a:rPr lang="fr-FR" sz="1600" dirty="0">
                  <a:solidFill>
                    <a:srgbClr val="947C69"/>
                  </a:solidFill>
                </a:rPr>
                <a:t> </a:t>
              </a:r>
              <a:r>
                <a:rPr lang="fr-FR" sz="1600" dirty="0" err="1">
                  <a:solidFill>
                    <a:srgbClr val="947C69"/>
                  </a:solidFill>
                </a:rPr>
                <a:t>spectra</a:t>
              </a:r>
              <a:endParaRPr lang="fr-FR" sz="1600" dirty="0">
                <a:solidFill>
                  <a:srgbClr val="947C69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13367" y="2254193"/>
            <a:ext cx="67733" cy="2927406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85461" y="5517634"/>
            <a:ext cx="3251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9F0050"/>
                </a:solidFill>
              </a:rPr>
              <a:t>1 eV shift </a:t>
            </a:r>
          </a:p>
          <a:p>
            <a:pPr algn="ctr"/>
            <a:r>
              <a:rPr lang="fr-FR" i="1" dirty="0">
                <a:solidFill>
                  <a:srgbClr val="9F0050"/>
                </a:solidFill>
              </a:rPr>
              <a:t>coordination </a:t>
            </a:r>
            <a:r>
              <a:rPr lang="fr-FR" i="1" dirty="0" err="1">
                <a:solidFill>
                  <a:srgbClr val="9F0050"/>
                </a:solidFill>
              </a:rPr>
              <a:t>number</a:t>
            </a:r>
            <a:r>
              <a:rPr lang="fr-FR" i="1" dirty="0">
                <a:solidFill>
                  <a:srgbClr val="9F0050"/>
                </a:solidFill>
              </a:rPr>
              <a:t> </a:t>
            </a:r>
            <a:r>
              <a:rPr lang="fr-FR" i="1" dirty="0" err="1">
                <a:solidFill>
                  <a:srgbClr val="9F0050"/>
                </a:solidFill>
              </a:rPr>
              <a:t>fingerprint</a:t>
            </a:r>
            <a:endParaRPr lang="fr-FR" i="1" dirty="0">
              <a:solidFill>
                <a:srgbClr val="9F0050"/>
              </a:solidFill>
            </a:endParaRPr>
          </a:p>
        </p:txBody>
      </p:sp>
      <p:grpSp>
        <p:nvGrpSpPr>
          <p:cNvPr id="17" name="Grouper 16"/>
          <p:cNvGrpSpPr/>
          <p:nvPr/>
        </p:nvGrpSpPr>
        <p:grpSpPr>
          <a:xfrm>
            <a:off x="4602480" y="5615573"/>
            <a:ext cx="3519789" cy="646331"/>
            <a:chOff x="4538980" y="5717173"/>
            <a:chExt cx="3519789" cy="646331"/>
          </a:xfrm>
        </p:grpSpPr>
        <p:sp>
          <p:nvSpPr>
            <p:cNvPr id="18" name="ZoneTexte 17"/>
            <p:cNvSpPr txBox="1"/>
            <p:nvPr/>
          </p:nvSpPr>
          <p:spPr>
            <a:xfrm>
              <a:off x="4538980" y="5717173"/>
              <a:ext cx="35197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rgbClr val="9F0050"/>
                  </a:solidFill>
                </a:rPr>
                <a:t>tremendous</a:t>
              </a:r>
              <a:r>
                <a:rPr lang="fr-FR" dirty="0">
                  <a:solidFill>
                    <a:srgbClr val="9F0050"/>
                  </a:solidFill>
                </a:rPr>
                <a:t> </a:t>
              </a:r>
              <a:r>
                <a:rPr lang="fr-FR" dirty="0" err="1">
                  <a:solidFill>
                    <a:srgbClr val="9F0050"/>
                  </a:solidFill>
                </a:rPr>
                <a:t>amount</a:t>
              </a:r>
              <a:r>
                <a:rPr lang="fr-FR" dirty="0">
                  <a:solidFill>
                    <a:srgbClr val="9F0050"/>
                  </a:solidFill>
                </a:rPr>
                <a:t> of information</a:t>
              </a:r>
            </a:p>
            <a:p>
              <a:r>
                <a:rPr lang="fr-FR" dirty="0">
                  <a:solidFill>
                    <a:srgbClr val="9F0050"/>
                  </a:solidFill>
                </a:rPr>
                <a:t>                      </a:t>
              </a:r>
              <a:r>
                <a:rPr lang="fr-FR" dirty="0" err="1">
                  <a:solidFill>
                    <a:srgbClr val="9F0050"/>
                  </a:solidFill>
                </a:rPr>
                <a:t>needs</a:t>
              </a:r>
              <a:r>
                <a:rPr lang="fr-FR" dirty="0">
                  <a:solidFill>
                    <a:srgbClr val="9F0050"/>
                  </a:solidFill>
                </a:rPr>
                <a:t> for </a:t>
              </a:r>
              <a:r>
                <a:rPr lang="fr-FR" dirty="0" err="1">
                  <a:solidFill>
                    <a:srgbClr val="9F0050"/>
                  </a:solidFill>
                </a:rPr>
                <a:t>calculations</a:t>
              </a:r>
              <a:endParaRPr lang="fr-FR" dirty="0">
                <a:solidFill>
                  <a:srgbClr val="9F0050"/>
                </a:solidFill>
              </a:endParaRPr>
            </a:p>
          </p:txBody>
        </p:sp>
        <p:sp>
          <p:nvSpPr>
            <p:cNvPr id="19" name="Flèche vers la droite 18"/>
            <p:cNvSpPr/>
            <p:nvPr/>
          </p:nvSpPr>
          <p:spPr>
            <a:xfrm>
              <a:off x="5174412" y="6142601"/>
              <a:ext cx="496975" cy="173764"/>
            </a:xfrm>
            <a:prstGeom prst="rightArrow">
              <a:avLst/>
            </a:prstGeom>
            <a:solidFill>
              <a:srgbClr val="9F0050"/>
            </a:solidFill>
            <a:ln w="15875" cap="rnd">
              <a:solidFill>
                <a:srgbClr val="9F0050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0"/>
            <a:ext cx="6431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About XANES spectroscopy at the K-edge</a:t>
            </a:r>
            <a:endParaRPr lang="fr-FR" sz="2400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2</a:t>
            </a:fld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179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DFT: </a:t>
            </a:r>
            <a:r>
              <a:rPr lang="en-US" sz="2400" dirty="0" err="1">
                <a:solidFill>
                  <a:srgbClr val="9F0050"/>
                </a:solidFill>
                <a:latin typeface="Century Gothic"/>
              </a:rPr>
              <a:t>Hohenberg</a:t>
            </a:r>
            <a:r>
              <a:rPr lang="en-US" sz="2400" dirty="0">
                <a:solidFill>
                  <a:srgbClr val="9F0050"/>
                </a:solidFill>
                <a:latin typeface="Century Gothic"/>
              </a:rPr>
              <a:t> and Kohn (1964)</a:t>
            </a:r>
            <a:endParaRPr lang="fr-FR" sz="2400" dirty="0"/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668337" y="907912"/>
            <a:ext cx="1564531" cy="390876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>
                <a:solidFill>
                  <a:srgbClr val="993366"/>
                </a:solidFill>
              </a:rPr>
              <a:t>Total </a:t>
            </a:r>
            <a:r>
              <a:rPr lang="fr-FR" sz="2400" dirty="0" err="1">
                <a:solidFill>
                  <a:srgbClr val="993366"/>
                </a:solidFill>
              </a:rPr>
              <a:t>energy</a:t>
            </a:r>
            <a:r>
              <a:rPr lang="fr-FR" sz="2400" dirty="0">
                <a:solidFill>
                  <a:srgbClr val="993366"/>
                </a:solidFill>
              </a:rPr>
              <a:t> </a:t>
            </a:r>
          </a:p>
        </p:txBody>
      </p:sp>
      <p:grpSp>
        <p:nvGrpSpPr>
          <p:cNvPr id="10" name="Grouper 9"/>
          <p:cNvGrpSpPr/>
          <p:nvPr/>
        </p:nvGrpSpPr>
        <p:grpSpPr>
          <a:xfrm>
            <a:off x="2698017" y="1712429"/>
            <a:ext cx="2913062" cy="2358494"/>
            <a:chOff x="5371572" y="2315486"/>
            <a:chExt cx="2913062" cy="2358494"/>
          </a:xfrm>
        </p:grpSpPr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H="1" flipV="1">
              <a:off x="5917672" y="2532974"/>
              <a:ext cx="7937" cy="180181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5924022" y="4347487"/>
              <a:ext cx="2217737" cy="3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5457297" y="2315486"/>
              <a:ext cx="619125" cy="434975"/>
            </a:xfrm>
            <a:prstGeom prst="rect">
              <a:avLst/>
            </a:prstGeom>
            <a:noFill/>
            <a:ln w="360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i="1" dirty="0">
                  <a:solidFill>
                    <a:schemeClr val="tx1"/>
                  </a:solidFill>
                </a:rPr>
                <a:t>E[</a:t>
              </a:r>
              <a:r>
                <a:rPr lang="en-GB" i="1" dirty="0">
                  <a:solidFill>
                    <a:schemeClr val="tx1"/>
                  </a:solidFill>
                  <a:latin typeface="Symbol" charset="2"/>
                </a:rPr>
                <a:t></a:t>
              </a:r>
              <a:r>
                <a:rPr lang="en-GB" i="1" dirty="0">
                  <a:solidFill>
                    <a:schemeClr val="tx1"/>
                  </a:solidFill>
                </a:rPr>
                <a:t>]</a:t>
              </a:r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>
              <a:off x="7154334" y="4052212"/>
              <a:ext cx="1588" cy="298450"/>
            </a:xfrm>
            <a:prstGeom prst="line">
              <a:avLst/>
            </a:prstGeom>
            <a:noFill/>
            <a:ln w="12700" cmpd="sng">
              <a:solidFill>
                <a:srgbClr val="3366FF"/>
              </a:solidFill>
              <a:prstDash val="sys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>
              <a:off x="5924022" y="4058562"/>
              <a:ext cx="1211262" cy="1587"/>
            </a:xfrm>
            <a:prstGeom prst="line">
              <a:avLst/>
            </a:prstGeom>
            <a:noFill/>
            <a:ln w="12700" cmpd="sng">
              <a:solidFill>
                <a:srgbClr val="3366FF"/>
              </a:solidFill>
              <a:prstDash val="sys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8119534" y="4231599"/>
              <a:ext cx="165100" cy="328081"/>
            </a:xfrm>
            <a:prstGeom prst="rect">
              <a:avLst/>
            </a:prstGeom>
            <a:noFill/>
            <a:ln w="360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eaLnBrk="1">
                <a:lnSpc>
                  <a:spcPts val="2638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i="1" dirty="0">
                  <a:solidFill>
                    <a:schemeClr val="tx1"/>
                  </a:solidFill>
                  <a:latin typeface="Symbol" charset="2"/>
                </a:rPr>
                <a:t></a:t>
              </a:r>
            </a:p>
          </p:txBody>
        </p:sp>
        <p:grpSp>
          <p:nvGrpSpPr>
            <p:cNvPr id="47" name="Group 18"/>
            <p:cNvGrpSpPr>
              <a:grpSpLocks/>
            </p:cNvGrpSpPr>
            <p:nvPr/>
          </p:nvGrpSpPr>
          <p:grpSpPr bwMode="auto">
            <a:xfrm>
              <a:off x="5371572" y="3785512"/>
              <a:ext cx="442912" cy="363537"/>
              <a:chOff x="3829" y="2659"/>
              <a:chExt cx="279" cy="229"/>
            </a:xfrm>
          </p:grpSpPr>
          <p:sp>
            <p:nvSpPr>
              <p:cNvPr id="49" name="AutoShape 19"/>
              <p:cNvSpPr>
                <a:spLocks noChangeArrowheads="1"/>
              </p:cNvSpPr>
              <p:nvPr/>
            </p:nvSpPr>
            <p:spPr bwMode="auto">
              <a:xfrm>
                <a:off x="3829" y="2659"/>
                <a:ext cx="280" cy="230"/>
              </a:xfrm>
              <a:prstGeom prst="roundRect">
                <a:avLst>
                  <a:gd name="adj" fmla="val 431"/>
                </a:avLst>
              </a:prstGeom>
              <a:noFill/>
              <a:ln w="360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AutoShape 20"/>
              <p:cNvSpPr>
                <a:spLocks noChangeArrowheads="1"/>
              </p:cNvSpPr>
              <p:nvPr/>
            </p:nvSpPr>
            <p:spPr bwMode="auto">
              <a:xfrm>
                <a:off x="3829" y="2659"/>
                <a:ext cx="280" cy="230"/>
              </a:xfrm>
              <a:prstGeom prst="roundRect">
                <a:avLst>
                  <a:gd name="adj" fmla="val 431"/>
                </a:avLst>
              </a:prstGeom>
              <a:noFill/>
              <a:ln w="36000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2" name="Text Box 27"/>
            <p:cNvSpPr txBox="1">
              <a:spLocks noChangeArrowheads="1"/>
            </p:cNvSpPr>
            <p:nvPr/>
          </p:nvSpPr>
          <p:spPr bwMode="auto">
            <a:xfrm>
              <a:off x="5457297" y="3714074"/>
              <a:ext cx="296495" cy="276999"/>
            </a:xfrm>
            <a:prstGeom prst="rect">
              <a:avLst/>
            </a:prstGeom>
            <a:noFill/>
            <a:ln w="360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i="1" dirty="0" err="1">
                  <a:solidFill>
                    <a:srgbClr val="3366FF"/>
                  </a:solidFill>
                </a:rPr>
                <a:t>E</a:t>
              </a:r>
              <a:r>
                <a:rPr lang="en-GB" i="1" baseline="-33000" dirty="0" err="1">
                  <a:solidFill>
                    <a:srgbClr val="3366FF"/>
                  </a:solidFill>
                </a:rPr>
                <a:t>gs</a:t>
              </a:r>
              <a:endParaRPr lang="en-GB" i="1" baseline="-33000" dirty="0">
                <a:solidFill>
                  <a:srgbClr val="3366FF"/>
                </a:solidFill>
              </a:endParaRPr>
            </a:p>
          </p:txBody>
        </p:sp>
        <p:sp>
          <p:nvSpPr>
            <p:cNvPr id="53" name="Text Box 28"/>
            <p:cNvSpPr txBox="1">
              <a:spLocks noChangeArrowheads="1"/>
            </p:cNvSpPr>
            <p:nvPr/>
          </p:nvSpPr>
          <p:spPr bwMode="auto">
            <a:xfrm>
              <a:off x="7041622" y="4345899"/>
              <a:ext cx="317465" cy="328081"/>
            </a:xfrm>
            <a:prstGeom prst="rect">
              <a:avLst/>
            </a:prstGeom>
            <a:noFill/>
            <a:ln w="360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>
                <a:lnSpc>
                  <a:spcPts val="2638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i="1" dirty="0">
                  <a:solidFill>
                    <a:srgbClr val="3366FF"/>
                  </a:solidFill>
                  <a:latin typeface="Symbol" charset="2"/>
                </a:rPr>
                <a:t></a:t>
              </a:r>
              <a:r>
                <a:rPr lang="en-GB" i="1" baseline="-33000" dirty="0" err="1">
                  <a:solidFill>
                    <a:srgbClr val="3366FF"/>
                  </a:solidFill>
                </a:rPr>
                <a:t>gs</a:t>
              </a:r>
              <a:endParaRPr lang="en-GB" i="1" baseline="-33000" dirty="0">
                <a:solidFill>
                  <a:srgbClr val="3366FF"/>
                </a:solidFill>
              </a:endParaRPr>
            </a:p>
          </p:txBody>
        </p:sp>
        <p:sp>
          <p:nvSpPr>
            <p:cNvPr id="5" name="Forme libre 4"/>
            <p:cNvSpPr/>
            <p:nvPr/>
          </p:nvSpPr>
          <p:spPr>
            <a:xfrm>
              <a:off x="6084888" y="2941637"/>
              <a:ext cx="1663700" cy="1110575"/>
            </a:xfrm>
            <a:custGeom>
              <a:avLst/>
              <a:gdLst>
                <a:gd name="connsiteX0" fmla="*/ 0 w 1266825"/>
                <a:gd name="connsiteY0" fmla="*/ 0 h 879858"/>
                <a:gd name="connsiteX1" fmla="*/ 50800 w 1266825"/>
                <a:gd name="connsiteY1" fmla="*/ 174625 h 879858"/>
                <a:gd name="connsiteX2" fmla="*/ 98425 w 1266825"/>
                <a:gd name="connsiteY2" fmla="*/ 295275 h 879858"/>
                <a:gd name="connsiteX3" fmla="*/ 146050 w 1266825"/>
                <a:gd name="connsiteY3" fmla="*/ 396875 h 879858"/>
                <a:gd name="connsiteX4" fmla="*/ 234950 w 1266825"/>
                <a:gd name="connsiteY4" fmla="*/ 533400 h 879858"/>
                <a:gd name="connsiteX5" fmla="*/ 342900 w 1266825"/>
                <a:gd name="connsiteY5" fmla="*/ 660400 h 879858"/>
                <a:gd name="connsiteX6" fmla="*/ 447675 w 1266825"/>
                <a:gd name="connsiteY6" fmla="*/ 755650 h 879858"/>
                <a:gd name="connsiteX7" fmla="*/ 565150 w 1266825"/>
                <a:gd name="connsiteY7" fmla="*/ 831850 h 879858"/>
                <a:gd name="connsiteX8" fmla="*/ 647700 w 1266825"/>
                <a:gd name="connsiteY8" fmla="*/ 857250 h 879858"/>
                <a:gd name="connsiteX9" fmla="*/ 762000 w 1266825"/>
                <a:gd name="connsiteY9" fmla="*/ 879475 h 879858"/>
                <a:gd name="connsiteX10" fmla="*/ 908050 w 1266825"/>
                <a:gd name="connsiteY10" fmla="*/ 866775 h 879858"/>
                <a:gd name="connsiteX11" fmla="*/ 1025525 w 1266825"/>
                <a:gd name="connsiteY11" fmla="*/ 812800 h 879858"/>
                <a:gd name="connsiteX12" fmla="*/ 1104900 w 1266825"/>
                <a:gd name="connsiteY12" fmla="*/ 742950 h 879858"/>
                <a:gd name="connsiteX13" fmla="*/ 1200150 w 1266825"/>
                <a:gd name="connsiteY13" fmla="*/ 641350 h 879858"/>
                <a:gd name="connsiteX14" fmla="*/ 1247775 w 1266825"/>
                <a:gd name="connsiteY14" fmla="*/ 574675 h 879858"/>
                <a:gd name="connsiteX15" fmla="*/ 1266825 w 1266825"/>
                <a:gd name="connsiteY15" fmla="*/ 542925 h 87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6825" h="879858">
                  <a:moveTo>
                    <a:pt x="0" y="0"/>
                  </a:moveTo>
                  <a:cubicBezTo>
                    <a:pt x="17198" y="62706"/>
                    <a:pt x="34396" y="125413"/>
                    <a:pt x="50800" y="174625"/>
                  </a:cubicBezTo>
                  <a:cubicBezTo>
                    <a:pt x="67204" y="223838"/>
                    <a:pt x="82550" y="258233"/>
                    <a:pt x="98425" y="295275"/>
                  </a:cubicBezTo>
                  <a:cubicBezTo>
                    <a:pt x="114300" y="332317"/>
                    <a:pt x="123296" y="357188"/>
                    <a:pt x="146050" y="396875"/>
                  </a:cubicBezTo>
                  <a:cubicBezTo>
                    <a:pt x="168804" y="436562"/>
                    <a:pt x="202142" y="489479"/>
                    <a:pt x="234950" y="533400"/>
                  </a:cubicBezTo>
                  <a:cubicBezTo>
                    <a:pt x="267758" y="577321"/>
                    <a:pt x="307446" y="623358"/>
                    <a:pt x="342900" y="660400"/>
                  </a:cubicBezTo>
                  <a:cubicBezTo>
                    <a:pt x="378354" y="697442"/>
                    <a:pt x="410633" y="727075"/>
                    <a:pt x="447675" y="755650"/>
                  </a:cubicBezTo>
                  <a:cubicBezTo>
                    <a:pt x="484717" y="784225"/>
                    <a:pt x="531813" y="814917"/>
                    <a:pt x="565150" y="831850"/>
                  </a:cubicBezTo>
                  <a:cubicBezTo>
                    <a:pt x="598487" y="848783"/>
                    <a:pt x="614892" y="849313"/>
                    <a:pt x="647700" y="857250"/>
                  </a:cubicBezTo>
                  <a:cubicBezTo>
                    <a:pt x="680508" y="865187"/>
                    <a:pt x="718608" y="877888"/>
                    <a:pt x="762000" y="879475"/>
                  </a:cubicBezTo>
                  <a:cubicBezTo>
                    <a:pt x="805392" y="881063"/>
                    <a:pt x="864129" y="877887"/>
                    <a:pt x="908050" y="866775"/>
                  </a:cubicBezTo>
                  <a:cubicBezTo>
                    <a:pt x="951971" y="855663"/>
                    <a:pt x="992717" y="833437"/>
                    <a:pt x="1025525" y="812800"/>
                  </a:cubicBezTo>
                  <a:cubicBezTo>
                    <a:pt x="1058333" y="792163"/>
                    <a:pt x="1075796" y="771525"/>
                    <a:pt x="1104900" y="742950"/>
                  </a:cubicBezTo>
                  <a:cubicBezTo>
                    <a:pt x="1134004" y="714375"/>
                    <a:pt x="1176338" y="669396"/>
                    <a:pt x="1200150" y="641350"/>
                  </a:cubicBezTo>
                  <a:cubicBezTo>
                    <a:pt x="1223963" y="613304"/>
                    <a:pt x="1236663" y="591079"/>
                    <a:pt x="1247775" y="574675"/>
                  </a:cubicBezTo>
                  <a:cubicBezTo>
                    <a:pt x="1258887" y="558271"/>
                    <a:pt x="1266825" y="542925"/>
                    <a:pt x="1266825" y="542925"/>
                  </a:cubicBezTo>
                </a:path>
              </a:pathLst>
            </a:custGeom>
            <a:ln>
              <a:solidFill>
                <a:srgbClr val="9933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4461729" y="2261877"/>
            <a:ext cx="2073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Variational</a:t>
            </a:r>
            <a:r>
              <a:rPr lang="fr-FR" dirty="0"/>
              <a:t> </a:t>
            </a:r>
            <a:r>
              <a:rPr lang="fr-FR" dirty="0" err="1"/>
              <a:t>principle</a:t>
            </a:r>
            <a:endParaRPr lang="fr-FR" dirty="0"/>
          </a:p>
        </p:txBody>
      </p:sp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20</a:t>
            </a:fld>
            <a:endParaRPr lang="fr-FR"/>
          </a:p>
        </p:txBody>
      </p:sp>
      <p:grpSp>
        <p:nvGrpSpPr>
          <p:cNvPr id="13" name="Grouper 12"/>
          <p:cNvGrpSpPr/>
          <p:nvPr/>
        </p:nvGrpSpPr>
        <p:grpSpPr>
          <a:xfrm>
            <a:off x="2232868" y="4531918"/>
            <a:ext cx="5650594" cy="1176866"/>
            <a:chOff x="2232868" y="4531918"/>
            <a:chExt cx="5650594" cy="1176866"/>
          </a:xfrm>
        </p:grpSpPr>
        <p:sp>
          <p:nvSpPr>
            <p:cNvPr id="54" name="Rectangle à coins arrondis 53"/>
            <p:cNvSpPr/>
            <p:nvPr/>
          </p:nvSpPr>
          <p:spPr>
            <a:xfrm>
              <a:off x="2232868" y="4531918"/>
              <a:ext cx="4131725" cy="1176866"/>
            </a:xfrm>
            <a:prstGeom prst="roundRect">
              <a:avLst>
                <a:gd name="adj" fmla="val 10734"/>
              </a:avLst>
            </a:prstGeom>
            <a:solidFill>
              <a:srgbClr val="947C69">
                <a:alpha val="2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266876" y="4595431"/>
              <a:ext cx="1735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Exact </a:t>
              </a:r>
              <a:r>
                <a:rPr lang="fr-FR" dirty="0" err="1"/>
                <a:t>theory</a:t>
              </a:r>
              <a:r>
                <a:rPr lang="fr-FR" dirty="0"/>
                <a:t> </a:t>
              </a:r>
              <a:r>
                <a:rPr lang="fr-FR" b="1" dirty="0">
                  <a:solidFill>
                    <a:srgbClr val="FF0000"/>
                  </a:solidFill>
                </a:rPr>
                <a:t>but </a:t>
              </a: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6553200" y="5113594"/>
              <a:ext cx="1330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  <a:latin typeface="Century Gothic"/>
                </a:rPr>
                <a:t>question 1</a:t>
              </a: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8124" y="5120556"/>
              <a:ext cx="3568700" cy="317500"/>
            </a:xfrm>
            <a:prstGeom prst="rect">
              <a:avLst/>
            </a:prstGeom>
          </p:spPr>
        </p:pic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231" y="863833"/>
            <a:ext cx="4826000" cy="685800"/>
          </a:xfrm>
          <a:prstGeom prst="rect">
            <a:avLst/>
          </a:prstGeom>
        </p:spPr>
      </p:pic>
      <p:cxnSp>
        <p:nvCxnSpPr>
          <p:cNvPr id="27" name="Connecteur droit 26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14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1335633" y="3157622"/>
            <a:ext cx="6612458" cy="1672167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4322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DFT: Kohn and Sham (1965)</a:t>
            </a:r>
            <a:endParaRPr lang="fr-FR" sz="2400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71500" y="1758950"/>
            <a:ext cx="9037638" cy="365125"/>
            <a:chOff x="360" y="1108"/>
            <a:chExt cx="5693" cy="230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360" y="1108"/>
              <a:ext cx="5694" cy="231"/>
            </a:xfrm>
            <a:prstGeom prst="roundRect">
              <a:avLst>
                <a:gd name="adj" fmla="val 431"/>
              </a:avLst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360" y="1108"/>
              <a:ext cx="5694" cy="231"/>
            </a:xfrm>
            <a:prstGeom prst="roundRect">
              <a:avLst>
                <a:gd name="adj" fmla="val 431"/>
              </a:avLst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50188" y="2125663"/>
            <a:ext cx="4976283" cy="293157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buClr>
                <a:srgbClr val="000000"/>
              </a:buClr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err="1">
                <a:solidFill>
                  <a:schemeClr val="tx1"/>
                </a:solidFill>
              </a:rPr>
              <a:t>also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valid</a:t>
            </a:r>
            <a:r>
              <a:rPr lang="fr-FR" dirty="0">
                <a:solidFill>
                  <a:schemeClr val="tx1"/>
                </a:solidFill>
              </a:rPr>
              <a:t> for </a:t>
            </a:r>
            <a:r>
              <a:rPr lang="fr-FR" i="1" dirty="0">
                <a:latin typeface="Century Schoolbook"/>
              </a:rPr>
              <a:t>N</a:t>
            </a:r>
            <a:r>
              <a:rPr lang="fr-FR" dirty="0">
                <a:solidFill>
                  <a:schemeClr val="tx1"/>
                </a:solidFill>
              </a:rPr>
              <a:t> non-</a:t>
            </a:r>
            <a:r>
              <a:rPr lang="fr-FR" dirty="0" err="1">
                <a:solidFill>
                  <a:schemeClr val="tx1"/>
                </a:solidFill>
              </a:rPr>
              <a:t>interacting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electrons</a:t>
            </a:r>
            <a:r>
              <a:rPr lang="fr-FR" dirty="0">
                <a:solidFill>
                  <a:schemeClr val="tx1"/>
                </a:solidFill>
              </a:rPr>
              <a:t>  (</a:t>
            </a:r>
            <a:r>
              <a:rPr lang="fr-FR" i="1" dirty="0" err="1">
                <a:solidFill>
                  <a:schemeClr val="tx1"/>
                </a:solidFill>
                <a:latin typeface="Century Schoolbook"/>
              </a:rPr>
              <a:t>V</a:t>
            </a:r>
            <a:r>
              <a:rPr lang="fr-FR" baseline="-25000" dirty="0" err="1">
                <a:latin typeface="Century Schoolbook"/>
              </a:rPr>
              <a:t>e-e</a:t>
            </a:r>
            <a:r>
              <a:rPr lang="fr-FR" dirty="0">
                <a:solidFill>
                  <a:schemeClr val="tx1"/>
                </a:solidFill>
              </a:rPr>
              <a:t>= 0) 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590550" y="3867765"/>
            <a:ext cx="8686800" cy="1176338"/>
            <a:chOff x="372" y="2530"/>
            <a:chExt cx="5472" cy="741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372" y="2530"/>
              <a:ext cx="5473" cy="742"/>
            </a:xfrm>
            <a:prstGeom prst="roundRect">
              <a:avLst>
                <a:gd name="adj" fmla="val 134"/>
              </a:avLst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372" y="2530"/>
              <a:ext cx="5473" cy="742"/>
            </a:xfrm>
            <a:prstGeom prst="roundRect">
              <a:avLst>
                <a:gd name="adj" fmla="val 134"/>
              </a:avLst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493692" y="2559978"/>
            <a:ext cx="1588" cy="466725"/>
          </a:xfrm>
          <a:prstGeom prst="line">
            <a:avLst/>
          </a:prstGeom>
          <a:noFill/>
          <a:ln w="72000">
            <a:solidFill>
              <a:srgbClr val="9933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501629" y="1595438"/>
            <a:ext cx="1587" cy="466725"/>
          </a:xfrm>
          <a:prstGeom prst="line">
            <a:avLst/>
          </a:prstGeom>
          <a:noFill/>
          <a:ln w="72000">
            <a:solidFill>
              <a:srgbClr val="9933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947823" y="864393"/>
            <a:ext cx="3273921" cy="589546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err="1">
                <a:solidFill>
                  <a:schemeClr val="tx1"/>
                </a:solidFill>
              </a:rPr>
              <a:t>Hohenberg</a:t>
            </a:r>
            <a:r>
              <a:rPr lang="fr-FR" dirty="0">
                <a:solidFill>
                  <a:schemeClr val="tx1"/>
                </a:solidFill>
              </a:rPr>
              <a:t> - </a:t>
            </a:r>
            <a:r>
              <a:rPr lang="fr-FR" dirty="0" err="1">
                <a:solidFill>
                  <a:schemeClr val="tx1"/>
                </a:solidFill>
              </a:rPr>
              <a:t>Kohn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theorems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valid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07000"/>
              </a:lnSpc>
              <a:buClr>
                <a:srgbClr val="000000"/>
              </a:buClr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chemeClr val="tx1"/>
                </a:solidFill>
              </a:rPr>
              <a:t>for </a:t>
            </a:r>
            <a:r>
              <a:rPr lang="fr-FR" dirty="0" err="1">
                <a:solidFill>
                  <a:schemeClr val="tx1"/>
                </a:solidFill>
              </a:rPr>
              <a:t>any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i="1" dirty="0">
                <a:latin typeface="Century Schoolbook"/>
              </a:rPr>
              <a:t>N-</a:t>
            </a:r>
            <a:r>
              <a:rPr lang="fr-FR" dirty="0" err="1">
                <a:solidFill>
                  <a:schemeClr val="tx1"/>
                </a:solidFill>
              </a:rPr>
              <a:t>electrons</a:t>
            </a:r>
            <a:r>
              <a:rPr lang="fr-FR" dirty="0">
                <a:solidFill>
                  <a:schemeClr val="tx1"/>
                </a:solidFill>
              </a:rPr>
              <a:t> system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22875" y="3157623"/>
            <a:ext cx="7179734" cy="1478713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993366"/>
                </a:solidFill>
                <a:latin typeface="Calibri"/>
              </a:rPr>
              <a:t>Kohn – Sham </a:t>
            </a:r>
            <a:r>
              <a:rPr lang="en-GB" b="1" dirty="0" err="1">
                <a:solidFill>
                  <a:srgbClr val="993366"/>
                </a:solidFill>
                <a:latin typeface="Calibri"/>
              </a:rPr>
              <a:t>ansatz</a:t>
            </a:r>
            <a:endParaRPr lang="en-GB" dirty="0">
              <a:solidFill>
                <a:srgbClr val="993366"/>
              </a:solidFill>
              <a:latin typeface="Calibri"/>
            </a:endParaRPr>
          </a:p>
          <a:p>
            <a:pPr algn="ctr" eaLnBrk="1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i="1" dirty="0" err="1">
                <a:solidFill>
                  <a:schemeClr val="tx1"/>
                </a:solidFill>
                <a:latin typeface="Calibri"/>
              </a:rPr>
              <a:t>We</a:t>
            </a:r>
            <a:r>
              <a:rPr lang="fr-FR" i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fr-FR" i="1" dirty="0" err="1">
                <a:solidFill>
                  <a:schemeClr val="tx1"/>
                </a:solidFill>
                <a:latin typeface="Calibri"/>
              </a:rPr>
              <a:t>can</a:t>
            </a:r>
            <a:r>
              <a:rPr lang="fr-FR" i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fr-FR" i="1" dirty="0" err="1">
                <a:solidFill>
                  <a:schemeClr val="tx1"/>
                </a:solidFill>
                <a:latin typeface="Calibri"/>
              </a:rPr>
              <a:t>find</a:t>
            </a:r>
            <a:r>
              <a:rPr lang="fr-FR" i="1" dirty="0">
                <a:solidFill>
                  <a:schemeClr val="tx1"/>
                </a:solidFill>
                <a:latin typeface="Calibri"/>
              </a:rPr>
              <a:t> an </a:t>
            </a:r>
            <a:r>
              <a:rPr lang="fr-FR" i="1" dirty="0" err="1">
                <a:solidFill>
                  <a:schemeClr val="tx1"/>
                </a:solidFill>
                <a:latin typeface="Calibri"/>
              </a:rPr>
              <a:t>external</a:t>
            </a:r>
            <a:r>
              <a:rPr lang="fr-FR" i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fr-FR" i="1" dirty="0" err="1">
                <a:solidFill>
                  <a:schemeClr val="tx1"/>
                </a:solidFill>
                <a:latin typeface="Calibri"/>
              </a:rPr>
              <a:t>potential</a:t>
            </a:r>
            <a:r>
              <a:rPr lang="fr-FR" i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fr-FR" i="1" dirty="0">
                <a:solidFill>
                  <a:schemeClr val="tx1"/>
                </a:solidFill>
                <a:latin typeface="Century Schoolbook"/>
              </a:rPr>
              <a:t>V</a:t>
            </a:r>
            <a:r>
              <a:rPr lang="fr-FR" baseline="-33000" dirty="0">
                <a:solidFill>
                  <a:schemeClr val="tx1"/>
                </a:solidFill>
                <a:latin typeface="Century Schoolbook"/>
              </a:rPr>
              <a:t>KS</a:t>
            </a:r>
            <a:r>
              <a:rPr lang="fr-FR" dirty="0">
                <a:solidFill>
                  <a:schemeClr val="tx1"/>
                </a:solidFill>
                <a:latin typeface="Century Schoolbook"/>
              </a:rPr>
              <a:t>(</a:t>
            </a:r>
            <a:r>
              <a:rPr lang="fr-FR" b="1" dirty="0">
                <a:solidFill>
                  <a:schemeClr val="tx1"/>
                </a:solidFill>
                <a:latin typeface="Century Schoolbook"/>
              </a:rPr>
              <a:t>r</a:t>
            </a:r>
            <a:r>
              <a:rPr lang="fr-FR" dirty="0">
                <a:solidFill>
                  <a:schemeClr val="tx1"/>
                </a:solidFill>
                <a:latin typeface="Century Schoolbook"/>
              </a:rPr>
              <a:t>)</a:t>
            </a:r>
          </a:p>
          <a:p>
            <a:pPr algn="ctr" eaLnBrk="1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i="1" dirty="0">
                <a:solidFill>
                  <a:schemeClr val="tx1"/>
                </a:solidFill>
                <a:latin typeface="Calibri"/>
              </a:rPr>
              <a:t>for a </a:t>
            </a:r>
            <a:r>
              <a:rPr lang="fr-FR" b="1" i="1" dirty="0" err="1">
                <a:solidFill>
                  <a:srgbClr val="3366FF"/>
                </a:solidFill>
                <a:latin typeface="Calibri"/>
              </a:rPr>
              <a:t>fictitious</a:t>
            </a:r>
            <a:r>
              <a:rPr lang="fr-FR" i="1" dirty="0">
                <a:solidFill>
                  <a:srgbClr val="3366FF"/>
                </a:solidFill>
                <a:latin typeface="Calibri"/>
              </a:rPr>
              <a:t> system of  non-</a:t>
            </a:r>
            <a:r>
              <a:rPr lang="fr-FR" i="1" dirty="0" err="1">
                <a:solidFill>
                  <a:srgbClr val="3366FF"/>
                </a:solidFill>
                <a:latin typeface="Calibri"/>
              </a:rPr>
              <a:t>interacting</a:t>
            </a:r>
            <a:r>
              <a:rPr lang="fr-FR" i="1" dirty="0">
                <a:solidFill>
                  <a:srgbClr val="3366FF"/>
                </a:solidFill>
                <a:latin typeface="Calibri"/>
              </a:rPr>
              <a:t> </a:t>
            </a:r>
            <a:r>
              <a:rPr lang="fr-FR" i="1" dirty="0" err="1">
                <a:solidFill>
                  <a:srgbClr val="3366FF"/>
                </a:solidFill>
                <a:latin typeface="Calibri"/>
              </a:rPr>
              <a:t>electrons</a:t>
            </a:r>
            <a:r>
              <a:rPr lang="fr-FR" i="1" dirty="0">
                <a:latin typeface="Calibri"/>
              </a:rPr>
              <a:t>,</a:t>
            </a:r>
            <a:r>
              <a:rPr lang="fr-FR" i="1" dirty="0">
                <a:solidFill>
                  <a:srgbClr val="004A4A"/>
                </a:solidFill>
                <a:latin typeface="Calibri"/>
              </a:rPr>
              <a:t> </a:t>
            </a:r>
          </a:p>
          <a:p>
            <a:pPr algn="ctr" eaLnBrk="1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i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fr-FR" i="1" dirty="0" err="1">
                <a:solidFill>
                  <a:schemeClr val="tx1"/>
                </a:solidFill>
                <a:latin typeface="Calibri"/>
              </a:rPr>
              <a:t>giving</a:t>
            </a:r>
            <a:r>
              <a:rPr lang="fr-FR" i="1" dirty="0">
                <a:solidFill>
                  <a:schemeClr val="tx1"/>
                </a:solidFill>
                <a:latin typeface="Calibri"/>
              </a:rPr>
              <a:t> the </a:t>
            </a:r>
            <a:r>
              <a:rPr lang="fr-FR" i="1" dirty="0" err="1">
                <a:solidFill>
                  <a:srgbClr val="3366FF"/>
                </a:solidFill>
                <a:latin typeface="Calibri"/>
              </a:rPr>
              <a:t>same</a:t>
            </a:r>
            <a:r>
              <a:rPr lang="fr-FR" i="1" dirty="0">
                <a:solidFill>
                  <a:srgbClr val="3366FF"/>
                </a:solidFill>
                <a:latin typeface="Calibri"/>
              </a:rPr>
              <a:t> </a:t>
            </a:r>
            <a:r>
              <a:rPr lang="fr-FR" i="1" dirty="0" err="1">
                <a:solidFill>
                  <a:srgbClr val="3366FF"/>
                </a:solidFill>
                <a:latin typeface="Calibri"/>
              </a:rPr>
              <a:t>ground</a:t>
            </a:r>
            <a:r>
              <a:rPr lang="fr-FR" i="1" dirty="0">
                <a:solidFill>
                  <a:srgbClr val="3366FF"/>
                </a:solidFill>
                <a:latin typeface="Calibri"/>
              </a:rPr>
              <a:t> state </a:t>
            </a:r>
            <a:r>
              <a:rPr lang="fr-FR" i="1" dirty="0" err="1">
                <a:solidFill>
                  <a:srgbClr val="3366FF"/>
                </a:solidFill>
                <a:latin typeface="Calibri"/>
              </a:rPr>
              <a:t>electron</a:t>
            </a:r>
            <a:r>
              <a:rPr lang="fr-FR" i="1" dirty="0">
                <a:solidFill>
                  <a:srgbClr val="3366FF"/>
                </a:solidFill>
                <a:latin typeface="Calibri"/>
              </a:rPr>
              <a:t> </a:t>
            </a:r>
            <a:r>
              <a:rPr lang="fr-FR" i="1" dirty="0" err="1">
                <a:solidFill>
                  <a:srgbClr val="3366FF"/>
                </a:solidFill>
                <a:latin typeface="Calibri"/>
              </a:rPr>
              <a:t>density</a:t>
            </a:r>
            <a:endParaRPr lang="fr-FR" i="1" dirty="0">
              <a:solidFill>
                <a:schemeClr val="tx1"/>
              </a:solidFill>
              <a:latin typeface="Calibri"/>
            </a:endParaRPr>
          </a:p>
          <a:p>
            <a:pPr algn="ctr" eaLnBrk="1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i="1" dirty="0">
                <a:solidFill>
                  <a:schemeClr val="tx1"/>
                </a:solidFill>
                <a:latin typeface="Calibri"/>
              </a:rPr>
              <a:t>as the </a:t>
            </a:r>
            <a:r>
              <a:rPr lang="fr-FR" b="1" i="1" dirty="0">
                <a:solidFill>
                  <a:schemeClr val="tx1"/>
                </a:solidFill>
                <a:latin typeface="Calibri"/>
              </a:rPr>
              <a:t>real</a:t>
            </a:r>
            <a:r>
              <a:rPr lang="fr-FR" i="1" dirty="0">
                <a:solidFill>
                  <a:schemeClr val="tx1"/>
                </a:solidFill>
                <a:latin typeface="Calibri"/>
              </a:rPr>
              <a:t> system </a:t>
            </a:r>
          </a:p>
        </p:txBody>
      </p:sp>
      <p:sp>
        <p:nvSpPr>
          <p:cNvPr id="16" name="Flèche courbée vers la droite 15"/>
          <p:cNvSpPr/>
          <p:nvPr/>
        </p:nvSpPr>
        <p:spPr>
          <a:xfrm>
            <a:off x="742957" y="3985629"/>
            <a:ext cx="838200" cy="1643553"/>
          </a:xfrm>
          <a:prstGeom prst="curvedRightArrow">
            <a:avLst>
              <a:gd name="adj1" fmla="val 14736"/>
              <a:gd name="adj2" fmla="val 33709"/>
              <a:gd name="adj3" fmla="val 25000"/>
            </a:avLst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1" name="Grouper 20"/>
          <p:cNvGrpSpPr/>
          <p:nvPr/>
        </p:nvGrpSpPr>
        <p:grpSpPr>
          <a:xfrm>
            <a:off x="2520953" y="5143052"/>
            <a:ext cx="4131725" cy="1176866"/>
            <a:chOff x="2520953" y="5291662"/>
            <a:chExt cx="4131725" cy="1176866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0628" y="5867395"/>
              <a:ext cx="1714500" cy="317500"/>
            </a:xfrm>
            <a:prstGeom prst="rect">
              <a:avLst/>
            </a:prstGeom>
          </p:spPr>
        </p:pic>
        <p:sp>
          <p:nvSpPr>
            <p:cNvPr id="18" name="Rectangle à coins arrondis 17"/>
            <p:cNvSpPr/>
            <p:nvPr/>
          </p:nvSpPr>
          <p:spPr>
            <a:xfrm>
              <a:off x="2520953" y="5291662"/>
              <a:ext cx="4131725" cy="1176866"/>
            </a:xfrm>
            <a:prstGeom prst="roundRect">
              <a:avLst>
                <a:gd name="adj" fmla="val 10734"/>
              </a:avLst>
            </a:prstGeom>
            <a:solidFill>
              <a:srgbClr val="947C69">
                <a:alpha val="2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554961" y="5355175"/>
              <a:ext cx="1801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Exact </a:t>
              </a:r>
              <a:r>
                <a:rPr lang="fr-FR" dirty="0" err="1"/>
                <a:t>theory</a:t>
              </a:r>
              <a:r>
                <a:rPr lang="fr-FR" dirty="0"/>
                <a:t> </a:t>
              </a:r>
              <a:r>
                <a:rPr lang="fr-FR" b="1" dirty="0">
                  <a:solidFill>
                    <a:srgbClr val="FF0000"/>
                  </a:solidFill>
                </a:rPr>
                <a:t>BUT </a:t>
              </a: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7007296" y="5575897"/>
            <a:ext cx="133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entury Gothic"/>
              </a:rPr>
              <a:t>question 2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21</a:t>
            </a:fld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50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590549" y="759355"/>
            <a:ext cx="8248651" cy="1501245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4322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DFT: Kohn and Sham (1965)</a:t>
            </a:r>
            <a:endParaRPr lang="fr-FR" sz="2400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71500" y="1758950"/>
            <a:ext cx="9037638" cy="365125"/>
            <a:chOff x="360" y="1108"/>
            <a:chExt cx="5693" cy="230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360" y="1108"/>
              <a:ext cx="5694" cy="231"/>
            </a:xfrm>
            <a:prstGeom prst="roundRect">
              <a:avLst>
                <a:gd name="adj" fmla="val 431"/>
              </a:avLst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360" y="1108"/>
              <a:ext cx="5694" cy="231"/>
            </a:xfrm>
            <a:prstGeom prst="roundRect">
              <a:avLst>
                <a:gd name="adj" fmla="val 431"/>
              </a:avLst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362472" y="759355"/>
            <a:ext cx="6688395" cy="885935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buClr>
                <a:srgbClr val="000000"/>
              </a:buClr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i="1" dirty="0">
                <a:solidFill>
                  <a:srgbClr val="000000"/>
                </a:solidFill>
                <a:latin typeface="Calibri"/>
              </a:rPr>
              <a:t>system of </a:t>
            </a:r>
            <a:r>
              <a:rPr lang="fr-FR" i="1" dirty="0">
                <a:latin typeface="Century Schoolbook"/>
              </a:rPr>
              <a:t>N </a:t>
            </a:r>
            <a:r>
              <a:rPr lang="fr-FR" i="1" dirty="0">
                <a:solidFill>
                  <a:srgbClr val="000000"/>
                </a:solidFill>
                <a:latin typeface="Calibri"/>
              </a:rPr>
              <a:t>non-</a:t>
            </a:r>
            <a:r>
              <a:rPr lang="fr-FR" i="1" dirty="0" err="1">
                <a:solidFill>
                  <a:srgbClr val="000000"/>
                </a:solidFill>
                <a:latin typeface="Calibri"/>
              </a:rPr>
              <a:t>interacting</a:t>
            </a:r>
            <a:r>
              <a:rPr lang="fr-FR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i="1" dirty="0" err="1">
                <a:solidFill>
                  <a:srgbClr val="000000"/>
                </a:solidFill>
                <a:latin typeface="Calibri"/>
              </a:rPr>
              <a:t>electrons</a:t>
            </a:r>
            <a:r>
              <a:rPr lang="fr-FR" i="1" dirty="0">
                <a:latin typeface="Calibri"/>
              </a:rPr>
              <a:t>,</a:t>
            </a:r>
            <a:r>
              <a:rPr lang="fr-FR" i="1" dirty="0">
                <a:solidFill>
                  <a:srgbClr val="004A4A"/>
                </a:solidFill>
                <a:latin typeface="Calibri"/>
              </a:rPr>
              <a:t> </a:t>
            </a:r>
            <a:br>
              <a:rPr lang="fr-FR" i="1" dirty="0">
                <a:solidFill>
                  <a:srgbClr val="004A4A"/>
                </a:solidFill>
                <a:latin typeface="Calibri"/>
              </a:rPr>
            </a:br>
            <a:r>
              <a:rPr lang="fr-FR" i="1" dirty="0">
                <a:latin typeface="Calibri"/>
              </a:rPr>
              <a:t>in</a:t>
            </a:r>
            <a:r>
              <a:rPr lang="fr-FR" i="1" dirty="0">
                <a:solidFill>
                  <a:srgbClr val="004A4A"/>
                </a:solidFill>
                <a:latin typeface="Calibri"/>
              </a:rPr>
              <a:t> </a:t>
            </a:r>
            <a:r>
              <a:rPr lang="fr-FR" i="1" dirty="0"/>
              <a:t>an </a:t>
            </a:r>
            <a:r>
              <a:rPr lang="fr-FR" i="1" dirty="0" err="1"/>
              <a:t>external</a:t>
            </a:r>
            <a:r>
              <a:rPr lang="fr-FR" i="1" dirty="0"/>
              <a:t> </a:t>
            </a:r>
            <a:r>
              <a:rPr lang="fr-FR" i="1" dirty="0" err="1"/>
              <a:t>potential</a:t>
            </a:r>
            <a:r>
              <a:rPr lang="fr-FR" i="1" dirty="0"/>
              <a:t> </a:t>
            </a:r>
            <a:r>
              <a:rPr lang="fr-FR" i="1" dirty="0">
                <a:latin typeface="Century Schoolbook"/>
              </a:rPr>
              <a:t>V</a:t>
            </a:r>
            <a:r>
              <a:rPr lang="fr-FR" baseline="-33000" dirty="0">
                <a:latin typeface="Century Schoolbook"/>
              </a:rPr>
              <a:t>KS</a:t>
            </a:r>
            <a:r>
              <a:rPr lang="fr-FR" dirty="0">
                <a:latin typeface="Century Schoolbook"/>
              </a:rPr>
              <a:t>(</a:t>
            </a:r>
            <a:r>
              <a:rPr lang="fr-FR" b="1" dirty="0">
                <a:latin typeface="Century Schoolbook"/>
              </a:rPr>
              <a:t>r</a:t>
            </a:r>
            <a:r>
              <a:rPr lang="fr-FR" dirty="0">
                <a:latin typeface="Century Schoolbook"/>
              </a:rPr>
              <a:t>), </a:t>
            </a:r>
          </a:p>
          <a:p>
            <a:pPr>
              <a:lnSpc>
                <a:spcPct val="107000"/>
              </a:lnSpc>
              <a:buClr>
                <a:srgbClr val="000000"/>
              </a:buClr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i="1" dirty="0" err="1">
                <a:solidFill>
                  <a:schemeClr val="tx1"/>
                </a:solidFill>
                <a:latin typeface="Calibri"/>
              </a:rPr>
              <a:t>which</a:t>
            </a:r>
            <a:r>
              <a:rPr lang="fr-FR" i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fr-FR" i="1" dirty="0" err="1">
                <a:solidFill>
                  <a:schemeClr val="tx1"/>
                </a:solidFill>
                <a:latin typeface="Calibri"/>
              </a:rPr>
              <a:t>gives</a:t>
            </a:r>
            <a:r>
              <a:rPr lang="fr-FR" i="1" dirty="0">
                <a:solidFill>
                  <a:schemeClr val="tx1"/>
                </a:solidFill>
                <a:latin typeface="Calibri"/>
              </a:rPr>
              <a:t> the </a:t>
            </a:r>
            <a:r>
              <a:rPr lang="fr-FR" i="1" dirty="0" err="1">
                <a:solidFill>
                  <a:srgbClr val="000000"/>
                </a:solidFill>
                <a:latin typeface="Calibri"/>
              </a:rPr>
              <a:t>same</a:t>
            </a:r>
            <a:r>
              <a:rPr lang="fr-FR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gs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i="1" dirty="0" err="1">
                <a:solidFill>
                  <a:srgbClr val="000000"/>
                </a:solidFill>
                <a:latin typeface="Calibri"/>
              </a:rPr>
              <a:t>electron</a:t>
            </a:r>
            <a:r>
              <a:rPr lang="fr-FR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i="1" dirty="0" err="1">
                <a:solidFill>
                  <a:srgbClr val="000000"/>
                </a:solidFill>
                <a:latin typeface="Calibri"/>
              </a:rPr>
              <a:t>density</a:t>
            </a:r>
            <a:r>
              <a:rPr lang="fr-FR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i="1" dirty="0">
                <a:solidFill>
                  <a:schemeClr val="tx1"/>
                </a:solidFill>
                <a:latin typeface="Calibri"/>
              </a:rPr>
              <a:t>as the real system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0549" y="759355"/>
            <a:ext cx="1731747" cy="978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buClr>
                <a:srgbClr val="000000"/>
              </a:buClr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 dirty="0" err="1">
                <a:solidFill>
                  <a:srgbClr val="993366"/>
                </a:solidFill>
              </a:rPr>
              <a:t>Kohn-Sham</a:t>
            </a:r>
            <a:r>
              <a:rPr lang="fr-FR" b="1" dirty="0">
                <a:solidFill>
                  <a:srgbClr val="993366"/>
                </a:solidFill>
              </a:rPr>
              <a:t> </a:t>
            </a:r>
            <a:r>
              <a:rPr lang="fr-FR" b="1" dirty="0" err="1">
                <a:solidFill>
                  <a:srgbClr val="993366"/>
                </a:solidFill>
              </a:rPr>
              <a:t>fictitious</a:t>
            </a:r>
            <a:r>
              <a:rPr lang="fr-FR" b="1" dirty="0">
                <a:solidFill>
                  <a:srgbClr val="993366"/>
                </a:solidFill>
              </a:rPr>
              <a:t> </a:t>
            </a:r>
          </a:p>
          <a:p>
            <a:pPr>
              <a:lnSpc>
                <a:spcPct val="107000"/>
              </a:lnSpc>
              <a:buClr>
                <a:srgbClr val="000000"/>
              </a:buClr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 dirty="0">
                <a:solidFill>
                  <a:srgbClr val="993366"/>
                </a:solidFill>
              </a:rPr>
              <a:t>system</a:t>
            </a:r>
            <a:r>
              <a:rPr lang="en-GB" b="1" dirty="0">
                <a:solidFill>
                  <a:srgbClr val="993366"/>
                </a:solidFill>
              </a:rPr>
              <a:t>:</a:t>
            </a:r>
            <a:endParaRPr lang="en-GB" dirty="0">
              <a:solidFill>
                <a:srgbClr val="993366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322296" y="1754214"/>
            <a:ext cx="554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3366FF"/>
                </a:solidFill>
              </a:rPr>
              <a:t>Ground</a:t>
            </a:r>
            <a:r>
              <a:rPr lang="fr-FR" dirty="0">
                <a:solidFill>
                  <a:srgbClr val="3366FF"/>
                </a:solidFill>
              </a:rPr>
              <a:t> state </a:t>
            </a:r>
            <a:r>
              <a:rPr lang="fr-FR" dirty="0"/>
              <a:t>: </a:t>
            </a:r>
            <a:r>
              <a:rPr lang="fr-FR" b="1" dirty="0"/>
              <a:t>SD</a:t>
            </a:r>
            <a:r>
              <a:rPr lang="fr-FR" dirty="0"/>
              <a:t> </a:t>
            </a:r>
            <a:r>
              <a:rPr lang="fr-FR" dirty="0" err="1"/>
              <a:t>build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i="1" dirty="0">
                <a:latin typeface="Century Schoolbook"/>
              </a:rPr>
              <a:t>N</a:t>
            </a:r>
            <a:r>
              <a:rPr lang="fr-FR" dirty="0"/>
              <a:t> </a:t>
            </a:r>
            <a:r>
              <a:rPr lang="fr-FR" dirty="0" err="1">
                <a:solidFill>
                  <a:srgbClr val="993366"/>
                </a:solidFill>
              </a:rPr>
              <a:t>orbitals</a:t>
            </a:r>
            <a:r>
              <a:rPr lang="fr-FR" dirty="0"/>
              <a:t> (</a:t>
            </a:r>
            <a:r>
              <a:rPr lang="fr-FR" dirty="0" err="1"/>
              <a:t>monoelectronic</a:t>
            </a:r>
            <a:r>
              <a:rPr lang="fr-FR" dirty="0"/>
              <a:t>) 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52056" y="2492921"/>
            <a:ext cx="2021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 err="1">
                <a:solidFill>
                  <a:srgbClr val="993366"/>
                </a:solidFill>
              </a:rPr>
              <a:t>Kohn-Sham</a:t>
            </a:r>
            <a:r>
              <a:rPr lang="fr-FR" dirty="0">
                <a:solidFill>
                  <a:srgbClr val="993366"/>
                </a:solidFill>
              </a:rPr>
              <a:t> </a:t>
            </a:r>
            <a:r>
              <a:rPr lang="fr-FR" dirty="0" err="1">
                <a:solidFill>
                  <a:srgbClr val="993366"/>
                </a:solidFill>
              </a:rPr>
              <a:t>orbitals</a:t>
            </a:r>
            <a:br>
              <a:rPr lang="fr-FR" dirty="0"/>
            </a:br>
            <a:r>
              <a:rPr lang="fr-FR" dirty="0"/>
              <a:t>solutions of: </a:t>
            </a:r>
          </a:p>
        </p:txBody>
      </p:sp>
      <p:grpSp>
        <p:nvGrpSpPr>
          <p:cNvPr id="48" name="Grouper 47"/>
          <p:cNvGrpSpPr/>
          <p:nvPr/>
        </p:nvGrpSpPr>
        <p:grpSpPr>
          <a:xfrm>
            <a:off x="3718843" y="3252692"/>
            <a:ext cx="5135188" cy="2054524"/>
            <a:chOff x="3718843" y="3428322"/>
            <a:chExt cx="5135188" cy="2054524"/>
          </a:xfrm>
        </p:grpSpPr>
        <p:grpSp>
          <p:nvGrpSpPr>
            <p:cNvPr id="40" name="Grouper 39"/>
            <p:cNvGrpSpPr/>
            <p:nvPr/>
          </p:nvGrpSpPr>
          <p:grpSpPr>
            <a:xfrm>
              <a:off x="3718843" y="3428322"/>
              <a:ext cx="5135188" cy="2054524"/>
              <a:chOff x="3718843" y="3428322"/>
              <a:chExt cx="5135188" cy="2054524"/>
            </a:xfrm>
          </p:grpSpPr>
          <p:grpSp>
            <p:nvGrpSpPr>
              <p:cNvPr id="36" name="Grouper 35"/>
              <p:cNvGrpSpPr/>
              <p:nvPr/>
            </p:nvGrpSpPr>
            <p:grpSpPr>
              <a:xfrm>
                <a:off x="3718843" y="3841636"/>
                <a:ext cx="5135188" cy="1641210"/>
                <a:chOff x="3983418" y="3820470"/>
                <a:chExt cx="5135188" cy="1641210"/>
              </a:xfrm>
            </p:grpSpPr>
            <p:sp>
              <p:nvSpPr>
                <p:cNvPr id="35" name="Rectangle à coins arrondis 34"/>
                <p:cNvSpPr/>
                <p:nvPr/>
              </p:nvSpPr>
              <p:spPr>
                <a:xfrm>
                  <a:off x="3983418" y="3820470"/>
                  <a:ext cx="5135188" cy="1641210"/>
                </a:xfrm>
                <a:prstGeom prst="roundRect">
                  <a:avLst>
                    <a:gd name="adj" fmla="val 10734"/>
                  </a:avLst>
                </a:prstGeom>
                <a:solidFill>
                  <a:srgbClr val="947C69">
                    <a:alpha val="2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195077" y="3948824"/>
                  <a:ext cx="3714897" cy="293157"/>
                </a:xfrm>
                <a:prstGeom prst="rect">
                  <a:avLst/>
                </a:prstGeom>
                <a:noFill/>
                <a:ln w="36000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107000"/>
                    </a:lnSpc>
                    <a:buClr>
                      <a:srgbClr val="000000"/>
                    </a:buClr>
                    <a:buSzPct val="4500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fr-FR" dirty="0" err="1">
                      <a:solidFill>
                        <a:srgbClr val="3366FF"/>
                      </a:solidFill>
                    </a:rPr>
                    <a:t>Kinetic</a:t>
                  </a:r>
                  <a:r>
                    <a:rPr lang="fr-FR" dirty="0">
                      <a:solidFill>
                        <a:srgbClr val="3366FF"/>
                      </a:solidFill>
                    </a:rPr>
                    <a:t> </a:t>
                  </a:r>
                  <a:r>
                    <a:rPr lang="fr-FR" dirty="0" err="1">
                      <a:solidFill>
                        <a:srgbClr val="3366FF"/>
                      </a:solidFill>
                    </a:rPr>
                    <a:t>energy</a:t>
                  </a:r>
                  <a:r>
                    <a:rPr lang="fr-FR" dirty="0">
                      <a:solidFill>
                        <a:srgbClr val="3366FF"/>
                      </a:solidFill>
                    </a:rPr>
                    <a:t> of the </a:t>
                  </a:r>
                  <a:r>
                    <a:rPr lang="fr-FR" dirty="0" err="1">
                      <a:solidFill>
                        <a:srgbClr val="3366FF"/>
                      </a:solidFill>
                    </a:rPr>
                    <a:t>fictitious</a:t>
                  </a:r>
                  <a:r>
                    <a:rPr lang="fr-FR" dirty="0">
                      <a:solidFill>
                        <a:srgbClr val="3366FF"/>
                      </a:solidFill>
                    </a:rPr>
                    <a:t> system</a:t>
                  </a:r>
                </a:p>
              </p:txBody>
            </p:sp>
            <p:sp>
              <p:nvSpPr>
                <p:cNvPr id="2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701995" y="5088151"/>
                  <a:ext cx="2355112" cy="260584"/>
                </a:xfrm>
                <a:prstGeom prst="rect">
                  <a:avLst/>
                </a:prstGeom>
                <a:noFill/>
                <a:ln w="360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eaLnBrk="1">
                    <a:lnSpc>
                      <a:spcPct val="107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600" dirty="0">
                      <a:solidFill>
                        <a:schemeClr val="tx1"/>
                      </a:solidFill>
                      <a:latin typeface="Calibri"/>
                    </a:rPr>
                    <a:t>(</a:t>
                  </a:r>
                  <a:r>
                    <a:rPr lang="en-GB" sz="1600" dirty="0" err="1">
                      <a:solidFill>
                        <a:schemeClr val="tx1"/>
                      </a:solidFill>
                      <a:latin typeface="Calibri"/>
                    </a:rPr>
                    <a:t>indice</a:t>
                  </a:r>
                  <a:r>
                    <a:rPr lang="en-GB" sz="1600" dirty="0">
                      <a:solidFill>
                        <a:schemeClr val="tx1"/>
                      </a:solidFill>
                      <a:latin typeface="Calibri"/>
                    </a:rPr>
                    <a:t> </a:t>
                  </a:r>
                  <a:r>
                    <a:rPr lang="en-GB" sz="1600" i="1" dirty="0">
                      <a:solidFill>
                        <a:schemeClr val="tx1"/>
                      </a:solidFill>
                      <a:latin typeface="Calibri"/>
                    </a:rPr>
                    <a:t>s</a:t>
                  </a:r>
                  <a:r>
                    <a:rPr lang="en-GB" sz="1600" dirty="0">
                      <a:solidFill>
                        <a:schemeClr val="tx1"/>
                      </a:solidFill>
                      <a:latin typeface="Calibri"/>
                    </a:rPr>
                    <a:t> : « single particle »)</a:t>
                  </a:r>
                </a:p>
              </p:txBody>
            </p:sp>
          </p:grpSp>
          <p:sp>
            <p:nvSpPr>
              <p:cNvPr id="39" name="Flèche vers le bas 38"/>
              <p:cNvSpPr/>
              <p:nvPr/>
            </p:nvSpPr>
            <p:spPr>
              <a:xfrm>
                <a:off x="5891321" y="3428322"/>
                <a:ext cx="381000" cy="353131"/>
              </a:xfrm>
              <a:prstGeom prst="downArrow">
                <a:avLst/>
              </a:prstGeom>
              <a:solidFill>
                <a:srgbClr val="947C69">
                  <a:alpha val="2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6538" y="4359392"/>
              <a:ext cx="3886200" cy="673100"/>
            </a:xfrm>
            <a:prstGeom prst="rect">
              <a:avLst/>
            </a:prstGeom>
          </p:spPr>
        </p:pic>
      </p:grpSp>
      <p:pic>
        <p:nvPicPr>
          <p:cNvPr id="45" name="Imag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900" y="2565400"/>
            <a:ext cx="4127500" cy="571500"/>
          </a:xfrm>
          <a:prstGeom prst="rect">
            <a:avLst/>
          </a:prstGeom>
        </p:spPr>
      </p:pic>
      <p:grpSp>
        <p:nvGrpSpPr>
          <p:cNvPr id="47" name="Grouper 46"/>
          <p:cNvGrpSpPr/>
          <p:nvPr/>
        </p:nvGrpSpPr>
        <p:grpSpPr>
          <a:xfrm>
            <a:off x="573476" y="3333752"/>
            <a:ext cx="2637792" cy="1841495"/>
            <a:chOff x="573476" y="3333752"/>
            <a:chExt cx="2637792" cy="1841495"/>
          </a:xfrm>
        </p:grpSpPr>
        <p:grpSp>
          <p:nvGrpSpPr>
            <p:cNvPr id="38" name="Grouper 37"/>
            <p:cNvGrpSpPr/>
            <p:nvPr/>
          </p:nvGrpSpPr>
          <p:grpSpPr>
            <a:xfrm>
              <a:off x="573476" y="3333752"/>
              <a:ext cx="2637792" cy="1841495"/>
              <a:chOff x="573476" y="3333752"/>
              <a:chExt cx="2637792" cy="1841495"/>
            </a:xfrm>
          </p:grpSpPr>
          <p:grpSp>
            <p:nvGrpSpPr>
              <p:cNvPr id="34" name="Grouper 33"/>
              <p:cNvGrpSpPr/>
              <p:nvPr/>
            </p:nvGrpSpPr>
            <p:grpSpPr>
              <a:xfrm>
                <a:off x="573476" y="3781453"/>
                <a:ext cx="2637792" cy="1393794"/>
                <a:chOff x="435897" y="3717955"/>
                <a:chExt cx="2637792" cy="1393794"/>
              </a:xfrm>
            </p:grpSpPr>
            <p:sp>
              <p:nvSpPr>
                <p:cNvPr id="33" name="Rectangle à coins arrondis 32"/>
                <p:cNvSpPr/>
                <p:nvPr/>
              </p:nvSpPr>
              <p:spPr>
                <a:xfrm>
                  <a:off x="435897" y="3717955"/>
                  <a:ext cx="2637792" cy="1393794"/>
                </a:xfrm>
                <a:prstGeom prst="roundRect">
                  <a:avLst>
                    <a:gd name="adj" fmla="val 10734"/>
                  </a:avLst>
                </a:prstGeom>
                <a:solidFill>
                  <a:srgbClr val="947C69">
                    <a:alpha val="2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793595" y="3869796"/>
                  <a:ext cx="2002679" cy="293157"/>
                </a:xfrm>
                <a:prstGeom prst="rect">
                  <a:avLst/>
                </a:prstGeom>
                <a:noFill/>
                <a:ln w="36000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107000"/>
                    </a:lnSpc>
                    <a:buClr>
                      <a:srgbClr val="000000"/>
                    </a:buClr>
                    <a:buSzPct val="4500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fr-FR" dirty="0" err="1">
                      <a:solidFill>
                        <a:srgbClr val="3366FF"/>
                      </a:solidFill>
                    </a:rPr>
                    <a:t>electron</a:t>
                  </a:r>
                  <a:r>
                    <a:rPr lang="fr-FR" dirty="0">
                      <a:solidFill>
                        <a:srgbClr val="3366FF"/>
                      </a:solidFill>
                    </a:rPr>
                    <a:t> </a:t>
                  </a:r>
                  <a:r>
                    <a:rPr lang="fr-FR" dirty="0" err="1">
                      <a:solidFill>
                        <a:srgbClr val="3366FF"/>
                      </a:solidFill>
                    </a:rPr>
                    <a:t>density</a:t>
                  </a:r>
                  <a:endParaRPr lang="fr-FR" dirty="0">
                    <a:solidFill>
                      <a:srgbClr val="3366FF"/>
                    </a:solidFill>
                  </a:endParaRPr>
                </a:p>
              </p:txBody>
            </p:sp>
          </p:grpSp>
          <p:sp>
            <p:nvSpPr>
              <p:cNvPr id="37" name="Flèche vers le bas 36"/>
              <p:cNvSpPr/>
              <p:nvPr/>
            </p:nvSpPr>
            <p:spPr>
              <a:xfrm>
                <a:off x="1655234" y="3333752"/>
                <a:ext cx="381000" cy="394786"/>
              </a:xfrm>
              <a:prstGeom prst="downArrow">
                <a:avLst/>
              </a:prstGeom>
              <a:solidFill>
                <a:srgbClr val="947C69">
                  <a:alpha val="2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3212" y="4330697"/>
              <a:ext cx="1955800" cy="673100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6577265" y="5534877"/>
            <a:ext cx="1986913" cy="550333"/>
          </a:xfrm>
          <a:prstGeom prst="rect">
            <a:avLst/>
          </a:prstGeom>
          <a:solidFill>
            <a:srgbClr val="33CC33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5401878" y="5498892"/>
            <a:ext cx="876302" cy="618067"/>
          </a:xfrm>
          <a:prstGeom prst="ellipse">
            <a:avLst/>
          </a:prstGeom>
          <a:noFill/>
          <a:ln w="19050" cmpd="sng">
            <a:solidFill>
              <a:srgbClr val="99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8014435" y="2598751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(1)</a:t>
            </a:r>
          </a:p>
        </p:txBody>
      </p:sp>
      <p:sp>
        <p:nvSpPr>
          <p:cNvPr id="42" name="Espace réservé du numéro de diapositive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22</a:t>
            </a:fld>
            <a:endParaRPr lang="fr-FR"/>
          </a:p>
        </p:txBody>
      </p:sp>
      <p:grpSp>
        <p:nvGrpSpPr>
          <p:cNvPr id="10" name="Grouper 9"/>
          <p:cNvGrpSpPr/>
          <p:nvPr/>
        </p:nvGrpSpPr>
        <p:grpSpPr>
          <a:xfrm>
            <a:off x="698645" y="5669318"/>
            <a:ext cx="3642233" cy="317500"/>
            <a:chOff x="698645" y="5669318"/>
            <a:chExt cx="3642233" cy="317500"/>
          </a:xfrm>
        </p:grpSpPr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698645" y="5801048"/>
              <a:ext cx="544505" cy="0"/>
            </a:xfrm>
            <a:prstGeom prst="line">
              <a:avLst/>
            </a:prstGeom>
            <a:noFill/>
            <a:ln w="72000">
              <a:solidFill>
                <a:srgbClr val="9933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8278" y="5669318"/>
              <a:ext cx="3022600" cy="317500"/>
            </a:xfrm>
            <a:prstGeom prst="rect">
              <a:avLst/>
            </a:prstGeom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9070" y="5669318"/>
            <a:ext cx="4076700" cy="317500"/>
          </a:xfrm>
          <a:prstGeom prst="rect">
            <a:avLst/>
          </a:prstGeom>
        </p:spPr>
      </p:pic>
      <p:cxnSp>
        <p:nvCxnSpPr>
          <p:cNvPr id="41" name="Connecteur droit 40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0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322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DFT: Kohn and Sham (1965)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154529" y="1999631"/>
            <a:ext cx="1888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Hartree </a:t>
            </a:r>
            <a:r>
              <a:rPr lang="fr-FR" sz="2000" dirty="0" err="1"/>
              <a:t>energy</a:t>
            </a:r>
            <a:r>
              <a:rPr lang="fr-FR" sz="2000" dirty="0"/>
              <a:t>: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0101" y="904333"/>
            <a:ext cx="6964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>
                <a:solidFill>
                  <a:srgbClr val="3366FF"/>
                </a:solidFill>
              </a:rPr>
              <a:t>What</a:t>
            </a:r>
            <a:r>
              <a:rPr lang="fr-FR" sz="2000" i="1" dirty="0">
                <a:solidFill>
                  <a:srgbClr val="3366FF"/>
                </a:solidFill>
              </a:rPr>
              <a:t> </a:t>
            </a:r>
            <a:r>
              <a:rPr lang="fr-FR" sz="2000" i="1" dirty="0" err="1">
                <a:solidFill>
                  <a:srgbClr val="3366FF"/>
                </a:solidFill>
              </a:rPr>
              <a:t>we</a:t>
            </a:r>
            <a:r>
              <a:rPr lang="fr-FR" sz="2000" i="1" dirty="0">
                <a:solidFill>
                  <a:srgbClr val="3366FF"/>
                </a:solidFill>
              </a:rPr>
              <a:t> </a:t>
            </a:r>
            <a:r>
              <a:rPr lang="fr-FR" sz="2000" i="1" dirty="0" err="1">
                <a:solidFill>
                  <a:srgbClr val="3366FF"/>
                </a:solidFill>
              </a:rPr>
              <a:t>can</a:t>
            </a:r>
            <a:r>
              <a:rPr lang="fr-FR" sz="2000" i="1" dirty="0">
                <a:solidFill>
                  <a:srgbClr val="3366FF"/>
                </a:solidFill>
              </a:rPr>
              <a:t> </a:t>
            </a:r>
            <a:r>
              <a:rPr lang="fr-FR" sz="2000" i="1" dirty="0" err="1">
                <a:solidFill>
                  <a:srgbClr val="3366FF"/>
                </a:solidFill>
              </a:rPr>
              <a:t>write</a:t>
            </a:r>
            <a:r>
              <a:rPr lang="fr-FR" sz="2000" i="1" dirty="0">
                <a:solidFill>
                  <a:srgbClr val="3366FF"/>
                </a:solidFill>
              </a:rPr>
              <a:t> as a </a:t>
            </a:r>
            <a:r>
              <a:rPr lang="fr-FR" sz="2000" i="1" dirty="0" err="1">
                <a:solidFill>
                  <a:srgbClr val="3366FF"/>
                </a:solidFill>
              </a:rPr>
              <a:t>functional</a:t>
            </a:r>
            <a:r>
              <a:rPr lang="fr-FR" sz="2000" i="1" dirty="0">
                <a:solidFill>
                  <a:srgbClr val="3366FF"/>
                </a:solidFill>
              </a:rPr>
              <a:t> of the </a:t>
            </a:r>
            <a:r>
              <a:rPr lang="fr-FR" sz="2000" i="1" dirty="0" err="1">
                <a:solidFill>
                  <a:srgbClr val="3366FF"/>
                </a:solidFill>
              </a:rPr>
              <a:t>electron</a:t>
            </a:r>
            <a:r>
              <a:rPr lang="fr-FR" sz="2000" i="1" dirty="0">
                <a:solidFill>
                  <a:srgbClr val="3366FF"/>
                </a:solidFill>
              </a:rPr>
              <a:t> </a:t>
            </a:r>
            <a:r>
              <a:rPr lang="fr-FR" sz="2000" i="1" dirty="0" err="1">
                <a:solidFill>
                  <a:srgbClr val="3366FF"/>
                </a:solidFill>
              </a:rPr>
              <a:t>density</a:t>
            </a:r>
            <a:r>
              <a:rPr lang="fr-FR" sz="2000" i="1" dirty="0">
                <a:solidFill>
                  <a:srgbClr val="3366FF"/>
                </a:solidFill>
              </a:rPr>
              <a:t> in </a:t>
            </a:r>
            <a:r>
              <a:rPr lang="fr-FR" sz="2000" i="1" dirty="0" err="1">
                <a:solidFill>
                  <a:srgbClr val="3366FF"/>
                </a:solidFill>
                <a:latin typeface="Century Schoolbook"/>
              </a:rPr>
              <a:t>V</a:t>
            </a:r>
            <a:r>
              <a:rPr lang="fr-FR" sz="2000" baseline="-25000" dirty="0" err="1">
                <a:solidFill>
                  <a:srgbClr val="3366FF"/>
                </a:solidFill>
                <a:latin typeface="Century Schoolbook"/>
              </a:rPr>
              <a:t>e-e</a:t>
            </a:r>
            <a:r>
              <a:rPr lang="fr-FR" sz="2000" i="1" dirty="0">
                <a:solidFill>
                  <a:srgbClr val="3366FF"/>
                </a:solidFill>
              </a:rPr>
              <a:t> :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567914" y="5878718"/>
            <a:ext cx="398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  <a:latin typeface="Century Gothic"/>
              </a:rPr>
              <a:t>we</a:t>
            </a:r>
            <a:r>
              <a:rPr lang="fr-FR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Century Gothic"/>
              </a:rPr>
              <a:t>partially</a:t>
            </a:r>
            <a:r>
              <a:rPr lang="fr-FR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Century Gothic"/>
              </a:rPr>
              <a:t>answered</a:t>
            </a:r>
            <a:r>
              <a:rPr lang="fr-FR" dirty="0">
                <a:solidFill>
                  <a:srgbClr val="FF0000"/>
                </a:solidFill>
                <a:latin typeface="Century Gothic"/>
              </a:rPr>
              <a:t> question 1 !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23</a:t>
            </a:fld>
            <a:endParaRPr lang="fr-FR"/>
          </a:p>
        </p:txBody>
      </p:sp>
      <p:grpSp>
        <p:nvGrpSpPr>
          <p:cNvPr id="25" name="Grouper 24"/>
          <p:cNvGrpSpPr/>
          <p:nvPr/>
        </p:nvGrpSpPr>
        <p:grpSpPr>
          <a:xfrm>
            <a:off x="1224304" y="3828451"/>
            <a:ext cx="6651813" cy="550333"/>
            <a:chOff x="1224304" y="3828451"/>
            <a:chExt cx="6651813" cy="550333"/>
          </a:xfrm>
        </p:grpSpPr>
        <p:sp>
          <p:nvSpPr>
            <p:cNvPr id="11" name="Rectangle 10"/>
            <p:cNvSpPr/>
            <p:nvPr/>
          </p:nvSpPr>
          <p:spPr>
            <a:xfrm>
              <a:off x="3471647" y="3828451"/>
              <a:ext cx="4404470" cy="550333"/>
            </a:xfrm>
            <a:prstGeom prst="rect">
              <a:avLst/>
            </a:prstGeom>
            <a:solidFill>
              <a:srgbClr val="33CC33">
                <a:alpha val="2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4304" y="3961072"/>
              <a:ext cx="6616700" cy="317500"/>
            </a:xfrm>
            <a:prstGeom prst="rect">
              <a:avLst/>
            </a:prstGeom>
          </p:spPr>
        </p:pic>
      </p:grpSp>
      <p:grpSp>
        <p:nvGrpSpPr>
          <p:cNvPr id="27" name="Grouper 26"/>
          <p:cNvGrpSpPr/>
          <p:nvPr/>
        </p:nvGrpSpPr>
        <p:grpSpPr>
          <a:xfrm>
            <a:off x="3570391" y="4482060"/>
            <a:ext cx="4305726" cy="1163007"/>
            <a:chOff x="3570391" y="4482060"/>
            <a:chExt cx="4305726" cy="1163007"/>
          </a:xfrm>
        </p:grpSpPr>
        <p:grpSp>
          <p:nvGrpSpPr>
            <p:cNvPr id="18" name="Grouper 17"/>
            <p:cNvGrpSpPr/>
            <p:nvPr/>
          </p:nvGrpSpPr>
          <p:grpSpPr>
            <a:xfrm>
              <a:off x="3570391" y="4482060"/>
              <a:ext cx="4305726" cy="1163007"/>
              <a:chOff x="3570391" y="4747243"/>
              <a:chExt cx="4305726" cy="1163007"/>
            </a:xfrm>
          </p:grpSpPr>
          <p:sp>
            <p:nvSpPr>
              <p:cNvPr id="13" name="Accolade fermante 12"/>
              <p:cNvSpPr/>
              <p:nvPr/>
            </p:nvSpPr>
            <p:spPr>
              <a:xfrm rot="5400000">
                <a:off x="5588669" y="2728965"/>
                <a:ext cx="269170" cy="4305726"/>
              </a:xfrm>
              <a:prstGeom prst="rightBrace">
                <a:avLst>
                  <a:gd name="adj1" fmla="val 33497"/>
                  <a:gd name="adj2" fmla="val 50000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4065889" y="5540918"/>
                <a:ext cx="3262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339933"/>
                    </a:solidFill>
                  </a:rPr>
                  <a:t>exchange and </a:t>
                </a:r>
                <a:r>
                  <a:rPr lang="fr-FR" dirty="0" err="1">
                    <a:solidFill>
                      <a:srgbClr val="339933"/>
                    </a:solidFill>
                  </a:rPr>
                  <a:t>correlation</a:t>
                </a:r>
                <a:r>
                  <a:rPr lang="fr-FR" dirty="0">
                    <a:solidFill>
                      <a:srgbClr val="339933"/>
                    </a:solidFill>
                  </a:rPr>
                  <a:t> </a:t>
                </a:r>
                <a:r>
                  <a:rPr lang="fr-FR" dirty="0" err="1">
                    <a:solidFill>
                      <a:srgbClr val="339933"/>
                    </a:solidFill>
                  </a:rPr>
                  <a:t>energy</a:t>
                </a:r>
                <a:endParaRPr lang="fr-FR" dirty="0">
                  <a:solidFill>
                    <a:srgbClr val="339933"/>
                  </a:solidFill>
                </a:endParaRPr>
              </a:p>
            </p:txBody>
          </p:sp>
        </p:grp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3218" y="4958235"/>
              <a:ext cx="762000" cy="317500"/>
            </a:xfrm>
            <a:prstGeom prst="rect">
              <a:avLst/>
            </a:prstGeom>
          </p:spPr>
        </p:pic>
      </p:grpSp>
      <p:cxnSp>
        <p:nvCxnSpPr>
          <p:cNvPr id="21" name="Connecteur droit 20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636" y="1855307"/>
            <a:ext cx="4025900" cy="762000"/>
          </a:xfrm>
          <a:prstGeom prst="rect">
            <a:avLst/>
          </a:prstGeom>
        </p:spPr>
      </p:pic>
      <p:grpSp>
        <p:nvGrpSpPr>
          <p:cNvPr id="15" name="Grouper 14"/>
          <p:cNvGrpSpPr/>
          <p:nvPr/>
        </p:nvGrpSpPr>
        <p:grpSpPr>
          <a:xfrm>
            <a:off x="484005" y="3015650"/>
            <a:ext cx="5107908" cy="550333"/>
            <a:chOff x="484005" y="3015650"/>
            <a:chExt cx="5107908" cy="550333"/>
          </a:xfrm>
        </p:grpSpPr>
        <p:sp>
          <p:nvSpPr>
            <p:cNvPr id="10" name="Rectangle 9"/>
            <p:cNvSpPr/>
            <p:nvPr/>
          </p:nvSpPr>
          <p:spPr>
            <a:xfrm>
              <a:off x="3471646" y="3015650"/>
              <a:ext cx="2120267" cy="550333"/>
            </a:xfrm>
            <a:prstGeom prst="rect">
              <a:avLst/>
            </a:prstGeom>
            <a:solidFill>
              <a:srgbClr val="33CC33">
                <a:alpha val="2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005" y="3151620"/>
              <a:ext cx="5041900" cy="31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66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298465" y="1904072"/>
            <a:ext cx="8485700" cy="1799163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4322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DFT: Kohn and Sham (1965)</a:t>
            </a:r>
            <a:endParaRPr lang="fr-FR" sz="2400" dirty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68337" y="652004"/>
            <a:ext cx="1564531" cy="390876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>
                <a:solidFill>
                  <a:srgbClr val="000000"/>
                </a:solidFill>
              </a:rPr>
              <a:t>Total </a:t>
            </a:r>
            <a:r>
              <a:rPr lang="fr-FR" sz="2400" dirty="0" err="1">
                <a:solidFill>
                  <a:srgbClr val="000000"/>
                </a:solidFill>
              </a:rPr>
              <a:t>energy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52238" y="1988736"/>
            <a:ext cx="1541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3366FF"/>
                </a:solidFill>
              </a:rPr>
              <a:t>minimization</a:t>
            </a:r>
            <a:endParaRPr lang="fr-FR" sz="2000" dirty="0">
              <a:solidFill>
                <a:srgbClr val="3366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165914" y="1996159"/>
            <a:ext cx="2877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3366FF"/>
                </a:solidFill>
              </a:rPr>
              <a:t>Ground</a:t>
            </a:r>
            <a:r>
              <a:rPr lang="fr-FR" sz="2000" dirty="0">
                <a:solidFill>
                  <a:srgbClr val="3366FF"/>
                </a:solidFill>
              </a:rPr>
              <a:t> state total </a:t>
            </a:r>
            <a:r>
              <a:rPr lang="fr-FR" sz="2000" dirty="0" err="1">
                <a:solidFill>
                  <a:srgbClr val="3366FF"/>
                </a:solidFill>
              </a:rPr>
              <a:t>energy</a:t>
            </a:r>
            <a:endParaRPr lang="fr-FR" sz="2000" dirty="0">
              <a:solidFill>
                <a:srgbClr val="3366FF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3473242" y="2223157"/>
            <a:ext cx="544505" cy="0"/>
          </a:xfrm>
          <a:prstGeom prst="line">
            <a:avLst/>
          </a:prstGeom>
          <a:noFill/>
          <a:ln w="72000">
            <a:solidFill>
              <a:srgbClr val="3366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18473" y="2560235"/>
            <a:ext cx="798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variational</a:t>
            </a:r>
            <a:r>
              <a:rPr lang="fr-FR" dirty="0"/>
              <a:t> </a:t>
            </a:r>
            <a:r>
              <a:rPr lang="fr-FR" dirty="0" err="1"/>
              <a:t>principle</a:t>
            </a:r>
            <a:r>
              <a:rPr lang="fr-FR" dirty="0"/>
              <a:t> </a:t>
            </a:r>
            <a:r>
              <a:rPr lang="fr-FR" dirty="0" err="1"/>
              <a:t>applied</a:t>
            </a:r>
            <a:r>
              <a:rPr lang="fr-FR" dirty="0"/>
              <a:t> to </a:t>
            </a:r>
            <a:r>
              <a:rPr lang="fr-FR" i="1" dirty="0">
                <a:latin typeface="Century Schoolbook"/>
              </a:rPr>
              <a:t>E</a:t>
            </a:r>
            <a:r>
              <a:rPr lang="fr-FR" dirty="0"/>
              <a:t>[</a:t>
            </a:r>
            <a:r>
              <a:rPr lang="fr-FR" i="1" dirty="0" err="1"/>
              <a:t>ρ</a:t>
            </a:r>
            <a:r>
              <a:rPr lang="fr-FR" dirty="0"/>
              <a:t>] </a:t>
            </a:r>
            <a:r>
              <a:rPr lang="fr-FR" dirty="0" err="1"/>
              <a:t>with</a:t>
            </a:r>
            <a:r>
              <a:rPr lang="fr-FR" dirty="0"/>
              <a:t> respect to KS </a:t>
            </a:r>
            <a:r>
              <a:rPr lang="fr-FR" dirty="0" err="1"/>
              <a:t>orbitals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constraint</a:t>
            </a:r>
            <a:r>
              <a:rPr lang="fr-FR" dirty="0"/>
              <a:t>: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071" y="3096784"/>
            <a:ext cx="2565400" cy="520700"/>
          </a:xfrm>
          <a:prstGeom prst="rect">
            <a:avLst/>
          </a:prstGeom>
        </p:spPr>
      </p:pic>
      <p:sp>
        <p:nvSpPr>
          <p:cNvPr id="16" name="Flèche vers le bas 15"/>
          <p:cNvSpPr/>
          <p:nvPr/>
        </p:nvSpPr>
        <p:spPr>
          <a:xfrm>
            <a:off x="4165914" y="3753539"/>
            <a:ext cx="501336" cy="557770"/>
          </a:xfrm>
          <a:prstGeom prst="downArrow">
            <a:avLst/>
          </a:prstGeom>
          <a:solidFill>
            <a:srgbClr val="947C69">
              <a:alpha val="2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8584507" y="4364301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(2)</a:t>
            </a:r>
          </a:p>
        </p:txBody>
      </p:sp>
      <p:grpSp>
        <p:nvGrpSpPr>
          <p:cNvPr id="27" name="Grouper 26"/>
          <p:cNvGrpSpPr/>
          <p:nvPr/>
        </p:nvGrpSpPr>
        <p:grpSpPr>
          <a:xfrm>
            <a:off x="5111409" y="5103270"/>
            <a:ext cx="3499388" cy="1144027"/>
            <a:chOff x="5197995" y="5536170"/>
            <a:chExt cx="3499388" cy="1144027"/>
          </a:xfrm>
        </p:grpSpPr>
        <p:sp>
          <p:nvSpPr>
            <p:cNvPr id="23" name="Rectangle 22"/>
            <p:cNvSpPr/>
            <p:nvPr/>
          </p:nvSpPr>
          <p:spPr>
            <a:xfrm>
              <a:off x="5197995" y="5536170"/>
              <a:ext cx="3499388" cy="1144027"/>
            </a:xfrm>
            <a:prstGeom prst="rect">
              <a:avLst/>
            </a:prstGeom>
            <a:solidFill>
              <a:srgbClr val="33CC33">
                <a:alpha val="2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8673" y="6073803"/>
              <a:ext cx="1168400" cy="546100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5197995" y="5609221"/>
              <a:ext cx="3462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exchange and </a:t>
              </a:r>
              <a:r>
                <a:rPr lang="fr-FR" dirty="0" err="1"/>
                <a:t>correlation</a:t>
              </a:r>
              <a:r>
                <a:rPr lang="fr-FR" dirty="0"/>
                <a:t> </a:t>
              </a:r>
              <a:r>
                <a:rPr lang="fr-FR" dirty="0" err="1"/>
                <a:t>potential</a:t>
              </a:r>
              <a:endParaRPr lang="fr-FR" dirty="0"/>
            </a:p>
          </p:txBody>
        </p:sp>
      </p:grpSp>
      <p:sp>
        <p:nvSpPr>
          <p:cNvPr id="25" name="Flèche vers le bas 24"/>
          <p:cNvSpPr/>
          <p:nvPr/>
        </p:nvSpPr>
        <p:spPr>
          <a:xfrm rot="17633232">
            <a:off x="4193496" y="4497224"/>
            <a:ext cx="260421" cy="1560213"/>
          </a:xfrm>
          <a:prstGeom prst="downArrow">
            <a:avLst>
              <a:gd name="adj1" fmla="val 44605"/>
              <a:gd name="adj2" fmla="val 72435"/>
            </a:avLst>
          </a:prstGeom>
          <a:solidFill>
            <a:srgbClr val="33CC33">
              <a:alpha val="2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750" y="1094722"/>
            <a:ext cx="6438900" cy="6858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24729"/>
            <a:ext cx="7810500" cy="762000"/>
          </a:xfrm>
          <a:prstGeom prst="rect">
            <a:avLst/>
          </a:prstGeom>
        </p:spPr>
      </p:pic>
      <p:cxnSp>
        <p:nvCxnSpPr>
          <p:cNvPr id="29" name="Connecteur droit 28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52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17" y="1189306"/>
            <a:ext cx="7810500" cy="76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1631" y="1280013"/>
            <a:ext cx="3295788" cy="550333"/>
          </a:xfrm>
          <a:prstGeom prst="rect">
            <a:avLst/>
          </a:prstGeom>
          <a:solidFill>
            <a:srgbClr val="3366FF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4322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DFT: Kohn and Sham (1965)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370417" y="746667"/>
            <a:ext cx="2472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3366FF"/>
                </a:solidFill>
              </a:rPr>
              <a:t>Kohn-Sham</a:t>
            </a:r>
            <a:r>
              <a:rPr lang="fr-FR" sz="2000" dirty="0">
                <a:solidFill>
                  <a:srgbClr val="3366FF"/>
                </a:solidFill>
              </a:rPr>
              <a:t> </a:t>
            </a:r>
            <a:r>
              <a:rPr lang="fr-FR" sz="2000" dirty="0" err="1">
                <a:solidFill>
                  <a:srgbClr val="3366FF"/>
                </a:solidFill>
              </a:rPr>
              <a:t>equations</a:t>
            </a:r>
            <a:endParaRPr lang="fr-FR" sz="2000" dirty="0">
              <a:solidFill>
                <a:srgbClr val="3366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0417" y="2360595"/>
            <a:ext cx="4956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3366FF"/>
                </a:solidFill>
              </a:rPr>
              <a:t>Schrödinger </a:t>
            </a:r>
            <a:r>
              <a:rPr lang="fr-FR" sz="2000" dirty="0" err="1">
                <a:solidFill>
                  <a:srgbClr val="3366FF"/>
                </a:solidFill>
              </a:rPr>
              <a:t>equations</a:t>
            </a:r>
            <a:r>
              <a:rPr lang="fr-FR" sz="2000" dirty="0">
                <a:solidFill>
                  <a:srgbClr val="3366FF"/>
                </a:solidFill>
              </a:rPr>
              <a:t> of the </a:t>
            </a:r>
            <a:r>
              <a:rPr lang="fr-FR" sz="2000" dirty="0" err="1">
                <a:solidFill>
                  <a:srgbClr val="3366FF"/>
                </a:solidFill>
              </a:rPr>
              <a:t>fictitious</a:t>
            </a:r>
            <a:r>
              <a:rPr lang="fr-FR" sz="2000" dirty="0">
                <a:solidFill>
                  <a:srgbClr val="3366FF"/>
                </a:solidFill>
              </a:rPr>
              <a:t> system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6309" y="2996853"/>
            <a:ext cx="936810" cy="550333"/>
          </a:xfrm>
          <a:prstGeom prst="rect">
            <a:avLst/>
          </a:prstGeom>
          <a:solidFill>
            <a:srgbClr val="3366FF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r 13"/>
          <p:cNvGrpSpPr/>
          <p:nvPr/>
        </p:nvGrpSpPr>
        <p:grpSpPr>
          <a:xfrm>
            <a:off x="1818336" y="4342891"/>
            <a:ext cx="5022075" cy="1301742"/>
            <a:chOff x="1789474" y="4819081"/>
            <a:chExt cx="5022075" cy="1301742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1789474" y="4819081"/>
              <a:ext cx="5022075" cy="1301742"/>
            </a:xfrm>
            <a:prstGeom prst="roundRect">
              <a:avLst>
                <a:gd name="adj" fmla="val 10734"/>
              </a:avLst>
            </a:prstGeom>
            <a:solidFill>
              <a:srgbClr val="947C69">
                <a:alpha val="2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023538" y="4929654"/>
              <a:ext cx="2311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Kohn</a:t>
              </a:r>
              <a:r>
                <a:rPr lang="fr-FR" dirty="0"/>
                <a:t> – </a:t>
              </a:r>
              <a:r>
                <a:rPr lang="fr-FR" dirty="0" err="1"/>
                <a:t>Sham</a:t>
              </a:r>
              <a:r>
                <a:rPr lang="fr-FR" dirty="0"/>
                <a:t> </a:t>
              </a:r>
              <a:r>
                <a:rPr lang="fr-FR" dirty="0" err="1"/>
                <a:t>potential</a:t>
              </a:r>
              <a:r>
                <a:rPr lang="fr-FR" dirty="0"/>
                <a:t> </a:t>
              </a:r>
            </a:p>
          </p:txBody>
        </p:sp>
      </p:grpSp>
      <p:sp>
        <p:nvSpPr>
          <p:cNvPr id="13" name="Flèche vers le bas 12"/>
          <p:cNvSpPr/>
          <p:nvPr/>
        </p:nvSpPr>
        <p:spPr>
          <a:xfrm>
            <a:off x="4071549" y="3727476"/>
            <a:ext cx="501336" cy="557770"/>
          </a:xfrm>
          <a:prstGeom prst="downArrow">
            <a:avLst/>
          </a:prstGeom>
          <a:solidFill>
            <a:srgbClr val="947C69">
              <a:alpha val="2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376331" y="5710126"/>
            <a:ext cx="402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  <a:latin typeface="Century Gothic"/>
              </a:rPr>
              <a:t>We</a:t>
            </a:r>
            <a:r>
              <a:rPr lang="fr-FR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Century Gothic"/>
              </a:rPr>
              <a:t>partially</a:t>
            </a:r>
            <a:r>
              <a:rPr lang="fr-FR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Century Gothic"/>
              </a:rPr>
              <a:t>answered</a:t>
            </a:r>
            <a:r>
              <a:rPr lang="fr-FR" dirty="0">
                <a:solidFill>
                  <a:srgbClr val="FF0000"/>
                </a:solidFill>
                <a:latin typeface="Century Gothic"/>
              </a:rPr>
              <a:t> question 2 !</a:t>
            </a:r>
          </a:p>
        </p:txBody>
      </p:sp>
      <p:sp>
        <p:nvSpPr>
          <p:cNvPr id="16" name="Ellipse 15"/>
          <p:cNvSpPr/>
          <p:nvPr/>
        </p:nvSpPr>
        <p:spPr>
          <a:xfrm>
            <a:off x="4446342" y="4906492"/>
            <a:ext cx="953086" cy="618067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8461328" y="1333581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(2)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461328" y="3010982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(1)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95" y="2930010"/>
            <a:ext cx="5342610" cy="73974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455" y="5021932"/>
            <a:ext cx="4533900" cy="342900"/>
          </a:xfrm>
          <a:prstGeom prst="rect">
            <a:avLst/>
          </a:prstGeom>
        </p:spPr>
      </p:pic>
      <p:cxnSp>
        <p:nvCxnSpPr>
          <p:cNvPr id="24" name="Connecteur droit 23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31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23960" y="4418076"/>
            <a:ext cx="5647804" cy="400110"/>
          </a:xfrm>
          <a:prstGeom prst="rect">
            <a:avLst/>
          </a:prstGeom>
          <a:solidFill>
            <a:srgbClr val="33CC33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98465" y="2223749"/>
            <a:ext cx="8485700" cy="1651005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4237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DFT: Kohn and Sham (1965)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382876" y="2276045"/>
            <a:ext cx="155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993366"/>
                </a:solidFill>
              </a:rPr>
              <a:t>Exact </a:t>
            </a:r>
            <a:r>
              <a:rPr lang="fr-FR" sz="2000" dirty="0" err="1">
                <a:solidFill>
                  <a:srgbClr val="993366"/>
                </a:solidFill>
              </a:rPr>
              <a:t>theory</a:t>
            </a:r>
            <a:r>
              <a:rPr lang="fr-FR" sz="2000" dirty="0">
                <a:solidFill>
                  <a:srgbClr val="993366"/>
                </a:solidFill>
              </a:rPr>
              <a:t>: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75571" y="2676155"/>
            <a:ext cx="71193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A </a:t>
            </a:r>
            <a:r>
              <a:rPr lang="fr-FR" sz="2000" i="1" dirty="0" err="1">
                <a:latin typeface="Century Schoolbook"/>
              </a:rPr>
              <a:t>V</a:t>
            </a:r>
            <a:r>
              <a:rPr lang="fr-FR" sz="2000" baseline="-25000" dirty="0" err="1">
                <a:latin typeface="Century Schoolbook"/>
              </a:rPr>
              <a:t>xc</a:t>
            </a:r>
            <a:r>
              <a:rPr lang="fr-FR" sz="2000" dirty="0"/>
              <a:t>  </a:t>
            </a:r>
            <a:r>
              <a:rPr lang="fr-FR" sz="2000" dirty="0" err="1"/>
              <a:t>potential</a:t>
            </a:r>
            <a:r>
              <a:rPr lang="fr-FR" sz="2000" dirty="0"/>
              <a:t>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b="1" dirty="0" err="1">
                <a:solidFill>
                  <a:srgbClr val="CC0066"/>
                </a:solidFill>
              </a:rPr>
              <a:t>compensates</a:t>
            </a:r>
            <a:r>
              <a:rPr lang="fr-FR" sz="2000" dirty="0"/>
              <a:t> the approximations </a:t>
            </a:r>
          </a:p>
          <a:p>
            <a:r>
              <a:rPr lang="fr-FR" sz="2000" dirty="0"/>
              <a:t>                                 </a:t>
            </a:r>
            <a:r>
              <a:rPr lang="fr-FR" sz="2000" dirty="0" err="1"/>
              <a:t>introduced</a:t>
            </a:r>
            <a:r>
              <a:rPr lang="fr-FR" sz="2000" dirty="0"/>
              <a:t> by the </a:t>
            </a:r>
            <a:r>
              <a:rPr lang="fr-FR" sz="2000" dirty="0" err="1"/>
              <a:t>mean-field</a:t>
            </a:r>
            <a:r>
              <a:rPr lang="fr-FR" sz="2000" dirty="0"/>
              <a:t> </a:t>
            </a:r>
            <a:r>
              <a:rPr lang="fr-FR" sz="2000" dirty="0" err="1"/>
              <a:t>approaches</a:t>
            </a:r>
            <a:r>
              <a:rPr lang="fr-FR" sz="2000" dirty="0"/>
              <a:t> </a:t>
            </a:r>
          </a:p>
          <a:p>
            <a:r>
              <a:rPr lang="fr-FR" sz="2000" dirty="0"/>
              <a:t>											</a:t>
            </a:r>
            <a:r>
              <a:rPr lang="fr-FR" sz="2000" b="1" dirty="0" err="1"/>
              <a:t>necessarily</a:t>
            </a:r>
            <a:r>
              <a:rPr lang="fr-FR" sz="2000" dirty="0"/>
              <a:t> </a:t>
            </a:r>
            <a:r>
              <a:rPr lang="fr-FR" sz="2000" dirty="0" err="1"/>
              <a:t>exist</a:t>
            </a:r>
            <a:r>
              <a:rPr lang="fr-FR" sz="2000" dirty="0"/>
              <a:t> 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4000" y="743981"/>
            <a:ext cx="8622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ground</a:t>
            </a:r>
            <a:r>
              <a:rPr lang="fr-FR" sz="2000" dirty="0"/>
              <a:t> state : self-consistent </a:t>
            </a:r>
            <a:r>
              <a:rPr lang="fr-FR" sz="2000" dirty="0" err="1"/>
              <a:t>field</a:t>
            </a:r>
            <a:r>
              <a:rPr lang="fr-FR" sz="2000" dirty="0"/>
              <a:t> (</a:t>
            </a:r>
            <a:r>
              <a:rPr lang="fr-FR" sz="2000" b="1" dirty="0"/>
              <a:t>SCF</a:t>
            </a:r>
            <a:r>
              <a:rPr lang="fr-FR" sz="2000" dirty="0"/>
              <a:t>) </a:t>
            </a:r>
            <a:r>
              <a:rPr lang="fr-FR" sz="2000" dirty="0" err="1"/>
              <a:t>resolution</a:t>
            </a:r>
            <a:r>
              <a:rPr lang="fr-FR" sz="2000" dirty="0"/>
              <a:t> of the </a:t>
            </a:r>
            <a:r>
              <a:rPr lang="fr-FR" sz="2000" dirty="0" err="1"/>
              <a:t>Kohn</a:t>
            </a:r>
            <a:r>
              <a:rPr lang="fr-FR" sz="2000" dirty="0"/>
              <a:t> – </a:t>
            </a:r>
            <a:r>
              <a:rPr lang="fr-FR" sz="2000" dirty="0" err="1"/>
              <a:t>Sham</a:t>
            </a:r>
            <a:r>
              <a:rPr lang="fr-FR" sz="2000" dirty="0"/>
              <a:t> </a:t>
            </a:r>
            <a:r>
              <a:rPr lang="fr-FR" sz="2000" dirty="0" err="1"/>
              <a:t>equations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1614083" y="4418076"/>
            <a:ext cx="5701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different</a:t>
            </a:r>
            <a:r>
              <a:rPr lang="fr-FR" sz="2000" dirty="0"/>
              <a:t> </a:t>
            </a:r>
            <a:r>
              <a:rPr lang="fr-FR" sz="2000" dirty="0" err="1"/>
              <a:t>forms</a:t>
            </a:r>
            <a:r>
              <a:rPr lang="fr-FR" sz="2000" dirty="0"/>
              <a:t> of exchange-</a:t>
            </a:r>
            <a:r>
              <a:rPr lang="fr-FR" sz="2000" dirty="0" err="1"/>
              <a:t>correlation</a:t>
            </a:r>
            <a:r>
              <a:rPr lang="fr-FR" sz="2000" dirty="0"/>
              <a:t> </a:t>
            </a:r>
            <a:r>
              <a:rPr lang="fr-FR" sz="2000" dirty="0" err="1"/>
              <a:t>functionals</a:t>
            </a:r>
            <a:endParaRPr lang="fr-FR" sz="2000" dirty="0"/>
          </a:p>
        </p:txBody>
      </p:sp>
      <p:grpSp>
        <p:nvGrpSpPr>
          <p:cNvPr id="15" name="Grouper 14"/>
          <p:cNvGrpSpPr/>
          <p:nvPr/>
        </p:nvGrpSpPr>
        <p:grpSpPr>
          <a:xfrm>
            <a:off x="1614274" y="4891871"/>
            <a:ext cx="1554153" cy="1099541"/>
            <a:chOff x="1957917" y="5534334"/>
            <a:chExt cx="1554153" cy="1099541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1957917" y="5534334"/>
              <a:ext cx="1554153" cy="1099541"/>
            </a:xfrm>
            <a:prstGeom prst="roundRect">
              <a:avLst>
                <a:gd name="adj" fmla="val 10734"/>
              </a:avLst>
            </a:prstGeom>
            <a:solidFill>
              <a:srgbClr val="947C69">
                <a:alpha val="2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047017" y="5576667"/>
              <a:ext cx="13573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DFT</a:t>
              </a:r>
              <a:br>
                <a:rPr lang="fr-FR" dirty="0"/>
              </a:br>
              <a:r>
                <a:rPr lang="fr-FR" dirty="0"/>
                <a:t>exact </a:t>
              </a:r>
              <a:r>
                <a:rPr lang="fr-FR" dirty="0" err="1"/>
                <a:t>theory</a:t>
              </a:r>
              <a:endParaRPr lang="fr-FR" dirty="0"/>
            </a:p>
            <a:p>
              <a:pPr algn="ctr"/>
              <a:r>
                <a:rPr lang="fr-FR" dirty="0" err="1"/>
                <a:t>useless</a:t>
              </a:r>
              <a:r>
                <a:rPr lang="fr-FR" dirty="0"/>
                <a:t> </a:t>
              </a:r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4931091" y="4982640"/>
            <a:ext cx="2175933" cy="825502"/>
            <a:chOff x="5274734" y="5565339"/>
            <a:chExt cx="2175933" cy="825502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5274734" y="5565339"/>
              <a:ext cx="2175933" cy="825502"/>
            </a:xfrm>
            <a:prstGeom prst="roundRect">
              <a:avLst>
                <a:gd name="adj" fmla="val 10734"/>
              </a:avLst>
            </a:prstGeom>
            <a:solidFill>
              <a:srgbClr val="947C69">
                <a:alpha val="2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312696" y="5592917"/>
              <a:ext cx="20524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err="1"/>
                <a:t>approximate</a:t>
              </a:r>
              <a:r>
                <a:rPr lang="fr-FR" dirty="0"/>
                <a:t> </a:t>
              </a:r>
              <a:r>
                <a:rPr lang="fr-FR" dirty="0" err="1"/>
                <a:t>theory</a:t>
              </a:r>
              <a:r>
                <a:rPr lang="fr-FR" dirty="0"/>
                <a:t> </a:t>
              </a:r>
              <a:br>
                <a:rPr lang="fr-FR" dirty="0"/>
              </a:br>
              <a:r>
                <a:rPr lang="fr-FR" dirty="0" err="1"/>
                <a:t>widely</a:t>
              </a:r>
              <a:r>
                <a:rPr lang="fr-FR" dirty="0"/>
                <a:t> </a:t>
              </a:r>
              <a:r>
                <a:rPr lang="fr-FR" dirty="0" err="1"/>
                <a:t>used</a:t>
              </a:r>
              <a:endParaRPr lang="fr-FR" dirty="0"/>
            </a:p>
          </p:txBody>
        </p:sp>
      </p:grpSp>
      <p:sp>
        <p:nvSpPr>
          <p:cNvPr id="10" name="Flèche vers le bas 9"/>
          <p:cNvSpPr/>
          <p:nvPr/>
        </p:nvSpPr>
        <p:spPr>
          <a:xfrm rot="16200000">
            <a:off x="3839130" y="4845856"/>
            <a:ext cx="449420" cy="1112202"/>
          </a:xfrm>
          <a:prstGeom prst="downArrow">
            <a:avLst>
              <a:gd name="adj1" fmla="val 44605"/>
              <a:gd name="adj2" fmla="val 72435"/>
            </a:avLst>
          </a:prstGeom>
          <a:solidFill>
            <a:srgbClr val="33CC33">
              <a:alpha val="2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89245" y="4017966"/>
            <a:ext cx="134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339933"/>
                </a:solidFill>
              </a:rPr>
              <a:t>In practice: 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45692"/>
            <a:ext cx="7810500" cy="762000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à coins arrondis 32"/>
          <p:cNvSpPr/>
          <p:nvPr/>
        </p:nvSpPr>
        <p:spPr>
          <a:xfrm>
            <a:off x="209565" y="708022"/>
            <a:ext cx="8485700" cy="2443979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289354" y="1582312"/>
            <a:ext cx="1251990" cy="390525"/>
          </a:xfrm>
          <a:prstGeom prst="roundRect">
            <a:avLst>
              <a:gd name="adj" fmla="val 10734"/>
            </a:avLst>
          </a:prstGeom>
          <a:solidFill>
            <a:srgbClr val="993366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497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DFT: exchange and correlation </a:t>
            </a:r>
            <a:r>
              <a:rPr lang="en-US" sz="2400" dirty="0" err="1">
                <a:solidFill>
                  <a:srgbClr val="9F0050"/>
                </a:solidFill>
                <a:latin typeface="Century Gothic"/>
              </a:rPr>
              <a:t>functionals</a:t>
            </a:r>
            <a:endParaRPr lang="fr-FR" sz="2400" dirty="0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830513" y="3584575"/>
            <a:ext cx="4264025" cy="365125"/>
            <a:chOff x="1783" y="2154"/>
            <a:chExt cx="2686" cy="230"/>
          </a:xfrm>
        </p:grpSpPr>
        <p:sp>
          <p:nvSpPr>
            <p:cNvPr id="7" name="AutoShape 19"/>
            <p:cNvSpPr>
              <a:spLocks noChangeArrowheads="1"/>
            </p:cNvSpPr>
            <p:nvPr/>
          </p:nvSpPr>
          <p:spPr bwMode="auto">
            <a:xfrm>
              <a:off x="1783" y="2154"/>
              <a:ext cx="2687" cy="231"/>
            </a:xfrm>
            <a:prstGeom prst="roundRect">
              <a:avLst>
                <a:gd name="adj" fmla="val 431"/>
              </a:avLst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AutoShape 20"/>
            <p:cNvSpPr>
              <a:spLocks noChangeArrowheads="1"/>
            </p:cNvSpPr>
            <p:nvPr/>
          </p:nvSpPr>
          <p:spPr bwMode="auto">
            <a:xfrm>
              <a:off x="1784" y="2154"/>
              <a:ext cx="2687" cy="231"/>
            </a:xfrm>
            <a:prstGeom prst="roundRect">
              <a:avLst>
                <a:gd name="adj" fmla="val 431"/>
              </a:avLst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1648305" y="5679817"/>
            <a:ext cx="5917009" cy="293157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 dirty="0">
                <a:solidFill>
                  <a:srgbClr val="3366FF"/>
                </a:solidFill>
              </a:rPr>
              <a:t> In the LDA, DFT is still</a:t>
            </a:r>
            <a:r>
              <a:rPr lang="en-GB" b="1" i="1" dirty="0">
                <a:solidFill>
                  <a:srgbClr val="3366FF"/>
                </a:solidFill>
              </a:rPr>
              <a:t> exact </a:t>
            </a:r>
            <a:r>
              <a:rPr lang="en-GB" i="1" dirty="0">
                <a:solidFill>
                  <a:srgbClr val="3366FF"/>
                </a:solidFill>
              </a:rPr>
              <a:t>for an homogeneous electron gas.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12332" y="851958"/>
            <a:ext cx="434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The Local </a:t>
            </a:r>
            <a:r>
              <a:rPr lang="fr-FR" sz="2000" b="1" dirty="0" err="1"/>
              <a:t>Density</a:t>
            </a:r>
            <a:r>
              <a:rPr lang="fr-FR" sz="2000" b="1" dirty="0"/>
              <a:t> Approximation (LDA)</a:t>
            </a:r>
          </a:p>
        </p:txBody>
      </p:sp>
      <p:sp>
        <p:nvSpPr>
          <p:cNvPr id="16" name="Flèche à angle droit 15"/>
          <p:cNvSpPr/>
          <p:nvPr/>
        </p:nvSpPr>
        <p:spPr>
          <a:xfrm rot="5400000">
            <a:off x="2659063" y="2060575"/>
            <a:ext cx="342900" cy="304800"/>
          </a:xfrm>
          <a:prstGeom prst="bentUpArrow">
            <a:avLst/>
          </a:prstGeom>
          <a:solidFill>
            <a:srgbClr val="800040"/>
          </a:solidFill>
          <a:ln>
            <a:solidFill>
              <a:srgbClr val="800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589861" y="960009"/>
            <a:ext cx="176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>
                <a:solidFill>
                  <a:srgbClr val="3366FF"/>
                </a:solidFill>
              </a:rPr>
              <a:t>the </a:t>
            </a:r>
            <a:r>
              <a:rPr lang="fr-FR" sz="2400" i="1" dirty="0" err="1">
                <a:solidFill>
                  <a:srgbClr val="3366FF"/>
                </a:solidFill>
              </a:rPr>
              <a:t>simplest</a:t>
            </a:r>
            <a:endParaRPr lang="fr-FR" sz="2400" i="1" dirty="0">
              <a:solidFill>
                <a:srgbClr val="3366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982913" y="2079625"/>
            <a:ext cx="4451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993366"/>
                </a:solidFill>
              </a:rPr>
              <a:t>exchange - </a:t>
            </a:r>
            <a:r>
              <a:rPr lang="fr-FR" dirty="0" err="1">
                <a:solidFill>
                  <a:srgbClr val="993366"/>
                </a:solidFill>
              </a:rPr>
              <a:t>correlation</a:t>
            </a:r>
            <a:r>
              <a:rPr lang="fr-FR" dirty="0">
                <a:solidFill>
                  <a:srgbClr val="993366"/>
                </a:solidFill>
              </a:rPr>
              <a:t> </a:t>
            </a:r>
            <a:r>
              <a:rPr lang="fr-FR" dirty="0" err="1">
                <a:solidFill>
                  <a:srgbClr val="993366"/>
                </a:solidFill>
              </a:rPr>
              <a:t>energy</a:t>
            </a:r>
            <a:r>
              <a:rPr lang="fr-FR" dirty="0">
                <a:solidFill>
                  <a:srgbClr val="993366"/>
                </a:solidFill>
              </a:rPr>
              <a:t> for a </a:t>
            </a:r>
            <a:r>
              <a:rPr lang="fr-FR" dirty="0" err="1">
                <a:solidFill>
                  <a:srgbClr val="993366"/>
                </a:solidFill>
              </a:rPr>
              <a:t>particle</a:t>
            </a:r>
            <a:r>
              <a:rPr lang="fr-FR" dirty="0">
                <a:solidFill>
                  <a:srgbClr val="993366"/>
                </a:solidFill>
              </a:rPr>
              <a:t> in </a:t>
            </a:r>
            <a:br>
              <a:rPr lang="fr-FR" dirty="0">
                <a:solidFill>
                  <a:srgbClr val="993366"/>
                </a:solidFill>
              </a:rPr>
            </a:br>
            <a:r>
              <a:rPr lang="fr-FR" dirty="0">
                <a:solidFill>
                  <a:srgbClr val="993366"/>
                </a:solidFill>
              </a:rPr>
              <a:t>a </a:t>
            </a:r>
            <a:r>
              <a:rPr lang="fr-FR" b="1" dirty="0" err="1">
                <a:solidFill>
                  <a:srgbClr val="993366"/>
                </a:solidFill>
              </a:rPr>
              <a:t>homogeneous</a:t>
            </a:r>
            <a:r>
              <a:rPr lang="fr-FR" dirty="0">
                <a:solidFill>
                  <a:srgbClr val="993366"/>
                </a:solidFill>
              </a:rPr>
              <a:t> </a:t>
            </a:r>
            <a:r>
              <a:rPr lang="fr-FR" b="1" dirty="0" err="1">
                <a:solidFill>
                  <a:srgbClr val="993366"/>
                </a:solidFill>
              </a:rPr>
              <a:t>electron</a:t>
            </a:r>
            <a:r>
              <a:rPr lang="fr-FR" b="1" dirty="0">
                <a:solidFill>
                  <a:srgbClr val="993366"/>
                </a:solidFill>
              </a:rPr>
              <a:t> </a:t>
            </a:r>
            <a:r>
              <a:rPr lang="fr-FR" b="1" dirty="0" err="1">
                <a:solidFill>
                  <a:srgbClr val="993366"/>
                </a:solidFill>
              </a:rPr>
              <a:t>gas</a:t>
            </a:r>
            <a:r>
              <a:rPr lang="fr-FR" b="1" dirty="0">
                <a:solidFill>
                  <a:srgbClr val="993366"/>
                </a:solidFill>
              </a:rPr>
              <a:t> </a:t>
            </a:r>
            <a:r>
              <a:rPr lang="fr-FR" dirty="0"/>
              <a:t>(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density</a:t>
            </a:r>
            <a:r>
              <a:rPr lang="fr-FR" dirty="0"/>
              <a:t> </a:t>
            </a:r>
            <a:r>
              <a:rPr lang="fr-FR" i="1" dirty="0" err="1"/>
              <a:t>ρ</a:t>
            </a:r>
            <a:r>
              <a:rPr lang="fr-FR" dirty="0"/>
              <a:t>)</a:t>
            </a:r>
          </a:p>
        </p:txBody>
      </p:sp>
      <p:sp>
        <p:nvSpPr>
          <p:cNvPr id="22" name="Ellipse 21"/>
          <p:cNvSpPr/>
          <p:nvPr/>
        </p:nvSpPr>
        <p:spPr>
          <a:xfrm>
            <a:off x="6525079" y="915458"/>
            <a:ext cx="1780721" cy="618067"/>
          </a:xfrm>
          <a:prstGeom prst="ellipse">
            <a:avLst/>
          </a:prstGeom>
          <a:noFill/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2335581" y="3794122"/>
            <a:ext cx="1577237" cy="638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055122" y="4438628"/>
            <a:ext cx="2446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/>
              <a:t>known</a:t>
            </a:r>
            <a:r>
              <a:rPr lang="fr-FR" b="1" dirty="0"/>
              <a:t> </a:t>
            </a:r>
            <a:r>
              <a:rPr lang="fr-FR" b="1" dirty="0" err="1"/>
              <a:t>analytically</a:t>
            </a:r>
            <a:endParaRPr lang="fr-FR" b="1" dirty="0"/>
          </a:p>
          <a:p>
            <a:pPr algn="ctr"/>
            <a:r>
              <a:rPr lang="fr-FR" dirty="0"/>
              <a:t>(Dirac exchange </a:t>
            </a:r>
            <a:r>
              <a:rPr lang="fr-FR" dirty="0" err="1"/>
              <a:t>energy</a:t>
            </a:r>
            <a:r>
              <a:rPr lang="fr-FR" dirty="0"/>
              <a:t>)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656433" y="4444959"/>
            <a:ext cx="422682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/>
              <a:t>calculated</a:t>
            </a:r>
            <a:endParaRPr lang="fr-FR" b="1" dirty="0"/>
          </a:p>
          <a:p>
            <a:pPr algn="ctr"/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Ceperley-Alder</a:t>
            </a:r>
            <a:r>
              <a:rPr lang="fr-FR" dirty="0"/>
              <a:t> Monte-Carlo </a:t>
            </a:r>
            <a:r>
              <a:rPr lang="fr-FR" dirty="0" err="1"/>
              <a:t>method</a:t>
            </a:r>
            <a:r>
              <a:rPr lang="fr-FR" dirty="0"/>
              <a:t>, </a:t>
            </a:r>
          </a:p>
          <a:p>
            <a:pPr algn="ctr"/>
            <a:r>
              <a:rPr lang="fr-FR" dirty="0"/>
              <a:t>or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parametrization</a:t>
            </a:r>
            <a:r>
              <a:rPr lang="fr-FR" dirty="0"/>
              <a:t> </a:t>
            </a:r>
            <a:br>
              <a:rPr lang="fr-FR" sz="1600" dirty="0"/>
            </a:br>
            <a:r>
              <a:rPr lang="fr-FR" sz="1600" dirty="0"/>
              <a:t>(ex: </a:t>
            </a:r>
            <a:r>
              <a:rPr lang="fr-FR" sz="1600" dirty="0" err="1"/>
              <a:t>Hedin-Lundqvist</a:t>
            </a:r>
            <a:r>
              <a:rPr lang="fr-FR" sz="1600" dirty="0"/>
              <a:t>)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4841964" y="3825848"/>
            <a:ext cx="1656029" cy="6127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443713"/>
            <a:ext cx="2603500" cy="3175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69" y="1420836"/>
            <a:ext cx="3543300" cy="685800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à coins arrondis 32"/>
          <p:cNvSpPr/>
          <p:nvPr/>
        </p:nvSpPr>
        <p:spPr>
          <a:xfrm>
            <a:off x="209565" y="936622"/>
            <a:ext cx="8485700" cy="1911948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3614009" y="1741175"/>
            <a:ext cx="856301" cy="390525"/>
          </a:xfrm>
          <a:prstGeom prst="roundRect">
            <a:avLst>
              <a:gd name="adj" fmla="val 10734"/>
            </a:avLst>
          </a:prstGeom>
          <a:solidFill>
            <a:srgbClr val="993366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12332" y="1080558"/>
            <a:ext cx="486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Generalized</a:t>
            </a:r>
            <a:r>
              <a:rPr lang="fr-FR" sz="2000" b="1" dirty="0"/>
              <a:t> </a:t>
            </a:r>
            <a:r>
              <a:rPr lang="fr-FR" sz="2000" b="1" dirty="0" err="1"/>
              <a:t>Gardient</a:t>
            </a:r>
            <a:r>
              <a:rPr lang="fr-FR" sz="2000" b="1" dirty="0"/>
              <a:t> Approximation  (GGA)</a:t>
            </a:r>
          </a:p>
        </p:txBody>
      </p:sp>
      <p:sp>
        <p:nvSpPr>
          <p:cNvPr id="16" name="Flèche à angle droit 15"/>
          <p:cNvSpPr/>
          <p:nvPr/>
        </p:nvSpPr>
        <p:spPr>
          <a:xfrm rot="5400000">
            <a:off x="3738921" y="2225446"/>
            <a:ext cx="342900" cy="304800"/>
          </a:xfrm>
          <a:prstGeom prst="bentUpArrow">
            <a:avLst/>
          </a:prstGeom>
          <a:solidFill>
            <a:srgbClr val="800040"/>
          </a:solidFill>
          <a:ln>
            <a:solidFill>
              <a:srgbClr val="800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062772" y="2261973"/>
            <a:ext cx="448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993366"/>
                </a:solidFill>
              </a:rPr>
              <a:t>the </a:t>
            </a:r>
            <a:r>
              <a:rPr lang="fr-FR" dirty="0" err="1">
                <a:solidFill>
                  <a:srgbClr val="993366"/>
                </a:solidFill>
              </a:rPr>
              <a:t>density</a:t>
            </a:r>
            <a:r>
              <a:rPr lang="fr-FR" dirty="0">
                <a:solidFill>
                  <a:srgbClr val="993366"/>
                </a:solidFill>
              </a:rPr>
              <a:t> gradient </a:t>
            </a:r>
            <a:r>
              <a:rPr lang="fr-FR" dirty="0" err="1">
                <a:solidFill>
                  <a:srgbClr val="993366"/>
                </a:solidFill>
              </a:rPr>
              <a:t>at</a:t>
            </a:r>
            <a:r>
              <a:rPr lang="fr-FR" dirty="0">
                <a:solidFill>
                  <a:srgbClr val="993366"/>
                </a:solidFill>
              </a:rPr>
              <a:t> </a:t>
            </a:r>
            <a:r>
              <a:rPr lang="fr-FR" b="1" dirty="0">
                <a:solidFill>
                  <a:srgbClr val="993366"/>
                </a:solidFill>
                <a:latin typeface="Century Schoolbook"/>
                <a:cs typeface="Century Schoolbook"/>
              </a:rPr>
              <a:t>r</a:t>
            </a:r>
            <a:r>
              <a:rPr lang="fr-FR" dirty="0">
                <a:solidFill>
                  <a:srgbClr val="993366"/>
                </a:solidFill>
              </a:rPr>
              <a:t> </a:t>
            </a:r>
            <a:r>
              <a:rPr lang="fr-FR" dirty="0" err="1">
                <a:solidFill>
                  <a:srgbClr val="993366"/>
                </a:solidFill>
              </a:rPr>
              <a:t>is</a:t>
            </a:r>
            <a:r>
              <a:rPr lang="fr-FR" dirty="0">
                <a:solidFill>
                  <a:srgbClr val="993366"/>
                </a:solidFill>
              </a:rPr>
              <a:t> </a:t>
            </a:r>
            <a:r>
              <a:rPr lang="fr-FR" dirty="0" err="1">
                <a:solidFill>
                  <a:srgbClr val="993366"/>
                </a:solidFill>
              </a:rPr>
              <a:t>taken</a:t>
            </a:r>
            <a:r>
              <a:rPr lang="fr-FR" dirty="0">
                <a:solidFill>
                  <a:srgbClr val="993366"/>
                </a:solidFill>
              </a:rPr>
              <a:t> </a:t>
            </a:r>
            <a:r>
              <a:rPr lang="fr-FR" dirty="0" err="1">
                <a:solidFill>
                  <a:srgbClr val="993366"/>
                </a:solidFill>
              </a:rPr>
              <a:t>into</a:t>
            </a:r>
            <a:r>
              <a:rPr lang="fr-FR" dirty="0">
                <a:solidFill>
                  <a:srgbClr val="993366"/>
                </a:solidFill>
              </a:rPr>
              <a:t> </a:t>
            </a:r>
            <a:r>
              <a:rPr lang="fr-FR" dirty="0" err="1">
                <a:solidFill>
                  <a:srgbClr val="993366"/>
                </a:solidFill>
              </a:rPr>
              <a:t>account</a:t>
            </a:r>
            <a:endParaRPr lang="fr-FR" b="1" dirty="0">
              <a:solidFill>
                <a:srgbClr val="993366"/>
              </a:solidFill>
              <a:latin typeface="Century Schoolbook"/>
              <a:cs typeface="Century Schoolbook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2332" y="3124200"/>
            <a:ext cx="5526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Various</a:t>
            </a:r>
            <a:r>
              <a:rPr lang="fr-FR" dirty="0"/>
              <a:t> </a:t>
            </a:r>
            <a:r>
              <a:rPr lang="fr-FR" dirty="0" err="1"/>
              <a:t>parameterizations</a:t>
            </a:r>
            <a:endParaRPr lang="fr-FR" dirty="0"/>
          </a:p>
          <a:p>
            <a:br>
              <a:rPr lang="fr-FR" dirty="0"/>
            </a:br>
            <a:endParaRPr lang="fr-FR" i="1" dirty="0"/>
          </a:p>
        </p:txBody>
      </p:sp>
      <p:sp>
        <p:nvSpPr>
          <p:cNvPr id="25" name="Rectangle 24"/>
          <p:cNvSpPr/>
          <p:nvPr/>
        </p:nvSpPr>
        <p:spPr>
          <a:xfrm>
            <a:off x="1790700" y="3683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>
                <a:solidFill>
                  <a:srgbClr val="3366FF"/>
                </a:solidFill>
              </a:rPr>
              <a:t>example</a:t>
            </a:r>
            <a:r>
              <a:rPr lang="fr-FR" dirty="0"/>
              <a:t>: the </a:t>
            </a:r>
            <a:r>
              <a:rPr lang="fr-FR" b="1" dirty="0"/>
              <a:t>PBE </a:t>
            </a:r>
            <a:r>
              <a:rPr lang="fr-FR" dirty="0" err="1"/>
              <a:t>functional</a:t>
            </a:r>
            <a:endParaRPr lang="fr-FR" dirty="0"/>
          </a:p>
          <a:p>
            <a:r>
              <a:rPr lang="fr-FR" dirty="0"/>
              <a:t>J.P. </a:t>
            </a:r>
            <a:r>
              <a:rPr lang="fr-FR" b="1" dirty="0" err="1"/>
              <a:t>P</a:t>
            </a:r>
            <a:r>
              <a:rPr lang="fr-FR" dirty="0" err="1"/>
              <a:t>erdew</a:t>
            </a:r>
            <a:r>
              <a:rPr lang="fr-FR" dirty="0"/>
              <a:t>, K. </a:t>
            </a:r>
            <a:r>
              <a:rPr lang="fr-FR" b="1" dirty="0"/>
              <a:t>B</a:t>
            </a:r>
            <a:r>
              <a:rPr lang="fr-FR" dirty="0"/>
              <a:t>urke &amp; M. </a:t>
            </a:r>
            <a:r>
              <a:rPr lang="fr-FR" b="1" dirty="0" err="1"/>
              <a:t>E</a:t>
            </a:r>
            <a:r>
              <a:rPr lang="fr-FR" dirty="0" err="1"/>
              <a:t>rnzerhof</a:t>
            </a:r>
            <a:br>
              <a:rPr lang="fr-FR" dirty="0"/>
            </a:br>
            <a:r>
              <a:rPr lang="fr-FR" dirty="0"/>
              <a:t>« </a:t>
            </a:r>
            <a:r>
              <a:rPr lang="fr-FR" i="1" dirty="0" err="1"/>
              <a:t>Generalized</a:t>
            </a:r>
            <a:r>
              <a:rPr lang="fr-FR" i="1" dirty="0"/>
              <a:t> Gradient Approximation Made Simple</a:t>
            </a:r>
            <a:r>
              <a:rPr lang="fr-FR" dirty="0"/>
              <a:t> » </a:t>
            </a:r>
            <a:r>
              <a:rPr lang="fr-FR" i="1" dirty="0"/>
              <a:t>Phys. </a:t>
            </a:r>
            <a:r>
              <a:rPr lang="fr-FR" i="1" dirty="0" err="1"/>
              <a:t>Rev</a:t>
            </a:r>
            <a:r>
              <a:rPr lang="fr-FR" i="1" dirty="0"/>
              <a:t>. </a:t>
            </a:r>
            <a:r>
              <a:rPr lang="fr-FR" i="1" dirty="0" err="1"/>
              <a:t>Lett</a:t>
            </a:r>
            <a:r>
              <a:rPr lang="fr-FR" i="1" dirty="0"/>
              <a:t>.</a:t>
            </a:r>
            <a:r>
              <a:rPr lang="fr-FR" dirty="0"/>
              <a:t>, 77:3865‎ (</a:t>
            </a:r>
            <a:r>
              <a:rPr lang="fr-FR" b="1" dirty="0"/>
              <a:t>1996</a:t>
            </a:r>
            <a:r>
              <a:rPr lang="fr-FR" dirty="0"/>
              <a:t>).</a:t>
            </a:r>
            <a:endParaRPr lang="fr-FR" i="1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6497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DFT: exchange and correlation </a:t>
            </a:r>
            <a:r>
              <a:rPr lang="en-US" sz="2400" dirty="0" err="1">
                <a:solidFill>
                  <a:srgbClr val="9F0050"/>
                </a:solidFill>
                <a:latin typeface="Century Gothic"/>
              </a:rPr>
              <a:t>functionals</a:t>
            </a:r>
            <a:endParaRPr lang="fr-F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74" y="1616838"/>
            <a:ext cx="4521200" cy="685800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à coins arrondis 32"/>
          <p:cNvSpPr/>
          <p:nvPr/>
        </p:nvSpPr>
        <p:spPr>
          <a:xfrm>
            <a:off x="209565" y="987422"/>
            <a:ext cx="8485700" cy="1740935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811685" y="3870325"/>
            <a:ext cx="541115" cy="390525"/>
          </a:xfrm>
          <a:prstGeom prst="roundRect">
            <a:avLst>
              <a:gd name="adj" fmla="val 10734"/>
            </a:avLst>
          </a:prstGeom>
          <a:solidFill>
            <a:srgbClr val="993366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12332" y="1131358"/>
            <a:ext cx="3179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Hybrid</a:t>
            </a:r>
            <a:r>
              <a:rPr lang="fr-FR" sz="2000" b="1" dirty="0"/>
              <a:t> </a:t>
            </a:r>
            <a:r>
              <a:rPr lang="fr-FR" sz="2000" b="1" dirty="0" err="1"/>
              <a:t>functionals</a:t>
            </a:r>
            <a:r>
              <a:rPr lang="fr-FR" sz="2000" b="1" dirty="0"/>
              <a:t> (H-GGA)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2888" y="1544211"/>
            <a:ext cx="7603444" cy="9002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fr-FR" dirty="0"/>
              <a:t>combine the </a:t>
            </a:r>
            <a:r>
              <a:rPr lang="fr-FR" b="1" dirty="0">
                <a:solidFill>
                  <a:srgbClr val="339933"/>
                </a:solidFill>
              </a:rPr>
              <a:t>exchange</a:t>
            </a:r>
            <a:r>
              <a:rPr lang="fr-FR" dirty="0"/>
              <a:t> and the </a:t>
            </a:r>
            <a:r>
              <a:rPr lang="fr-FR" b="1" dirty="0" err="1">
                <a:solidFill>
                  <a:srgbClr val="3366FF"/>
                </a:solidFill>
              </a:rPr>
              <a:t>correlation</a:t>
            </a:r>
            <a:r>
              <a:rPr lang="fr-FR" dirty="0"/>
              <a:t> </a:t>
            </a:r>
            <a:r>
              <a:rPr lang="fr-FR" dirty="0" err="1"/>
              <a:t>obtained</a:t>
            </a:r>
            <a:r>
              <a:rPr lang="fr-FR" dirty="0"/>
              <a:t> by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b="1" dirty="0"/>
              <a:t>GGA</a:t>
            </a:r>
            <a:r>
              <a:rPr lang="fr-FR" dirty="0"/>
              <a:t> </a:t>
            </a:r>
            <a:r>
              <a:rPr lang="fr-FR" dirty="0" err="1"/>
              <a:t>methods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given</a:t>
            </a:r>
            <a:r>
              <a:rPr lang="fr-FR" dirty="0"/>
              <a:t> proportion of the </a:t>
            </a:r>
            <a:r>
              <a:rPr lang="fr-FR" b="1" dirty="0">
                <a:solidFill>
                  <a:srgbClr val="993366"/>
                </a:solidFill>
              </a:rPr>
              <a:t>exchange</a:t>
            </a:r>
            <a:r>
              <a:rPr lang="fr-FR" dirty="0"/>
              <a:t> </a:t>
            </a:r>
            <a:r>
              <a:rPr lang="fr-FR" dirty="0" err="1"/>
              <a:t>described</a:t>
            </a:r>
            <a:r>
              <a:rPr lang="fr-FR" dirty="0"/>
              <a:t> by </a:t>
            </a:r>
            <a:r>
              <a:rPr lang="fr-FR" b="1" dirty="0">
                <a:solidFill>
                  <a:srgbClr val="993366"/>
                </a:solidFill>
              </a:rPr>
              <a:t>Hartree-</a:t>
            </a:r>
            <a:r>
              <a:rPr lang="fr-FR" b="1" dirty="0" err="1">
                <a:solidFill>
                  <a:srgbClr val="993366"/>
                </a:solidFill>
              </a:rPr>
              <a:t>Fock</a:t>
            </a:r>
            <a:endParaRPr lang="fr-FR" b="1" dirty="0">
              <a:solidFill>
                <a:srgbClr val="9933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332" y="310935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: </a:t>
            </a:r>
            <a:r>
              <a:rPr lang="fr-FR" b="1" dirty="0"/>
              <a:t>B3LYP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953790" y="3870325"/>
            <a:ext cx="701236" cy="390525"/>
          </a:xfrm>
          <a:prstGeom prst="roundRect">
            <a:avLst>
              <a:gd name="adj" fmla="val 10734"/>
            </a:avLst>
          </a:prstGeom>
          <a:solidFill>
            <a:srgbClr val="3366F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4862974" y="3870325"/>
            <a:ext cx="681554" cy="390525"/>
          </a:xfrm>
          <a:prstGeom prst="roundRect">
            <a:avLst>
              <a:gd name="adj" fmla="val 10734"/>
            </a:avLst>
          </a:prstGeom>
          <a:solidFill>
            <a:srgbClr val="33993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4123265" y="28450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fr-FR" dirty="0"/>
            </a:br>
            <a:r>
              <a:rPr lang="fr-FR" dirty="0"/>
              <a:t>(</a:t>
            </a:r>
            <a:r>
              <a:rPr lang="fr-FR" dirty="0">
                <a:solidFill>
                  <a:srgbClr val="339933"/>
                </a:solidFill>
              </a:rPr>
              <a:t>Becke</a:t>
            </a:r>
            <a:r>
              <a:rPr lang="fr-FR" dirty="0"/>
              <a:t> - 3 </a:t>
            </a:r>
            <a:r>
              <a:rPr lang="fr-FR" dirty="0" err="1"/>
              <a:t>parameters</a:t>
            </a:r>
            <a:r>
              <a:rPr lang="fr-FR" dirty="0"/>
              <a:t> - </a:t>
            </a:r>
            <a:r>
              <a:rPr lang="fr-FR" dirty="0">
                <a:solidFill>
                  <a:srgbClr val="3366FF"/>
                </a:solidFill>
              </a:rPr>
              <a:t>Lee, Yang, </a:t>
            </a:r>
            <a:r>
              <a:rPr lang="fr-FR" dirty="0" err="1">
                <a:solidFill>
                  <a:srgbClr val="3366FF"/>
                </a:solidFill>
              </a:rPr>
              <a:t>Parr</a:t>
            </a:r>
            <a:r>
              <a:rPr lang="fr-FR" dirty="0"/>
              <a:t>)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6497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DFT: exchange and correlation </a:t>
            </a:r>
            <a:r>
              <a:rPr lang="en-US" sz="2400" dirty="0" err="1">
                <a:solidFill>
                  <a:srgbClr val="9F0050"/>
                </a:solidFill>
                <a:latin typeface="Century Gothic"/>
              </a:rPr>
              <a:t>functionals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72" y="3950199"/>
            <a:ext cx="7874000" cy="266700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uby_calc_NCH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400" y="2063100"/>
            <a:ext cx="2875280" cy="34544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2375160" y="1408310"/>
            <a:ext cx="3801880" cy="400110"/>
          </a:xfrm>
          <a:prstGeom prst="roundRect">
            <a:avLst/>
          </a:prstGeom>
          <a:solidFill>
            <a:srgbClr val="947C69">
              <a:alpha val="2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08000" y="557768"/>
            <a:ext cx="6202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800040"/>
                </a:solidFill>
              </a:rPr>
              <a:t>probe of structural and </a:t>
            </a:r>
            <a:r>
              <a:rPr lang="fr-FR" sz="2000" b="1" dirty="0" err="1">
                <a:solidFill>
                  <a:srgbClr val="800040"/>
                </a:solidFill>
              </a:rPr>
              <a:t>electronic</a:t>
            </a:r>
            <a:r>
              <a:rPr lang="fr-FR" sz="2000" b="1" dirty="0">
                <a:solidFill>
                  <a:srgbClr val="800040"/>
                </a:solidFill>
              </a:rPr>
              <a:t> </a:t>
            </a:r>
            <a:r>
              <a:rPr lang="fr-FR" sz="2000" b="1" dirty="0" err="1">
                <a:solidFill>
                  <a:srgbClr val="800040"/>
                </a:solidFill>
              </a:rPr>
              <a:t>properties</a:t>
            </a:r>
            <a:r>
              <a:rPr lang="fr-FR" sz="2000" b="1" dirty="0">
                <a:solidFill>
                  <a:srgbClr val="800040"/>
                </a:solidFill>
              </a:rPr>
              <a:t> </a:t>
            </a:r>
            <a:r>
              <a:rPr lang="fr-FR" sz="2000" dirty="0">
                <a:solidFill>
                  <a:srgbClr val="800040"/>
                </a:solidFill>
              </a:rPr>
              <a:t>of </a:t>
            </a:r>
            <a:r>
              <a:rPr lang="fr-FR" sz="2000" dirty="0" err="1">
                <a:solidFill>
                  <a:srgbClr val="800040"/>
                </a:solidFill>
              </a:rPr>
              <a:t>materials</a:t>
            </a:r>
            <a:endParaRPr lang="fr-FR" sz="2000" dirty="0">
              <a:solidFill>
                <a:srgbClr val="80004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00560" y="1382910"/>
            <a:ext cx="3801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K</a:t>
            </a:r>
            <a:r>
              <a:rPr lang="fr-FR" sz="2000" dirty="0"/>
              <a:t> </a:t>
            </a:r>
            <a:r>
              <a:rPr lang="fr-FR" sz="2000" dirty="0" err="1"/>
              <a:t>edge</a:t>
            </a:r>
            <a:r>
              <a:rPr lang="fr-FR" sz="2000" dirty="0"/>
              <a:t>: 1s      </a:t>
            </a:r>
            <a:r>
              <a:rPr lang="fr-FR" sz="2000" i="1" dirty="0">
                <a:solidFill>
                  <a:srgbClr val="FF0000"/>
                </a:solidFill>
              </a:rPr>
              <a:t>p</a:t>
            </a:r>
            <a:r>
              <a:rPr lang="fr-FR" sz="2000" dirty="0"/>
              <a:t> transitions (</a:t>
            </a:r>
            <a:r>
              <a:rPr lang="fr-FR" sz="2000" dirty="0" err="1"/>
              <a:t>mainly</a:t>
            </a:r>
            <a:r>
              <a:rPr lang="fr-FR" sz="2000" dirty="0"/>
              <a:t>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81648" y="5602873"/>
            <a:ext cx="643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9F0050"/>
                </a:solidFill>
              </a:rPr>
              <a:t>tremendous</a:t>
            </a:r>
            <a:r>
              <a:rPr lang="fr-FR" dirty="0">
                <a:solidFill>
                  <a:srgbClr val="9F0050"/>
                </a:solidFill>
              </a:rPr>
              <a:t> </a:t>
            </a:r>
            <a:r>
              <a:rPr lang="fr-FR" dirty="0" err="1">
                <a:solidFill>
                  <a:srgbClr val="9F0050"/>
                </a:solidFill>
              </a:rPr>
              <a:t>amount</a:t>
            </a:r>
            <a:r>
              <a:rPr lang="fr-FR" dirty="0">
                <a:solidFill>
                  <a:srgbClr val="9F0050"/>
                </a:solidFill>
              </a:rPr>
              <a:t> of information </a:t>
            </a:r>
            <a:r>
              <a:rPr lang="fr-FR" b="1" dirty="0" err="1">
                <a:solidFill>
                  <a:srgbClr val="9F0050"/>
                </a:solidFill>
              </a:rPr>
              <a:t>with</a:t>
            </a:r>
            <a:r>
              <a:rPr lang="fr-FR" b="1" dirty="0">
                <a:solidFill>
                  <a:srgbClr val="9F0050"/>
                </a:solidFill>
              </a:rPr>
              <a:t> variable </a:t>
            </a:r>
            <a:r>
              <a:rPr lang="fr-FR" b="1" dirty="0" err="1">
                <a:solidFill>
                  <a:srgbClr val="9F0050"/>
                </a:solidFill>
              </a:rPr>
              <a:t>core-hole</a:t>
            </a:r>
            <a:r>
              <a:rPr lang="fr-FR" b="1" dirty="0">
                <a:solidFill>
                  <a:srgbClr val="9F0050"/>
                </a:solidFill>
              </a:rPr>
              <a:t> </a:t>
            </a:r>
            <a:r>
              <a:rPr lang="fr-FR" b="1" dirty="0" err="1">
                <a:solidFill>
                  <a:srgbClr val="9F0050"/>
                </a:solidFill>
              </a:rPr>
              <a:t>effects</a:t>
            </a:r>
            <a:endParaRPr lang="fr-FR" b="1" dirty="0">
              <a:solidFill>
                <a:srgbClr val="9F0050"/>
              </a:solidFill>
            </a:endParaRPr>
          </a:p>
          <a:p>
            <a:r>
              <a:rPr lang="fr-FR" dirty="0">
                <a:solidFill>
                  <a:srgbClr val="9F0050"/>
                </a:solidFill>
              </a:rPr>
              <a:t>                                             </a:t>
            </a:r>
          </a:p>
        </p:txBody>
      </p:sp>
      <p:grpSp>
        <p:nvGrpSpPr>
          <p:cNvPr id="9" name="Grouper 8"/>
          <p:cNvGrpSpPr/>
          <p:nvPr/>
        </p:nvGrpSpPr>
        <p:grpSpPr>
          <a:xfrm>
            <a:off x="546100" y="932000"/>
            <a:ext cx="8487984" cy="425054"/>
            <a:chOff x="546100" y="1308100"/>
            <a:chExt cx="8487984" cy="425054"/>
          </a:xfrm>
        </p:grpSpPr>
        <p:sp>
          <p:nvSpPr>
            <p:cNvPr id="10" name="ZoneTexte 9"/>
            <p:cNvSpPr txBox="1"/>
            <p:nvPr/>
          </p:nvSpPr>
          <p:spPr>
            <a:xfrm>
              <a:off x="546100" y="1308100"/>
              <a:ext cx="1689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selection</a:t>
              </a:r>
              <a:r>
                <a:rPr lang="fr-FR" sz="2000" dirty="0"/>
                <a:t> </a:t>
              </a:r>
              <a:r>
                <a:rPr lang="fr-FR" sz="2000" dirty="0" err="1"/>
                <a:t>rules</a:t>
              </a:r>
              <a:endParaRPr lang="fr-FR" sz="2000" dirty="0"/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>
              <a:off x="2273560" y="1554222"/>
              <a:ext cx="546100" cy="1588"/>
            </a:xfrm>
            <a:prstGeom prst="straightConnector1">
              <a:avLst/>
            </a:prstGeom>
            <a:ln w="47625">
              <a:solidFill>
                <a:srgbClr val="9F0050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2899071" y="1333044"/>
              <a:ext cx="61350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err="1"/>
                <a:t>selective</a:t>
              </a:r>
              <a:r>
                <a:rPr lang="fr-FR" sz="2000" dirty="0"/>
                <a:t> probe of </a:t>
              </a:r>
              <a:r>
                <a:rPr lang="fr-FR" sz="2000" b="1" dirty="0" err="1"/>
                <a:t>empty</a:t>
              </a:r>
              <a:r>
                <a:rPr lang="fr-FR" sz="2000" b="1" dirty="0"/>
                <a:t> states </a:t>
              </a:r>
              <a:r>
                <a:rPr lang="fr-FR" sz="2000" dirty="0" err="1"/>
                <a:t>localized</a:t>
              </a:r>
              <a:r>
                <a:rPr lang="fr-FR" sz="2000" dirty="0"/>
                <a:t> on the absorber </a:t>
              </a:r>
            </a:p>
          </p:txBody>
        </p:sp>
      </p:grpSp>
      <p:pic>
        <p:nvPicPr>
          <p:cNvPr id="13" name="Image 12" descr="corund_exp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0" y="2063100"/>
            <a:ext cx="2875280" cy="3454400"/>
          </a:xfrm>
          <a:prstGeom prst="rect">
            <a:avLst/>
          </a:prstGeom>
        </p:spPr>
      </p:pic>
      <p:pic>
        <p:nvPicPr>
          <p:cNvPr id="14" name="Image 13" descr="corund_calc_nch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00" y="2063100"/>
            <a:ext cx="2875280" cy="3454400"/>
          </a:xfrm>
          <a:prstGeom prst="rect">
            <a:avLst/>
          </a:prstGeom>
        </p:spPr>
      </p:pic>
      <p:pic>
        <p:nvPicPr>
          <p:cNvPr id="15" name="Image 14" descr="corund_calc_all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00" y="2063100"/>
            <a:ext cx="2875280" cy="3454400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>
            <a:off x="3606800" y="1625600"/>
            <a:ext cx="246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63600" y="1891844"/>
            <a:ext cx="1564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947C69"/>
                </a:solidFill>
              </a:rPr>
              <a:t>isotropic</a:t>
            </a:r>
            <a:r>
              <a:rPr lang="fr-FR" sz="1600" dirty="0">
                <a:solidFill>
                  <a:srgbClr val="947C69"/>
                </a:solidFill>
              </a:rPr>
              <a:t> </a:t>
            </a:r>
            <a:r>
              <a:rPr lang="fr-FR" sz="1600" dirty="0" err="1">
                <a:solidFill>
                  <a:srgbClr val="947C69"/>
                </a:solidFill>
              </a:rPr>
              <a:t>spectra</a:t>
            </a:r>
            <a:endParaRPr lang="fr-FR" sz="1600" dirty="0">
              <a:solidFill>
                <a:srgbClr val="947C69"/>
              </a:solidFill>
            </a:endParaRPr>
          </a:p>
        </p:txBody>
      </p:sp>
      <p:pic>
        <p:nvPicPr>
          <p:cNvPr id="18" name="Image 17" descr="ruby_calc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4840" y="2063100"/>
            <a:ext cx="2875280" cy="34544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858249" y="1894473"/>
            <a:ext cx="1564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947C69"/>
                </a:solidFill>
              </a:rPr>
              <a:t>isotropic</a:t>
            </a:r>
            <a:r>
              <a:rPr lang="fr-FR" sz="1600" dirty="0">
                <a:solidFill>
                  <a:srgbClr val="947C69"/>
                </a:solidFill>
              </a:rPr>
              <a:t> </a:t>
            </a:r>
            <a:r>
              <a:rPr lang="fr-FR" sz="1600" dirty="0" err="1">
                <a:solidFill>
                  <a:srgbClr val="947C69"/>
                </a:solidFill>
              </a:rPr>
              <a:t>spectra</a:t>
            </a:r>
            <a:endParaRPr lang="fr-FR" sz="1600" dirty="0">
              <a:solidFill>
                <a:srgbClr val="947C69"/>
              </a:solidFill>
            </a:endParaRPr>
          </a:p>
        </p:txBody>
      </p:sp>
      <p:pic>
        <p:nvPicPr>
          <p:cNvPr id="20" name="Image 19" descr="cac6_calc_angdep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0120" y="2063100"/>
            <a:ext cx="2875280" cy="34544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553200" y="1857574"/>
            <a:ext cx="2231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947C69"/>
                </a:solidFill>
              </a:rPr>
              <a:t>polarized</a:t>
            </a:r>
            <a:r>
              <a:rPr lang="fr-FR" sz="1600" dirty="0">
                <a:solidFill>
                  <a:srgbClr val="947C69"/>
                </a:solidFill>
              </a:rPr>
              <a:t> </a:t>
            </a:r>
            <a:r>
              <a:rPr lang="fr-FR" sz="1600" dirty="0" err="1">
                <a:solidFill>
                  <a:srgbClr val="947C69"/>
                </a:solidFill>
              </a:rPr>
              <a:t>spectra</a:t>
            </a:r>
            <a:r>
              <a:rPr lang="fr-FR" sz="1600" dirty="0">
                <a:solidFill>
                  <a:srgbClr val="947C69"/>
                </a:solidFill>
              </a:rPr>
              <a:t> (XNLD)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6431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About XANES spectroscopy at the K-edge</a:t>
            </a:r>
            <a:endParaRPr lang="fr-FR" sz="2400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3</a:t>
            </a:fld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328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DFT: SCF cycle</a:t>
            </a:r>
            <a:endParaRPr lang="fr-FR" sz="2400" dirty="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363663" y="1665287"/>
            <a:ext cx="2303463" cy="1111249"/>
            <a:chOff x="1123" y="1465"/>
            <a:chExt cx="1451" cy="700"/>
          </a:xfrm>
        </p:grpSpPr>
        <p:sp>
          <p:nvSpPr>
            <p:cNvPr id="4" name="AutoShape 10"/>
            <p:cNvSpPr>
              <a:spLocks noChangeArrowheads="1"/>
            </p:cNvSpPr>
            <p:nvPr/>
          </p:nvSpPr>
          <p:spPr bwMode="auto">
            <a:xfrm>
              <a:off x="1123" y="1465"/>
              <a:ext cx="1451" cy="700"/>
            </a:xfrm>
            <a:prstGeom prst="roundRect">
              <a:avLst>
                <a:gd name="adj" fmla="val 139"/>
              </a:avLst>
            </a:prstGeom>
            <a:noFill/>
            <a:ln w="36000">
              <a:solidFill>
                <a:srgbClr val="947C6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1123" y="1622"/>
              <a:ext cx="1451" cy="386"/>
            </a:xfrm>
            <a:prstGeom prst="rect">
              <a:avLst/>
            </a:prstGeom>
            <a:noFill/>
            <a:ln w="36000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algn="ctr" eaLnBrk="1">
                <a:lnSpc>
                  <a:spcPts val="2413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i="1" dirty="0">
                  <a:solidFill>
                    <a:schemeClr val="tx1"/>
                  </a:solidFill>
                  <a:latin typeface="Calibri"/>
                </a:rPr>
                <a:t>Crystal</a:t>
              </a:r>
              <a:br>
                <a:rPr lang="en-GB" i="1" dirty="0">
                  <a:solidFill>
                    <a:schemeClr val="tx1"/>
                  </a:solidFill>
                  <a:latin typeface="Calibri"/>
                </a:rPr>
              </a:br>
              <a:r>
                <a:rPr lang="en-GB" dirty="0">
                  <a:solidFill>
                    <a:schemeClr val="tx1"/>
                  </a:solidFill>
                  <a:latin typeface="Calibri"/>
                </a:rPr>
                <a:t>structure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5284789" y="1665287"/>
            <a:ext cx="2284413" cy="1101725"/>
            <a:chOff x="3593" y="1465"/>
            <a:chExt cx="1439" cy="694"/>
          </a:xfrm>
        </p:grpSpPr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3593" y="1465"/>
              <a:ext cx="1439" cy="694"/>
            </a:xfrm>
            <a:prstGeom prst="roundRect">
              <a:avLst>
                <a:gd name="adj" fmla="val 148"/>
              </a:avLst>
            </a:prstGeom>
            <a:noFill/>
            <a:ln w="36000">
              <a:solidFill>
                <a:srgbClr val="947C6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593" y="1641"/>
              <a:ext cx="1439" cy="385"/>
            </a:xfrm>
            <a:prstGeom prst="rect">
              <a:avLst/>
            </a:prstGeom>
            <a:noFill/>
            <a:ln w="360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algn="ctr" eaLnBrk="1">
                <a:lnSpc>
                  <a:spcPts val="2413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chemeClr val="tx1"/>
                  </a:solidFill>
                </a:rPr>
                <a:t>atomic calculation</a:t>
              </a:r>
            </a:p>
            <a:p>
              <a:pPr algn="ctr" eaLnBrk="1">
                <a:lnSpc>
                  <a:spcPct val="111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chemeClr val="tx1"/>
                  </a:solidFill>
                  <a:sym typeface="Wingdings"/>
                </a:rPr>
                <a:t> atomic </a:t>
              </a:r>
              <a:r>
                <a:rPr lang="en-GB" dirty="0">
                  <a:solidFill>
                    <a:schemeClr val="tx1"/>
                  </a:solidFill>
                  <a:latin typeface="Symbol" pitchFamily="2" charset="2"/>
                  <a:sym typeface="Wingdings"/>
                </a:rPr>
                <a:t>r</a:t>
              </a:r>
              <a:endParaRPr lang="en-GB" dirty="0">
                <a:solidFill>
                  <a:schemeClr val="tx1"/>
                </a:solidFill>
                <a:latin typeface="Symbol" pitchFamily="2" charset="2"/>
              </a:endParaRPr>
            </a:p>
          </p:txBody>
        </p:sp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2590801" y="3494091"/>
            <a:ext cx="3521075" cy="1001713"/>
            <a:chOff x="1896" y="2617"/>
            <a:chExt cx="2218" cy="631"/>
          </a:xfrm>
        </p:grpSpPr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1896" y="2617"/>
              <a:ext cx="2208" cy="631"/>
            </a:xfrm>
            <a:prstGeom prst="roundRect">
              <a:avLst>
                <a:gd name="adj" fmla="val 148"/>
              </a:avLst>
            </a:prstGeom>
            <a:noFill/>
            <a:ln w="36000">
              <a:solidFill>
                <a:srgbClr val="947C6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1939" y="2863"/>
              <a:ext cx="2175" cy="184"/>
            </a:xfrm>
            <a:prstGeom prst="rect">
              <a:avLst/>
            </a:prstGeom>
            <a:noFill/>
            <a:ln w="360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>
                <a:lnSpc>
                  <a:spcPts val="2413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chemeClr val="tx1"/>
                  </a:solidFill>
                  <a:latin typeface="Calibri"/>
                </a:rPr>
                <a:t>Superimposition of atomic </a:t>
              </a:r>
              <a:r>
                <a:rPr lang="en-GB" dirty="0">
                  <a:solidFill>
                    <a:schemeClr val="tx1"/>
                  </a:solidFill>
                  <a:latin typeface="Symbol" pitchFamily="2" charset="2"/>
                  <a:sym typeface="Wingdings"/>
                </a:rPr>
                <a:t>r</a:t>
              </a:r>
              <a:endParaRPr lang="en-GB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3276600" y="5067300"/>
            <a:ext cx="2178050" cy="914400"/>
            <a:chOff x="2392" y="3600"/>
            <a:chExt cx="1372" cy="576"/>
          </a:xfrm>
        </p:grpSpPr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2392" y="3600"/>
              <a:ext cx="1372" cy="576"/>
            </a:xfrm>
            <a:prstGeom prst="roundRect">
              <a:avLst>
                <a:gd name="adj" fmla="val 14713"/>
              </a:avLst>
            </a:prstGeom>
            <a:noFill/>
            <a:ln w="36000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406" y="3811"/>
              <a:ext cx="1334" cy="174"/>
            </a:xfrm>
            <a:prstGeom prst="rect">
              <a:avLst/>
            </a:prstGeom>
            <a:noFill/>
            <a:ln w="36000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rgbClr val="7030A0"/>
                  </a:solidFill>
                </a:rPr>
                <a:t> </a:t>
              </a:r>
              <a:r>
                <a:rPr lang="en-GB" dirty="0">
                  <a:solidFill>
                    <a:srgbClr val="7030A0"/>
                  </a:solidFill>
                  <a:latin typeface="Symbol" pitchFamily="2" charset="2"/>
                  <a:sym typeface="Wingdings"/>
                </a:rPr>
                <a:t>r</a:t>
              </a:r>
              <a:r>
                <a:rPr lang="en-GB" dirty="0">
                  <a:solidFill>
                    <a:srgbClr val="7030A0"/>
                  </a:solidFill>
                </a:rPr>
                <a:t> crystal= </a:t>
              </a:r>
              <a:r>
                <a:rPr lang="en-GB" dirty="0">
                  <a:solidFill>
                    <a:srgbClr val="7030A0"/>
                  </a:solidFill>
                  <a:latin typeface="Symbol" pitchFamily="2" charset="2"/>
                  <a:sym typeface="Wingdings"/>
                </a:rPr>
                <a:t>r </a:t>
              </a:r>
              <a:r>
                <a:rPr lang="en-GB" baseline="-33000" dirty="0">
                  <a:solidFill>
                    <a:srgbClr val="7030A0"/>
                  </a:solidFill>
                </a:rPr>
                <a:t>in</a:t>
              </a:r>
              <a:r>
                <a:rPr lang="en-GB" dirty="0">
                  <a:solidFill>
                    <a:srgbClr val="7030A0"/>
                  </a:solidFill>
                </a:rPr>
                <a:t> </a:t>
              </a:r>
            </a:p>
          </p:txBody>
        </p:sp>
      </p:grp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3144838" y="2787650"/>
            <a:ext cx="1017587" cy="676275"/>
          </a:xfrm>
          <a:prstGeom prst="line">
            <a:avLst/>
          </a:prstGeom>
          <a:noFill/>
          <a:ln w="57150" cmpd="sng">
            <a:solidFill>
              <a:srgbClr val="9933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 flipH="1">
            <a:off x="4554538" y="2778125"/>
            <a:ext cx="1239837" cy="685800"/>
          </a:xfrm>
          <a:prstGeom prst="line">
            <a:avLst/>
          </a:prstGeom>
          <a:noFill/>
          <a:ln w="57150" cmpd="sng">
            <a:solidFill>
              <a:srgbClr val="9933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4406900" y="4495805"/>
            <a:ext cx="0" cy="539746"/>
          </a:xfrm>
          <a:prstGeom prst="line">
            <a:avLst/>
          </a:prstGeom>
          <a:noFill/>
          <a:ln w="72000">
            <a:solidFill>
              <a:srgbClr val="9933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6559550" y="685800"/>
            <a:ext cx="831432" cy="309166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ts val="2413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3366FF"/>
                </a:solidFill>
              </a:rPr>
              <a:t>1</a:t>
            </a:r>
            <a:r>
              <a:rPr lang="en-GB" sz="2000" b="1" baseline="30000" dirty="0">
                <a:solidFill>
                  <a:srgbClr val="3366FF"/>
                </a:solidFill>
              </a:rPr>
              <a:t>st</a:t>
            </a:r>
            <a:r>
              <a:rPr lang="en-GB" sz="2000" b="1" dirty="0">
                <a:solidFill>
                  <a:srgbClr val="3366FF"/>
                </a:solidFill>
              </a:rPr>
              <a:t>  step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30</a:t>
            </a:fld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328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DFT: SCF cycle</a:t>
            </a:r>
            <a:endParaRPr lang="fr-FR" sz="2400" dirty="0"/>
          </a:p>
        </p:txBody>
      </p:sp>
      <p:grpSp>
        <p:nvGrpSpPr>
          <p:cNvPr id="22" name="Group 9"/>
          <p:cNvGrpSpPr>
            <a:grpSpLocks/>
          </p:cNvGrpSpPr>
          <p:nvPr/>
        </p:nvGrpSpPr>
        <p:grpSpPr bwMode="auto">
          <a:xfrm>
            <a:off x="3788619" y="1401300"/>
            <a:ext cx="2981326" cy="1071563"/>
            <a:chOff x="2494" y="1322"/>
            <a:chExt cx="1878" cy="675"/>
          </a:xfrm>
        </p:grpSpPr>
        <p:sp>
          <p:nvSpPr>
            <p:cNvPr id="23" name="AutoShape 10"/>
            <p:cNvSpPr>
              <a:spLocks noChangeArrowheads="1"/>
            </p:cNvSpPr>
            <p:nvPr/>
          </p:nvSpPr>
          <p:spPr bwMode="auto">
            <a:xfrm>
              <a:off x="2494" y="1322"/>
              <a:ext cx="1878" cy="675"/>
            </a:xfrm>
            <a:prstGeom prst="roundRect">
              <a:avLst>
                <a:gd name="adj" fmla="val 148"/>
              </a:avLst>
            </a:prstGeom>
            <a:noFill/>
            <a:ln w="36000">
              <a:solidFill>
                <a:srgbClr val="947C6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2494" y="1470"/>
              <a:ext cx="1878" cy="380"/>
            </a:xfrm>
            <a:prstGeom prst="rect">
              <a:avLst/>
            </a:prstGeom>
            <a:noFill/>
            <a:ln w="36000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algn="ctr" eaLnBrk="1">
                <a:lnSpc>
                  <a:spcPts val="2413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rgbClr val="947C69"/>
                  </a:solidFill>
                </a:rPr>
                <a:t>Potential calculation</a:t>
              </a:r>
            </a:p>
            <a:p>
              <a:pPr algn="ctr" eaLnBrk="1">
                <a:lnSpc>
                  <a:spcPct val="10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chemeClr val="tx1"/>
                  </a:solidFill>
                </a:rPr>
                <a:t>Poisson equation</a:t>
              </a:r>
            </a:p>
          </p:txBody>
        </p:sp>
      </p:grp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3512393" y="2798301"/>
            <a:ext cx="3497264" cy="1071563"/>
            <a:chOff x="1982" y="2202"/>
            <a:chExt cx="2855" cy="675"/>
          </a:xfrm>
        </p:grpSpPr>
        <p:sp>
          <p:nvSpPr>
            <p:cNvPr id="26" name="AutoShape 13"/>
            <p:cNvSpPr>
              <a:spLocks noChangeArrowheads="1"/>
            </p:cNvSpPr>
            <p:nvPr/>
          </p:nvSpPr>
          <p:spPr bwMode="auto">
            <a:xfrm>
              <a:off x="1982" y="2202"/>
              <a:ext cx="2855" cy="675"/>
            </a:xfrm>
            <a:prstGeom prst="roundRect">
              <a:avLst>
                <a:gd name="adj" fmla="val 148"/>
              </a:avLst>
            </a:prstGeom>
            <a:noFill/>
            <a:ln w="36000">
              <a:solidFill>
                <a:srgbClr val="947C6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1982" y="2346"/>
              <a:ext cx="2855" cy="386"/>
            </a:xfrm>
            <a:prstGeom prst="rect">
              <a:avLst/>
            </a:prstGeom>
            <a:noFill/>
            <a:ln w="36000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algn="ctr" eaLnBrk="1">
                <a:lnSpc>
                  <a:spcPts val="2413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rgbClr val="947C69"/>
                  </a:solidFill>
                </a:rPr>
                <a:t>KS orbitals calculation</a:t>
              </a:r>
            </a:p>
            <a:p>
              <a:pPr algn="ctr" eaLnBrk="1">
                <a:lnSpc>
                  <a:spcPts val="2413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chemeClr val="tx1"/>
                  </a:solidFill>
                </a:rPr>
                <a:t>Kohn and Sham equations</a:t>
              </a:r>
            </a:p>
          </p:txBody>
        </p:sp>
      </p:grp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4079131" y="4173075"/>
            <a:ext cx="2381249" cy="585788"/>
          </a:xfrm>
          <a:prstGeom prst="roundRect">
            <a:avLst>
              <a:gd name="adj" fmla="val 269"/>
            </a:avLst>
          </a:prstGeom>
          <a:noFill/>
          <a:ln w="36000">
            <a:solidFill>
              <a:srgbClr val="947C6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4079131" y="4332326"/>
            <a:ext cx="2381249" cy="270459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2000"/>
              </a:lnSpc>
              <a:buClr>
                <a:srgbClr val="000000"/>
              </a:buClr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993366"/>
                </a:solidFill>
                <a:latin typeface="Calibri"/>
              </a:rPr>
              <a:t>Calculation of </a:t>
            </a:r>
            <a:r>
              <a:rPr lang="en-GB" i="1" dirty="0">
                <a:solidFill>
                  <a:srgbClr val="993366"/>
                </a:solidFill>
                <a:latin typeface="Symbol" charset="2"/>
              </a:rPr>
              <a:t> </a:t>
            </a:r>
            <a:r>
              <a:rPr lang="en-GB" baseline="-33000" dirty="0">
                <a:solidFill>
                  <a:srgbClr val="993366"/>
                </a:solidFill>
                <a:latin typeface="Calibri"/>
              </a:rPr>
              <a:t>out</a:t>
            </a:r>
            <a:r>
              <a:rPr lang="en-GB" dirty="0">
                <a:solidFill>
                  <a:srgbClr val="993366"/>
                </a:solidFill>
                <a:latin typeface="Calibri"/>
              </a:rPr>
              <a:t>(</a:t>
            </a:r>
            <a:r>
              <a:rPr lang="en-GB" b="1" dirty="0">
                <a:solidFill>
                  <a:srgbClr val="993366"/>
                </a:solidFill>
                <a:latin typeface="Calibri"/>
              </a:rPr>
              <a:t>r</a:t>
            </a:r>
            <a:r>
              <a:rPr lang="en-GB" dirty="0">
                <a:solidFill>
                  <a:srgbClr val="993366"/>
                </a:solidFill>
                <a:latin typeface="Calibri"/>
              </a:rPr>
              <a:t>)</a:t>
            </a:r>
          </a:p>
        </p:txBody>
      </p: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4479183" y="596435"/>
            <a:ext cx="1519238" cy="482599"/>
            <a:chOff x="2929" y="815"/>
            <a:chExt cx="957" cy="304"/>
          </a:xfrm>
        </p:grpSpPr>
        <p:sp>
          <p:nvSpPr>
            <p:cNvPr id="32" name="AutoShape 19"/>
            <p:cNvSpPr>
              <a:spLocks noChangeArrowheads="1"/>
            </p:cNvSpPr>
            <p:nvPr/>
          </p:nvSpPr>
          <p:spPr bwMode="auto">
            <a:xfrm>
              <a:off x="2929" y="815"/>
              <a:ext cx="957" cy="304"/>
            </a:xfrm>
            <a:prstGeom prst="roundRect">
              <a:avLst>
                <a:gd name="adj" fmla="val 26032"/>
              </a:avLst>
            </a:prstGeom>
            <a:noFill/>
            <a:ln w="36000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2967" y="875"/>
              <a:ext cx="882" cy="174"/>
            </a:xfrm>
            <a:prstGeom prst="rect">
              <a:avLst/>
            </a:prstGeom>
            <a:noFill/>
            <a:ln w="36000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rgbClr val="FF3366"/>
                  </a:solidFill>
                </a:rPr>
                <a:t> </a:t>
              </a:r>
              <a:r>
                <a:rPr lang="en-GB" dirty="0">
                  <a:solidFill>
                    <a:srgbClr val="FF3366"/>
                  </a:solidFill>
                  <a:latin typeface="Helvetic" pitchFamily="16" charset="0"/>
                </a:rPr>
                <a:t> </a:t>
              </a:r>
              <a:r>
                <a:rPr lang="en-GB" i="1" dirty="0">
                  <a:solidFill>
                    <a:srgbClr val="993366"/>
                  </a:solidFill>
                  <a:latin typeface="Symbol" charset="2"/>
                </a:rPr>
                <a:t></a:t>
              </a:r>
              <a:r>
                <a:rPr lang="en-GB" baseline="-33000" dirty="0">
                  <a:solidFill>
                    <a:srgbClr val="993366"/>
                  </a:solidFill>
                </a:rPr>
                <a:t>in</a:t>
              </a:r>
              <a:r>
                <a:rPr lang="en-GB" dirty="0">
                  <a:solidFill>
                    <a:srgbClr val="993366"/>
                  </a:solidFill>
                </a:rPr>
                <a:t>(</a:t>
              </a:r>
              <a:r>
                <a:rPr lang="en-GB" b="1" dirty="0">
                  <a:solidFill>
                    <a:srgbClr val="993366"/>
                  </a:solidFill>
                </a:rPr>
                <a:t>r</a:t>
              </a:r>
              <a:r>
                <a:rPr lang="en-GB" dirty="0">
                  <a:solidFill>
                    <a:srgbClr val="993366"/>
                  </a:solidFill>
                </a:rPr>
                <a:t>) </a:t>
              </a:r>
            </a:p>
          </p:txBody>
        </p:sp>
      </p:grpSp>
      <p:sp>
        <p:nvSpPr>
          <p:cNvPr id="34" name="Line 21"/>
          <p:cNvSpPr>
            <a:spLocks noChangeShapeType="1"/>
          </p:cNvSpPr>
          <p:nvPr/>
        </p:nvSpPr>
        <p:spPr bwMode="auto">
          <a:xfrm flipH="1">
            <a:off x="5252293" y="1101262"/>
            <a:ext cx="6350" cy="312737"/>
          </a:xfrm>
          <a:prstGeom prst="line">
            <a:avLst/>
          </a:prstGeom>
          <a:noFill/>
          <a:ln w="72000">
            <a:solidFill>
              <a:srgbClr val="9933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5" name="Group 22"/>
          <p:cNvGrpSpPr>
            <a:grpSpLocks/>
          </p:cNvGrpSpPr>
          <p:nvPr/>
        </p:nvGrpSpPr>
        <p:grpSpPr bwMode="auto">
          <a:xfrm>
            <a:off x="4905375" y="6329363"/>
            <a:ext cx="1739900" cy="371475"/>
            <a:chOff x="3130" y="4195"/>
            <a:chExt cx="1096" cy="234"/>
          </a:xfrm>
        </p:grpSpPr>
        <p:sp>
          <p:nvSpPr>
            <p:cNvPr id="36" name="AutoShape 23"/>
            <p:cNvSpPr>
              <a:spLocks noChangeArrowheads="1"/>
            </p:cNvSpPr>
            <p:nvPr/>
          </p:nvSpPr>
          <p:spPr bwMode="auto">
            <a:xfrm>
              <a:off x="3130" y="4195"/>
              <a:ext cx="1097" cy="235"/>
            </a:xfrm>
            <a:prstGeom prst="roundRect">
              <a:avLst>
                <a:gd name="adj" fmla="val 426"/>
              </a:avLst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AutoShape 24"/>
            <p:cNvSpPr>
              <a:spLocks noChangeArrowheads="1"/>
            </p:cNvSpPr>
            <p:nvPr/>
          </p:nvSpPr>
          <p:spPr bwMode="auto">
            <a:xfrm>
              <a:off x="3130" y="4196"/>
              <a:ext cx="1097" cy="235"/>
            </a:xfrm>
            <a:prstGeom prst="roundRect">
              <a:avLst>
                <a:gd name="adj" fmla="val 426"/>
              </a:avLst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6503243" y="5598649"/>
            <a:ext cx="1309688" cy="1588"/>
          </a:xfrm>
          <a:prstGeom prst="line">
            <a:avLst/>
          </a:prstGeom>
          <a:noFill/>
          <a:ln w="36000">
            <a:solidFill>
              <a:srgbClr val="3366FF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9" name="Group 26"/>
          <p:cNvGrpSpPr>
            <a:grpSpLocks/>
          </p:cNvGrpSpPr>
          <p:nvPr/>
        </p:nvGrpSpPr>
        <p:grpSpPr bwMode="auto">
          <a:xfrm>
            <a:off x="7246193" y="5746287"/>
            <a:ext cx="541338" cy="371475"/>
            <a:chOff x="4672" y="4059"/>
            <a:chExt cx="341" cy="234"/>
          </a:xfrm>
        </p:grpSpPr>
        <p:sp>
          <p:nvSpPr>
            <p:cNvPr id="40" name="AutoShape 27"/>
            <p:cNvSpPr>
              <a:spLocks noChangeArrowheads="1"/>
            </p:cNvSpPr>
            <p:nvPr/>
          </p:nvSpPr>
          <p:spPr bwMode="auto">
            <a:xfrm>
              <a:off x="4672" y="4059"/>
              <a:ext cx="342" cy="235"/>
            </a:xfrm>
            <a:prstGeom prst="roundRect">
              <a:avLst>
                <a:gd name="adj" fmla="val 426"/>
              </a:avLst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AutoShape 28"/>
            <p:cNvSpPr>
              <a:spLocks noChangeArrowheads="1"/>
            </p:cNvSpPr>
            <p:nvPr/>
          </p:nvSpPr>
          <p:spPr bwMode="auto">
            <a:xfrm>
              <a:off x="4672" y="4059"/>
              <a:ext cx="342" cy="235"/>
            </a:xfrm>
            <a:prstGeom prst="roundRect">
              <a:avLst>
                <a:gd name="adj" fmla="val 426"/>
              </a:avLst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2" name="Group 32"/>
          <p:cNvGrpSpPr>
            <a:grpSpLocks/>
          </p:cNvGrpSpPr>
          <p:nvPr/>
        </p:nvGrpSpPr>
        <p:grpSpPr bwMode="auto">
          <a:xfrm>
            <a:off x="3012331" y="5673262"/>
            <a:ext cx="676275" cy="377825"/>
            <a:chOff x="2005" y="4013"/>
            <a:chExt cx="426" cy="238"/>
          </a:xfrm>
        </p:grpSpPr>
        <p:sp>
          <p:nvSpPr>
            <p:cNvPr id="43" name="AutoShape 33"/>
            <p:cNvSpPr>
              <a:spLocks noChangeArrowheads="1"/>
            </p:cNvSpPr>
            <p:nvPr/>
          </p:nvSpPr>
          <p:spPr bwMode="auto">
            <a:xfrm>
              <a:off x="2005" y="4013"/>
              <a:ext cx="427" cy="239"/>
            </a:xfrm>
            <a:prstGeom prst="roundRect">
              <a:avLst>
                <a:gd name="adj" fmla="val 417"/>
              </a:avLst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AutoShape 34"/>
            <p:cNvSpPr>
              <a:spLocks noChangeArrowheads="1"/>
            </p:cNvSpPr>
            <p:nvPr/>
          </p:nvSpPr>
          <p:spPr bwMode="auto">
            <a:xfrm>
              <a:off x="2005" y="4013"/>
              <a:ext cx="427" cy="239"/>
            </a:xfrm>
            <a:prstGeom prst="roundRect">
              <a:avLst>
                <a:gd name="adj" fmla="val 417"/>
              </a:avLst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5" name="Line 35"/>
          <p:cNvSpPr>
            <a:spLocks noChangeShapeType="1"/>
          </p:cNvSpPr>
          <p:nvPr/>
        </p:nvSpPr>
        <p:spPr bwMode="auto">
          <a:xfrm>
            <a:off x="1435943" y="5590712"/>
            <a:ext cx="2571750" cy="6350"/>
          </a:xfrm>
          <a:prstGeom prst="line">
            <a:avLst/>
          </a:prstGeom>
          <a:noFill/>
          <a:ln w="36000">
            <a:solidFill>
              <a:srgbClr val="3366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Line 36"/>
          <p:cNvSpPr>
            <a:spLocks noChangeShapeType="1"/>
          </p:cNvSpPr>
          <p:nvPr/>
        </p:nvSpPr>
        <p:spPr bwMode="auto">
          <a:xfrm flipV="1">
            <a:off x="1413717" y="3641264"/>
            <a:ext cx="22225" cy="1982785"/>
          </a:xfrm>
          <a:prstGeom prst="line">
            <a:avLst/>
          </a:prstGeom>
          <a:noFill/>
          <a:ln w="36000">
            <a:solidFill>
              <a:srgbClr val="3366FF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AutoShape 38"/>
          <p:cNvSpPr>
            <a:spLocks noChangeArrowheads="1"/>
          </p:cNvSpPr>
          <p:nvPr/>
        </p:nvSpPr>
        <p:spPr bwMode="auto">
          <a:xfrm>
            <a:off x="291356" y="2410949"/>
            <a:ext cx="2205037" cy="1230315"/>
          </a:xfrm>
          <a:prstGeom prst="roundRect">
            <a:avLst>
              <a:gd name="adj" fmla="val 97"/>
            </a:avLst>
          </a:prstGeom>
          <a:noFill/>
          <a:ln w="36000">
            <a:solidFill>
              <a:srgbClr val="947C6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9" name="Group 39"/>
          <p:cNvGrpSpPr>
            <a:grpSpLocks/>
          </p:cNvGrpSpPr>
          <p:nvPr/>
        </p:nvGrpSpPr>
        <p:grpSpPr bwMode="auto">
          <a:xfrm>
            <a:off x="623143" y="2363324"/>
            <a:ext cx="1931988" cy="844550"/>
            <a:chOff x="500" y="1928"/>
            <a:chExt cx="1217" cy="532"/>
          </a:xfrm>
        </p:grpSpPr>
        <p:sp>
          <p:nvSpPr>
            <p:cNvPr id="50" name="AutoShape 40"/>
            <p:cNvSpPr>
              <a:spLocks noChangeArrowheads="1"/>
            </p:cNvSpPr>
            <p:nvPr/>
          </p:nvSpPr>
          <p:spPr bwMode="auto">
            <a:xfrm>
              <a:off x="500" y="1928"/>
              <a:ext cx="1218" cy="533"/>
            </a:xfrm>
            <a:prstGeom prst="roundRect">
              <a:avLst>
                <a:gd name="adj" fmla="val 185"/>
              </a:avLst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AutoShape 41"/>
            <p:cNvSpPr>
              <a:spLocks noChangeArrowheads="1"/>
            </p:cNvSpPr>
            <p:nvPr/>
          </p:nvSpPr>
          <p:spPr bwMode="auto">
            <a:xfrm>
              <a:off x="500" y="1928"/>
              <a:ext cx="1218" cy="533"/>
            </a:xfrm>
            <a:prstGeom prst="roundRect">
              <a:avLst>
                <a:gd name="adj" fmla="val 185"/>
              </a:avLst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>
                <a:lnSpc>
                  <a:spcPts val="2413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FF3366"/>
                  </a:solidFill>
                </a:rPr>
                <a:t> </a:t>
              </a:r>
              <a:r>
                <a:rPr lang="en-GB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52" name="Line 42"/>
          <p:cNvSpPr>
            <a:spLocks noChangeShapeType="1"/>
          </p:cNvSpPr>
          <p:nvPr/>
        </p:nvSpPr>
        <p:spPr bwMode="auto">
          <a:xfrm flipV="1">
            <a:off x="1393081" y="740899"/>
            <a:ext cx="1587" cy="1666875"/>
          </a:xfrm>
          <a:prstGeom prst="line">
            <a:avLst/>
          </a:prstGeom>
          <a:noFill/>
          <a:ln w="36000">
            <a:solidFill>
              <a:srgbClr val="3366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" name="Line 43"/>
          <p:cNvSpPr>
            <a:spLocks noChangeShapeType="1"/>
          </p:cNvSpPr>
          <p:nvPr/>
        </p:nvSpPr>
        <p:spPr bwMode="auto">
          <a:xfrm>
            <a:off x="1397843" y="742487"/>
            <a:ext cx="3084513" cy="1587"/>
          </a:xfrm>
          <a:prstGeom prst="line">
            <a:avLst/>
          </a:prstGeom>
          <a:noFill/>
          <a:ln w="36000">
            <a:solidFill>
              <a:srgbClr val="3366FF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" name="Freeform 45"/>
          <p:cNvSpPr>
            <a:spLocks noChangeArrowheads="1"/>
          </p:cNvSpPr>
          <p:nvPr/>
        </p:nvSpPr>
        <p:spPr bwMode="auto">
          <a:xfrm>
            <a:off x="3991818" y="5023974"/>
            <a:ext cx="2520950" cy="1150938"/>
          </a:xfrm>
          <a:custGeom>
            <a:avLst/>
            <a:gdLst/>
            <a:ahLst/>
            <a:cxnLst>
              <a:cxn ang="0">
                <a:pos x="3500" y="0"/>
              </a:cxn>
              <a:cxn ang="0">
                <a:pos x="7002" y="1598"/>
              </a:cxn>
              <a:cxn ang="0">
                <a:pos x="3500" y="3197"/>
              </a:cxn>
              <a:cxn ang="0">
                <a:pos x="0" y="1598"/>
              </a:cxn>
              <a:cxn ang="0">
                <a:pos x="3500" y="0"/>
              </a:cxn>
            </a:cxnLst>
            <a:rect l="0" t="0" r="r" b="b"/>
            <a:pathLst>
              <a:path w="7003" h="3198">
                <a:moveTo>
                  <a:pt x="3500" y="0"/>
                </a:moveTo>
                <a:lnTo>
                  <a:pt x="7002" y="1598"/>
                </a:lnTo>
                <a:lnTo>
                  <a:pt x="3500" y="3197"/>
                </a:lnTo>
                <a:lnTo>
                  <a:pt x="0" y="1598"/>
                </a:lnTo>
                <a:lnTo>
                  <a:pt x="3500" y="0"/>
                </a:lnTo>
              </a:path>
            </a:pathLst>
          </a:custGeom>
          <a:noFill/>
          <a:ln w="38160">
            <a:solidFill>
              <a:srgbClr val="3366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Line 46"/>
          <p:cNvSpPr>
            <a:spLocks noChangeShapeType="1"/>
          </p:cNvSpPr>
          <p:nvPr/>
        </p:nvSpPr>
        <p:spPr bwMode="auto">
          <a:xfrm flipH="1">
            <a:off x="5252293" y="2469687"/>
            <a:ext cx="6350" cy="312737"/>
          </a:xfrm>
          <a:prstGeom prst="line">
            <a:avLst/>
          </a:prstGeom>
          <a:noFill/>
          <a:ln w="72000">
            <a:solidFill>
              <a:srgbClr val="9933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" name="Line 47"/>
          <p:cNvSpPr>
            <a:spLocks noChangeShapeType="1"/>
          </p:cNvSpPr>
          <p:nvPr/>
        </p:nvSpPr>
        <p:spPr bwMode="auto">
          <a:xfrm flipH="1">
            <a:off x="5252293" y="3874624"/>
            <a:ext cx="6350" cy="312738"/>
          </a:xfrm>
          <a:prstGeom prst="line">
            <a:avLst/>
          </a:prstGeom>
          <a:noFill/>
          <a:ln w="72000">
            <a:solidFill>
              <a:srgbClr val="9933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 flipH="1">
            <a:off x="5252293" y="4738224"/>
            <a:ext cx="6350" cy="312738"/>
          </a:xfrm>
          <a:prstGeom prst="line">
            <a:avLst/>
          </a:prstGeom>
          <a:noFill/>
          <a:ln w="72000">
            <a:solidFill>
              <a:srgbClr val="9933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Text Box 49"/>
          <p:cNvSpPr txBox="1">
            <a:spLocks noChangeArrowheads="1"/>
          </p:cNvSpPr>
          <p:nvPr/>
        </p:nvSpPr>
        <p:spPr bwMode="auto">
          <a:xfrm>
            <a:off x="4504581" y="5379574"/>
            <a:ext cx="2019300" cy="304036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ts val="2413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3366FF"/>
                </a:solidFill>
              </a:rPr>
              <a:t>Convergence?</a:t>
            </a:r>
          </a:p>
        </p:txBody>
      </p:sp>
      <p:sp>
        <p:nvSpPr>
          <p:cNvPr id="60" name="Text Box 50"/>
          <p:cNvSpPr txBox="1">
            <a:spLocks noChangeArrowheads="1"/>
          </p:cNvSpPr>
          <p:nvPr/>
        </p:nvSpPr>
        <p:spPr bwMode="auto">
          <a:xfrm>
            <a:off x="6920756" y="5090649"/>
            <a:ext cx="461890" cy="304036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ts val="2413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3366FF"/>
                </a:solidFill>
                <a:latin typeface="Helvetica" charset="0"/>
              </a:rPr>
              <a:t>YES</a:t>
            </a:r>
          </a:p>
        </p:txBody>
      </p:sp>
      <p:sp>
        <p:nvSpPr>
          <p:cNvPr id="61" name="Text Box 51"/>
          <p:cNvSpPr txBox="1">
            <a:spLocks noChangeArrowheads="1"/>
          </p:cNvSpPr>
          <p:nvPr/>
        </p:nvSpPr>
        <p:spPr bwMode="auto">
          <a:xfrm>
            <a:off x="8054231" y="5395449"/>
            <a:ext cx="490632" cy="304036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ts val="2413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FF3333"/>
                </a:solidFill>
              </a:rPr>
              <a:t>STOP</a:t>
            </a:r>
          </a:p>
        </p:txBody>
      </p:sp>
      <p:sp>
        <p:nvSpPr>
          <p:cNvPr id="62" name="Text Box 52"/>
          <p:cNvSpPr txBox="1">
            <a:spLocks noChangeArrowheads="1"/>
          </p:cNvSpPr>
          <p:nvPr/>
        </p:nvSpPr>
        <p:spPr bwMode="auto">
          <a:xfrm>
            <a:off x="2748806" y="4985874"/>
            <a:ext cx="346249" cy="304036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ts val="2413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3366FF"/>
                </a:solidFill>
                <a:latin typeface="Helvetic" pitchFamily="16" charset="0"/>
              </a:rPr>
              <a:t>NO</a:t>
            </a:r>
          </a:p>
        </p:txBody>
      </p:sp>
      <p:sp>
        <p:nvSpPr>
          <p:cNvPr id="63" name="Text Box 53"/>
          <p:cNvSpPr txBox="1">
            <a:spLocks noChangeArrowheads="1"/>
          </p:cNvSpPr>
          <p:nvPr/>
        </p:nvSpPr>
        <p:spPr bwMode="auto">
          <a:xfrm>
            <a:off x="388193" y="2501437"/>
            <a:ext cx="2044700" cy="611834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ts val="2413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1"/>
                </a:solidFill>
              </a:rPr>
              <a:t>mixing</a:t>
            </a:r>
          </a:p>
          <a:p>
            <a:pPr algn="ctr">
              <a:lnSpc>
                <a:spcPct val="111000"/>
              </a:lnSpc>
              <a:buClr>
                <a:srgbClr val="000000"/>
              </a:buClr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 dirty="0">
                <a:solidFill>
                  <a:srgbClr val="993366"/>
                </a:solidFill>
                <a:latin typeface="Symbol" charset="2"/>
              </a:rPr>
              <a:t> </a:t>
            </a:r>
            <a:r>
              <a:rPr lang="en-GB" baseline="-33000" dirty="0">
                <a:solidFill>
                  <a:srgbClr val="993366"/>
                </a:solidFill>
              </a:rPr>
              <a:t>in</a:t>
            </a:r>
            <a:r>
              <a:rPr lang="en-GB" dirty="0">
                <a:solidFill>
                  <a:srgbClr val="993366"/>
                </a:solidFill>
              </a:rPr>
              <a:t>(</a:t>
            </a:r>
            <a:r>
              <a:rPr lang="en-GB" b="1" dirty="0">
                <a:solidFill>
                  <a:srgbClr val="993366"/>
                </a:solidFill>
              </a:rPr>
              <a:t>r</a:t>
            </a:r>
            <a:r>
              <a:rPr lang="en-GB" dirty="0">
                <a:solidFill>
                  <a:srgbClr val="993366"/>
                </a:solidFill>
              </a:rPr>
              <a:t>)  </a:t>
            </a:r>
            <a:r>
              <a:rPr lang="en-GB" dirty="0">
                <a:solidFill>
                  <a:srgbClr val="000000"/>
                </a:solidFill>
              </a:rPr>
              <a:t>&amp;</a:t>
            </a:r>
            <a:r>
              <a:rPr lang="en-GB" dirty="0">
                <a:solidFill>
                  <a:srgbClr val="FF3366"/>
                </a:solidFill>
              </a:rPr>
              <a:t> </a:t>
            </a:r>
            <a:r>
              <a:rPr lang="en-GB" i="1" dirty="0">
                <a:solidFill>
                  <a:srgbClr val="993366"/>
                </a:solidFill>
                <a:latin typeface="Symbol" charset="2"/>
              </a:rPr>
              <a:t> </a:t>
            </a:r>
            <a:r>
              <a:rPr lang="en-GB" baseline="-33000" dirty="0">
                <a:solidFill>
                  <a:srgbClr val="993366"/>
                </a:solidFill>
              </a:rPr>
              <a:t>out</a:t>
            </a:r>
            <a:r>
              <a:rPr lang="en-GB" dirty="0">
                <a:solidFill>
                  <a:srgbClr val="993366"/>
                </a:solidFill>
              </a:rPr>
              <a:t>(</a:t>
            </a:r>
            <a:r>
              <a:rPr lang="en-GB" b="1" dirty="0">
                <a:solidFill>
                  <a:srgbClr val="993366"/>
                </a:solidFill>
              </a:rPr>
              <a:t>r</a:t>
            </a:r>
            <a:r>
              <a:rPr lang="en-GB" dirty="0">
                <a:solidFill>
                  <a:srgbClr val="993366"/>
                </a:solidFill>
              </a:rPr>
              <a:t>)</a:t>
            </a:r>
          </a:p>
        </p:txBody>
      </p:sp>
      <p:sp>
        <p:nvSpPr>
          <p:cNvPr id="3" name="Hexagone 2"/>
          <p:cNvSpPr/>
          <p:nvPr/>
        </p:nvSpPr>
        <p:spPr>
          <a:xfrm>
            <a:off x="7812931" y="5100174"/>
            <a:ext cx="995362" cy="977901"/>
          </a:xfrm>
          <a:prstGeom prst="hexagon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93" y="3311064"/>
            <a:ext cx="1587500" cy="215900"/>
          </a:xfrm>
          <a:prstGeom prst="rect">
            <a:avLst/>
          </a:prstGeom>
        </p:spPr>
      </p:pic>
      <p:sp>
        <p:nvSpPr>
          <p:cNvPr id="47" name="Espace réservé du numéro de diapositive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31</a:t>
            </a:fld>
            <a:endParaRPr lang="fr-FR"/>
          </a:p>
        </p:txBody>
      </p:sp>
      <p:cxnSp>
        <p:nvCxnSpPr>
          <p:cNvPr id="54" name="Connecteur droit 53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7916" y="1576918"/>
            <a:ext cx="3026834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   </a:t>
            </a:r>
            <a:r>
              <a:rPr lang="fr-FR" dirty="0" err="1"/>
              <a:t>ParaGauss</a:t>
            </a:r>
            <a:endParaRPr lang="fr-FR" dirty="0"/>
          </a:p>
          <a:p>
            <a:r>
              <a:rPr lang="fr-FR" dirty="0"/>
              <a:t>    PARATEC</a:t>
            </a:r>
          </a:p>
          <a:p>
            <a:r>
              <a:rPr lang="fr-FR" dirty="0"/>
              <a:t>    PARSEC</a:t>
            </a:r>
          </a:p>
          <a:p>
            <a:r>
              <a:rPr lang="fr-FR" dirty="0"/>
              <a:t>    PC GAMESS</a:t>
            </a:r>
          </a:p>
          <a:p>
            <a:r>
              <a:rPr lang="fr-FR" dirty="0"/>
              <a:t>    PLATO </a:t>
            </a:r>
          </a:p>
          <a:p>
            <a:r>
              <a:rPr lang="fr-FR" dirty="0"/>
              <a:t>    </a:t>
            </a:r>
            <a:r>
              <a:rPr lang="fr-FR" dirty="0" err="1"/>
              <a:t>Parallel</a:t>
            </a:r>
            <a:r>
              <a:rPr lang="fr-FR" dirty="0"/>
              <a:t> Quantum Solutions</a:t>
            </a:r>
          </a:p>
          <a:p>
            <a:r>
              <a:rPr lang="fr-FR" dirty="0"/>
              <a:t>    </a:t>
            </a:r>
            <a:r>
              <a:rPr lang="fr-FR" dirty="0" err="1"/>
              <a:t>PWscf</a:t>
            </a:r>
            <a:r>
              <a:rPr lang="fr-FR" dirty="0"/>
              <a:t> (Quantum </a:t>
            </a:r>
            <a:r>
              <a:rPr lang="fr-FR" dirty="0" err="1"/>
              <a:t>Espresso</a:t>
            </a:r>
            <a:r>
              <a:rPr lang="fr-FR" dirty="0"/>
              <a:t>)</a:t>
            </a:r>
          </a:p>
          <a:p>
            <a:r>
              <a:rPr lang="fr-FR" dirty="0"/>
              <a:t>    </a:t>
            </a:r>
            <a:r>
              <a:rPr lang="fr-FR" dirty="0" err="1"/>
              <a:t>Q-Chem</a:t>
            </a:r>
            <a:endParaRPr lang="fr-FR" dirty="0"/>
          </a:p>
          <a:p>
            <a:r>
              <a:rPr lang="fr-FR" dirty="0"/>
              <a:t>    SIESTA</a:t>
            </a:r>
          </a:p>
          <a:p>
            <a:r>
              <a:rPr lang="fr-FR" dirty="0"/>
              <a:t>    Socorro</a:t>
            </a:r>
          </a:p>
          <a:p>
            <a:r>
              <a:rPr lang="fr-FR" dirty="0"/>
              <a:t>    </a:t>
            </a:r>
            <a:r>
              <a:rPr lang="fr-FR" dirty="0" err="1"/>
              <a:t>Spartan</a:t>
            </a:r>
            <a:endParaRPr lang="fr-FR" dirty="0"/>
          </a:p>
          <a:p>
            <a:r>
              <a:rPr lang="fr-FR" dirty="0"/>
              <a:t>    SPR-KKR</a:t>
            </a:r>
          </a:p>
          <a:p>
            <a:r>
              <a:rPr lang="fr-FR" dirty="0"/>
              <a:t>    TURBOMOLE</a:t>
            </a:r>
          </a:p>
          <a:p>
            <a:r>
              <a:rPr lang="fr-FR" dirty="0"/>
              <a:t>    VASP </a:t>
            </a:r>
          </a:p>
          <a:p>
            <a:r>
              <a:rPr lang="fr-FR" dirty="0"/>
              <a:t>    WIEN2k</a:t>
            </a: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65666" y="1608667"/>
            <a:ext cx="310091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   </a:t>
            </a:r>
            <a:r>
              <a:rPr lang="fr-FR" dirty="0" err="1"/>
              <a:t>Abinit</a:t>
            </a:r>
            <a:endParaRPr lang="fr-FR" dirty="0"/>
          </a:p>
          <a:p>
            <a:r>
              <a:rPr lang="fr-FR" dirty="0"/>
              <a:t>    ADF</a:t>
            </a:r>
          </a:p>
          <a:p>
            <a:r>
              <a:rPr lang="fr-FR" dirty="0"/>
              <a:t>    AIMPRO</a:t>
            </a:r>
          </a:p>
          <a:p>
            <a:r>
              <a:rPr lang="fr-FR" dirty="0"/>
              <a:t>    </a:t>
            </a:r>
            <a:r>
              <a:rPr lang="fr-FR" dirty="0" err="1"/>
              <a:t>Augmented</a:t>
            </a:r>
            <a:r>
              <a:rPr lang="fr-FR" dirty="0"/>
              <a:t> </a:t>
            </a:r>
            <a:r>
              <a:rPr lang="fr-FR" dirty="0" err="1"/>
              <a:t>Spherical</a:t>
            </a:r>
            <a:r>
              <a:rPr lang="fr-FR" dirty="0"/>
              <a:t> </a:t>
            </a:r>
            <a:r>
              <a:rPr lang="fr-FR" dirty="0" err="1"/>
              <a:t>Wave</a:t>
            </a:r>
            <a:endParaRPr lang="fr-FR" dirty="0"/>
          </a:p>
          <a:p>
            <a:r>
              <a:rPr lang="fr-FR" dirty="0"/>
              <a:t>    </a:t>
            </a:r>
            <a:r>
              <a:rPr lang="fr-FR" dirty="0" err="1"/>
              <a:t>Atomistix</a:t>
            </a:r>
            <a:r>
              <a:rPr lang="fr-FR" dirty="0"/>
              <a:t> </a:t>
            </a:r>
            <a:r>
              <a:rPr lang="fr-FR" dirty="0" err="1"/>
              <a:t>Toolkit</a:t>
            </a:r>
            <a:endParaRPr lang="fr-FR" dirty="0"/>
          </a:p>
          <a:p>
            <a:r>
              <a:rPr lang="fr-FR" dirty="0"/>
              <a:t>    CADPAC</a:t>
            </a:r>
          </a:p>
          <a:p>
            <a:r>
              <a:rPr lang="fr-FR" dirty="0"/>
              <a:t>    CASTEP</a:t>
            </a:r>
          </a:p>
          <a:p>
            <a:r>
              <a:rPr lang="fr-FR" dirty="0"/>
              <a:t>    CP2K</a:t>
            </a:r>
          </a:p>
          <a:p>
            <a:r>
              <a:rPr lang="fr-FR" dirty="0"/>
              <a:t>    CPMD</a:t>
            </a:r>
          </a:p>
          <a:p>
            <a:r>
              <a:rPr lang="fr-FR" dirty="0"/>
              <a:t>    CRYSTAL</a:t>
            </a:r>
          </a:p>
          <a:p>
            <a:r>
              <a:rPr lang="fr-FR" dirty="0"/>
              <a:t>    DACAPO</a:t>
            </a:r>
          </a:p>
          <a:p>
            <a:r>
              <a:rPr lang="fr-FR" dirty="0"/>
              <a:t>    DALTON</a:t>
            </a:r>
          </a:p>
          <a:p>
            <a:r>
              <a:rPr lang="fr-FR" dirty="0"/>
              <a:t>    deMon2K</a:t>
            </a:r>
          </a:p>
          <a:p>
            <a:r>
              <a:rPr lang="fr-FR" dirty="0"/>
              <a:t>    DFT++ </a:t>
            </a:r>
          </a:p>
          <a:p>
            <a:r>
              <a:rPr lang="fr-FR" dirty="0"/>
              <a:t>    DMol3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97248" y="1598084"/>
            <a:ext cx="241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   EXCITING</a:t>
            </a:r>
          </a:p>
          <a:p>
            <a:r>
              <a:rPr lang="fr-FR" dirty="0"/>
              <a:t>    </a:t>
            </a:r>
            <a:r>
              <a:rPr lang="fr-FR" dirty="0" err="1"/>
              <a:t>Fireball</a:t>
            </a:r>
            <a:endParaRPr lang="fr-FR" dirty="0"/>
          </a:p>
          <a:p>
            <a:r>
              <a:rPr lang="fr-FR" dirty="0"/>
              <a:t>    FLEUR</a:t>
            </a:r>
          </a:p>
          <a:p>
            <a:r>
              <a:rPr lang="fr-FR" dirty="0"/>
              <a:t>    GAMESS (UK)</a:t>
            </a:r>
          </a:p>
          <a:p>
            <a:r>
              <a:rPr lang="fr-FR" dirty="0"/>
              <a:t>    GAMESS (US)</a:t>
            </a:r>
          </a:p>
          <a:p>
            <a:r>
              <a:rPr lang="fr-FR" dirty="0"/>
              <a:t>    GAUSSIAN</a:t>
            </a:r>
          </a:p>
          <a:p>
            <a:r>
              <a:rPr lang="fr-FR" dirty="0"/>
              <a:t>    GPAW</a:t>
            </a:r>
          </a:p>
          <a:p>
            <a:r>
              <a:rPr lang="fr-FR" dirty="0"/>
              <a:t>    JAGUAR</a:t>
            </a:r>
          </a:p>
          <a:p>
            <a:r>
              <a:rPr lang="fr-FR" dirty="0"/>
              <a:t>    MOLCAS</a:t>
            </a:r>
          </a:p>
          <a:p>
            <a:r>
              <a:rPr lang="fr-FR" dirty="0"/>
              <a:t>    MOLPRO</a:t>
            </a:r>
          </a:p>
          <a:p>
            <a:r>
              <a:rPr lang="fr-FR" dirty="0"/>
              <a:t>    MPQC</a:t>
            </a:r>
          </a:p>
          <a:p>
            <a:r>
              <a:rPr lang="fr-FR" dirty="0"/>
              <a:t>    </a:t>
            </a:r>
            <a:r>
              <a:rPr lang="fr-FR" dirty="0" err="1"/>
              <a:t>NWChem</a:t>
            </a:r>
            <a:endParaRPr lang="fr-FR" dirty="0"/>
          </a:p>
          <a:p>
            <a:r>
              <a:rPr lang="fr-FR" dirty="0"/>
              <a:t>    </a:t>
            </a:r>
            <a:r>
              <a:rPr lang="fr-FR" dirty="0" err="1"/>
              <a:t>OpenMX</a:t>
            </a:r>
            <a:endParaRPr lang="fr-FR" dirty="0"/>
          </a:p>
          <a:p>
            <a:r>
              <a:rPr lang="fr-FR" dirty="0"/>
              <a:t>    ORCA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916" y="741918"/>
            <a:ext cx="7027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Solid state </a:t>
            </a:r>
            <a:r>
              <a:rPr lang="fr-FR" sz="2400" dirty="0" err="1"/>
              <a:t>physics</a:t>
            </a:r>
            <a:r>
              <a:rPr lang="fr-FR" sz="2400" dirty="0"/>
              <a:t> and quantum </a:t>
            </a:r>
            <a:r>
              <a:rPr lang="fr-FR" sz="2400" dirty="0" err="1"/>
              <a:t>chemistry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6105082" y="5929868"/>
            <a:ext cx="197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3366FF"/>
                </a:solidFill>
              </a:rPr>
              <a:t>non-exhaustive </a:t>
            </a:r>
            <a:r>
              <a:rPr lang="fr-FR" i="1" dirty="0" err="1">
                <a:solidFill>
                  <a:srgbClr val="3366FF"/>
                </a:solidFill>
              </a:rPr>
              <a:t>list</a:t>
            </a: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2332" y="42332"/>
            <a:ext cx="2348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DFT: </a:t>
            </a:r>
            <a:r>
              <a:rPr lang="en-US" sz="2400" dirty="0" err="1">
                <a:solidFill>
                  <a:srgbClr val="9F0050"/>
                </a:solidFill>
                <a:latin typeface="Century Gothic"/>
              </a:rPr>
              <a:t>softwares</a:t>
            </a:r>
            <a:endParaRPr lang="fr-FR" sz="240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4601789" y="899755"/>
            <a:ext cx="4326312" cy="5125373"/>
          </a:xfrm>
          <a:prstGeom prst="roundRect">
            <a:avLst>
              <a:gd name="adj" fmla="val 5981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2332" y="42332"/>
            <a:ext cx="2266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DFT: </a:t>
            </a:r>
            <a:r>
              <a:rPr lang="en-US" sz="2400" dirty="0" err="1">
                <a:solidFill>
                  <a:srgbClr val="9F0050"/>
                </a:solidFill>
                <a:latin typeface="Century Gothic"/>
              </a:rPr>
              <a:t>softwares</a:t>
            </a:r>
            <a:endParaRPr lang="fr-FR" sz="2400" dirty="0"/>
          </a:p>
        </p:txBody>
      </p:sp>
      <p:pic>
        <p:nvPicPr>
          <p:cNvPr id="5" name="Picture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1576892"/>
            <a:ext cx="1447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427339" y="1856601"/>
            <a:ext cx="101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infinite</a:t>
            </a:r>
            <a:r>
              <a:rPr lang="fr-FR" dirty="0"/>
              <a:t> </a:t>
            </a:r>
          </a:p>
          <a:p>
            <a:r>
              <a:rPr lang="fr-FR" dirty="0" err="1"/>
              <a:t>number</a:t>
            </a:r>
            <a:r>
              <a:rPr lang="fr-FR" dirty="0"/>
              <a:t> </a:t>
            </a:r>
          </a:p>
          <a:p>
            <a:r>
              <a:rPr lang="fr-FR" dirty="0"/>
              <a:t>of </a:t>
            </a:r>
            <a:r>
              <a:rPr lang="fr-FR" dirty="0" err="1"/>
              <a:t>atoms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79" y="3546733"/>
            <a:ext cx="1739900" cy="1739900"/>
          </a:xfrm>
          <a:prstGeom prst="rect">
            <a:avLst/>
          </a:prstGeom>
        </p:spPr>
      </p:pic>
      <p:grpSp>
        <p:nvGrpSpPr>
          <p:cNvPr id="18" name="Grouper 17"/>
          <p:cNvGrpSpPr/>
          <p:nvPr/>
        </p:nvGrpSpPr>
        <p:grpSpPr>
          <a:xfrm>
            <a:off x="482600" y="938765"/>
            <a:ext cx="3670300" cy="4915935"/>
            <a:chOff x="482600" y="938765"/>
            <a:chExt cx="3670300" cy="4915935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482600" y="938765"/>
              <a:ext cx="3670300" cy="4915935"/>
            </a:xfrm>
            <a:prstGeom prst="roundRect">
              <a:avLst>
                <a:gd name="adj" fmla="val 7274"/>
              </a:avLst>
            </a:prstGeom>
            <a:solidFill>
              <a:srgbClr val="947C69">
                <a:alpha val="2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" name="Picture 1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2" t="11208" r="10712" b="11208"/>
            <a:stretch>
              <a:fillRect/>
            </a:stretch>
          </p:blipFill>
          <p:spPr bwMode="auto">
            <a:xfrm>
              <a:off x="1557652" y="2454846"/>
              <a:ext cx="1377061" cy="1300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1522222" y="1130586"/>
              <a:ext cx="1445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339933"/>
                  </a:solidFill>
                </a:rPr>
                <a:t>real </a:t>
              </a:r>
              <a:r>
                <a:rPr lang="fr-FR" sz="2400" dirty="0" err="1">
                  <a:solidFill>
                    <a:srgbClr val="339933"/>
                  </a:solidFill>
                </a:rPr>
                <a:t>space</a:t>
              </a:r>
              <a:endParaRPr lang="fr-FR" sz="2400" dirty="0">
                <a:solidFill>
                  <a:srgbClr val="339933"/>
                </a:solidFill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838989" y="1948934"/>
              <a:ext cx="814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cluster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8376" y="4329668"/>
              <a:ext cx="315561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dirty="0"/>
                <a:t>no </a:t>
              </a:r>
              <a:r>
                <a:rPr lang="fr-FR" dirty="0" err="1"/>
                <a:t>periodicity</a:t>
              </a:r>
              <a:r>
                <a:rPr lang="fr-FR" dirty="0"/>
                <a:t> </a:t>
              </a:r>
              <a:r>
                <a:rPr lang="fr-FR" dirty="0" err="1"/>
                <a:t>constraint</a:t>
              </a:r>
              <a:r>
                <a:rPr lang="fr-FR" dirty="0"/>
                <a:t> (</a:t>
              </a:r>
              <a:r>
                <a:rPr lang="fr-FR" dirty="0" err="1"/>
                <a:t>amorphous</a:t>
              </a:r>
              <a:r>
                <a:rPr lang="fr-FR" dirty="0"/>
                <a:t> and </a:t>
              </a:r>
              <a:r>
                <a:rPr lang="fr-FR" dirty="0" err="1"/>
                <a:t>crystalline</a:t>
              </a:r>
              <a:r>
                <a:rPr lang="fr-FR" dirty="0"/>
                <a:t> </a:t>
              </a:r>
              <a:r>
                <a:rPr lang="fr-FR" dirty="0" err="1"/>
                <a:t>materials</a:t>
              </a:r>
              <a:r>
                <a:rPr lang="fr-FR" dirty="0"/>
                <a:t>)</a:t>
              </a:r>
            </a:p>
            <a:p>
              <a:pPr algn="ctr"/>
              <a:endParaRPr lang="fr-FR" dirty="0"/>
            </a:p>
            <a:p>
              <a:pPr algn="ctr"/>
              <a:r>
                <a:rPr lang="fr-FR" i="1" dirty="0" err="1">
                  <a:solidFill>
                    <a:srgbClr val="FF0000"/>
                  </a:solidFill>
                </a:rPr>
                <a:t>suited</a:t>
              </a:r>
              <a:r>
                <a:rPr lang="fr-FR" i="1" dirty="0">
                  <a:solidFill>
                    <a:srgbClr val="FF0000"/>
                  </a:solidFill>
                </a:rPr>
                <a:t> to </a:t>
              </a:r>
              <a:r>
                <a:rPr lang="fr-FR" i="1" dirty="0" err="1">
                  <a:solidFill>
                    <a:srgbClr val="FF0000"/>
                  </a:solidFill>
                </a:rPr>
                <a:t>molecules</a:t>
              </a:r>
              <a:endParaRPr lang="fr-FR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7179080" y="4145002"/>
            <a:ext cx="1749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  <a:r>
              <a:rPr lang="fr-FR" baseline="30000" dirty="0"/>
              <a:t>st</a:t>
            </a:r>
            <a:r>
              <a:rPr lang="fr-FR" dirty="0"/>
              <a:t> Brillouin zone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8174" y="993026"/>
            <a:ext cx="3846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339933"/>
                </a:solidFill>
              </a:rPr>
              <a:t>periodic</a:t>
            </a:r>
            <a:r>
              <a:rPr lang="fr-FR" sz="2400" dirty="0">
                <a:solidFill>
                  <a:srgbClr val="339933"/>
                </a:solidFill>
              </a:rPr>
              <a:t> </a:t>
            </a:r>
            <a:r>
              <a:rPr lang="fr-FR" sz="2400" dirty="0" err="1">
                <a:solidFill>
                  <a:srgbClr val="339933"/>
                </a:solidFill>
              </a:rPr>
              <a:t>boundary</a:t>
            </a:r>
            <a:r>
              <a:rPr lang="fr-FR" sz="2400" dirty="0">
                <a:solidFill>
                  <a:srgbClr val="339933"/>
                </a:solidFill>
              </a:rPr>
              <a:t> conditions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131215" y="2617231"/>
            <a:ext cx="45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or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086880" y="5378797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suited</a:t>
            </a:r>
            <a:r>
              <a:rPr lang="fr-FR" dirty="0">
                <a:solidFill>
                  <a:srgbClr val="FF0000"/>
                </a:solidFill>
              </a:rPr>
              <a:t> to </a:t>
            </a:r>
            <a:r>
              <a:rPr lang="fr-FR" dirty="0" err="1">
                <a:solidFill>
                  <a:srgbClr val="FF0000"/>
                </a:solidFill>
              </a:rPr>
              <a:t>cristals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i="1" dirty="0">
                <a:solidFill>
                  <a:srgbClr val="FF0000"/>
                </a:solidFill>
              </a:rPr>
              <a:t>supercell</a:t>
            </a:r>
          </a:p>
        </p:txBody>
      </p:sp>
      <p:sp>
        <p:nvSpPr>
          <p:cNvPr id="16" name="Double flèche verticale 15"/>
          <p:cNvSpPr/>
          <p:nvPr/>
        </p:nvSpPr>
        <p:spPr>
          <a:xfrm>
            <a:off x="5993704" y="2996346"/>
            <a:ext cx="444500" cy="663858"/>
          </a:xfrm>
          <a:prstGeom prst="upDownArrow">
            <a:avLst/>
          </a:prstGeom>
          <a:solidFill>
            <a:srgbClr val="339933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4343827" y="103887"/>
            <a:ext cx="4712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>
                <a:solidFill>
                  <a:srgbClr val="993366"/>
                </a:solidFill>
                <a:latin typeface="Century Gothic"/>
                <a:cs typeface="Century Gothic"/>
              </a:rPr>
              <a:t>the main </a:t>
            </a:r>
            <a:r>
              <a:rPr lang="fr-FR" sz="2000" i="1" dirty="0" err="1">
                <a:solidFill>
                  <a:srgbClr val="993366"/>
                </a:solidFill>
                <a:latin typeface="Century Gothic"/>
                <a:cs typeface="Century Gothic"/>
              </a:rPr>
              <a:t>differences</a:t>
            </a:r>
            <a:r>
              <a:rPr lang="fr-FR" sz="2000" i="1" dirty="0">
                <a:solidFill>
                  <a:srgbClr val="993366"/>
                </a:solidFill>
                <a:latin typeface="Century Gothic"/>
                <a:cs typeface="Century Gothic"/>
              </a:rPr>
              <a:t> </a:t>
            </a:r>
            <a:r>
              <a:rPr lang="fr-FR" sz="2000" i="1" dirty="0" err="1">
                <a:solidFill>
                  <a:srgbClr val="993366"/>
                </a:solidFill>
                <a:latin typeface="Century Gothic"/>
                <a:cs typeface="Century Gothic"/>
              </a:rPr>
              <a:t>between</a:t>
            </a:r>
            <a:r>
              <a:rPr lang="fr-FR" sz="2000" i="1" dirty="0">
                <a:solidFill>
                  <a:srgbClr val="993366"/>
                </a:solidFill>
                <a:latin typeface="Century Gothic"/>
                <a:cs typeface="Century Gothic"/>
              </a:rPr>
              <a:t> </a:t>
            </a:r>
            <a:r>
              <a:rPr lang="fr-FR" sz="2000" i="1" dirty="0" err="1">
                <a:solidFill>
                  <a:srgbClr val="993366"/>
                </a:solidFill>
                <a:latin typeface="Century Gothic"/>
                <a:cs typeface="Century Gothic"/>
              </a:rPr>
              <a:t>them</a:t>
            </a:r>
            <a:endParaRPr lang="fr-FR" sz="2000" i="1" dirty="0">
              <a:solidFill>
                <a:srgbClr val="993366"/>
              </a:solidFill>
              <a:latin typeface="Century Gothic"/>
              <a:cs typeface="Century Gothic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à coins arrondis 39"/>
          <p:cNvSpPr/>
          <p:nvPr/>
        </p:nvSpPr>
        <p:spPr>
          <a:xfrm>
            <a:off x="1748264" y="744495"/>
            <a:ext cx="5519504" cy="716005"/>
          </a:xfrm>
          <a:prstGeom prst="roundRect">
            <a:avLst>
              <a:gd name="adj" fmla="val 25693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936061" y="1574800"/>
            <a:ext cx="798925" cy="540836"/>
          </a:xfrm>
          <a:prstGeom prst="roundRect">
            <a:avLst>
              <a:gd name="adj" fmla="val 10734"/>
            </a:avLst>
          </a:prstGeom>
          <a:solidFill>
            <a:srgbClr val="993366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940000" y="857370"/>
            <a:ext cx="5160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993366"/>
                </a:solidFill>
              </a:rPr>
              <a:t>Basis</a:t>
            </a:r>
            <a:r>
              <a:rPr lang="fr-FR" sz="2400" dirty="0"/>
              <a:t> to </a:t>
            </a:r>
            <a:r>
              <a:rPr lang="fr-FR" sz="2400" dirty="0" err="1"/>
              <a:t>expand</a:t>
            </a:r>
            <a:r>
              <a:rPr lang="fr-FR" sz="2400" dirty="0"/>
              <a:t> the </a:t>
            </a:r>
            <a:r>
              <a:rPr lang="fr-FR" sz="2400" dirty="0" err="1"/>
              <a:t>Kohn-Sham</a:t>
            </a:r>
            <a:r>
              <a:rPr lang="fr-FR" sz="2400" dirty="0"/>
              <a:t> </a:t>
            </a:r>
            <a:r>
              <a:rPr lang="fr-FR" sz="2400" dirty="0" err="1"/>
              <a:t>orbitals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86" y="1600200"/>
            <a:ext cx="2895600" cy="647700"/>
          </a:xfrm>
          <a:prstGeom prst="rect">
            <a:avLst/>
          </a:prstGeom>
        </p:spPr>
      </p:pic>
      <p:grpSp>
        <p:nvGrpSpPr>
          <p:cNvPr id="36" name="Grouper 35"/>
          <p:cNvGrpSpPr/>
          <p:nvPr/>
        </p:nvGrpSpPr>
        <p:grpSpPr>
          <a:xfrm>
            <a:off x="6317071" y="2613023"/>
            <a:ext cx="2390893" cy="1485308"/>
            <a:chOff x="6317071" y="2613023"/>
            <a:chExt cx="2390893" cy="1485308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6317071" y="2613023"/>
              <a:ext cx="2390893" cy="1040808"/>
            </a:xfrm>
            <a:prstGeom prst="roundRect">
              <a:avLst>
                <a:gd name="adj" fmla="val 10734"/>
              </a:avLst>
            </a:prstGeom>
            <a:solidFill>
              <a:srgbClr val="947C69">
                <a:alpha val="2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700159" y="2659203"/>
              <a:ext cx="165137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err="1">
                  <a:solidFill>
                    <a:srgbClr val="993366"/>
                  </a:solidFill>
                </a:rPr>
                <a:t>Atomic</a:t>
              </a:r>
              <a:r>
                <a:rPr lang="fr-FR" b="1" dirty="0">
                  <a:solidFill>
                    <a:srgbClr val="993366"/>
                  </a:solidFill>
                </a:rPr>
                <a:t> </a:t>
              </a:r>
              <a:r>
                <a:rPr lang="fr-FR" b="1" dirty="0" err="1">
                  <a:solidFill>
                    <a:srgbClr val="993366"/>
                  </a:solidFill>
                </a:rPr>
                <a:t>orbitals</a:t>
              </a:r>
              <a:endParaRPr lang="fr-FR" b="1" dirty="0">
                <a:solidFill>
                  <a:srgbClr val="993366"/>
                </a:solidFill>
              </a:endParaRPr>
            </a:p>
            <a:p>
              <a:pPr algn="ctr"/>
              <a:r>
                <a:rPr lang="fr-FR" dirty="0" err="1"/>
                <a:t>Gaussians</a:t>
              </a:r>
              <a:endParaRPr lang="fr-FR" dirty="0"/>
            </a:p>
            <a:p>
              <a:pPr algn="ctr"/>
              <a:r>
                <a:rPr lang="fr-FR" dirty="0"/>
                <a:t>LCAO</a:t>
              </a: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0664" y="3653831"/>
              <a:ext cx="883708" cy="444500"/>
            </a:xfrm>
            <a:prstGeom prst="rect">
              <a:avLst/>
            </a:prstGeom>
          </p:spPr>
        </p:pic>
      </p:grpSp>
      <p:cxnSp>
        <p:nvCxnSpPr>
          <p:cNvPr id="11" name="Connecteur droit avec flèche 10"/>
          <p:cNvCxnSpPr>
            <a:endCxn id="8" idx="0"/>
          </p:cNvCxnSpPr>
          <p:nvPr/>
        </p:nvCxnSpPr>
        <p:spPr>
          <a:xfrm>
            <a:off x="5593172" y="2115636"/>
            <a:ext cx="1919346" cy="497387"/>
          </a:xfrm>
          <a:prstGeom prst="straightConnector1">
            <a:avLst/>
          </a:prstGeom>
          <a:ln>
            <a:solidFill>
              <a:srgbClr val="9933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endCxn id="16" idx="0"/>
          </p:cNvCxnSpPr>
          <p:nvPr/>
        </p:nvCxnSpPr>
        <p:spPr>
          <a:xfrm>
            <a:off x="5397847" y="2115636"/>
            <a:ext cx="1147835" cy="2773864"/>
          </a:xfrm>
          <a:prstGeom prst="straightConnector1">
            <a:avLst/>
          </a:prstGeom>
          <a:ln>
            <a:solidFill>
              <a:srgbClr val="9933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er 36"/>
          <p:cNvGrpSpPr/>
          <p:nvPr/>
        </p:nvGrpSpPr>
        <p:grpSpPr>
          <a:xfrm>
            <a:off x="5268867" y="4851400"/>
            <a:ext cx="2553629" cy="1324374"/>
            <a:chOff x="5268867" y="4851400"/>
            <a:chExt cx="2553629" cy="1324374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5330586" y="4851400"/>
              <a:ext cx="2390893" cy="1040808"/>
            </a:xfrm>
            <a:prstGeom prst="roundRect">
              <a:avLst>
                <a:gd name="adj" fmla="val 10734"/>
              </a:avLst>
            </a:prstGeom>
            <a:solidFill>
              <a:srgbClr val="947C69">
                <a:alpha val="2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268867" y="4889500"/>
              <a:ext cx="255362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993366"/>
                  </a:solidFill>
                </a:rPr>
                <a:t>Muffin-tin </a:t>
              </a:r>
              <a:r>
                <a:rPr lang="fr-FR" b="1" dirty="0" err="1">
                  <a:solidFill>
                    <a:srgbClr val="993366"/>
                  </a:solidFill>
                </a:rPr>
                <a:t>orbitals</a:t>
              </a:r>
              <a:endParaRPr lang="fr-FR" b="1" dirty="0">
                <a:solidFill>
                  <a:srgbClr val="993366"/>
                </a:solidFill>
              </a:endParaRPr>
            </a:p>
            <a:p>
              <a:pPr algn="ctr"/>
              <a:r>
                <a:rPr lang="fr-FR" dirty="0" err="1"/>
                <a:t>spherical</a:t>
              </a:r>
              <a:r>
                <a:rPr lang="fr-FR" dirty="0"/>
                <a:t> </a:t>
              </a:r>
              <a:r>
                <a:rPr lang="fr-FR" dirty="0" err="1"/>
                <a:t>waves</a:t>
              </a:r>
              <a:endParaRPr lang="fr-FR" dirty="0"/>
            </a:p>
            <a:p>
              <a:pPr algn="ctr"/>
              <a:r>
                <a:rPr lang="fr-FR" dirty="0" err="1"/>
                <a:t>LMTO,multiple</a:t>
              </a:r>
              <a:r>
                <a:rPr lang="fr-FR" dirty="0"/>
                <a:t> </a:t>
              </a:r>
              <a:r>
                <a:rPr lang="fr-FR" dirty="0" err="1"/>
                <a:t>scattering</a:t>
              </a:r>
              <a:endParaRPr lang="fr-FR" dirty="0"/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8370" y="5922714"/>
              <a:ext cx="885710" cy="253060"/>
            </a:xfrm>
            <a:prstGeom prst="rect">
              <a:avLst/>
            </a:prstGeom>
          </p:spPr>
        </p:pic>
      </p:grpSp>
      <p:cxnSp>
        <p:nvCxnSpPr>
          <p:cNvPr id="18" name="Connecteur droit avec flèche 17"/>
          <p:cNvCxnSpPr>
            <a:endCxn id="21" idx="3"/>
          </p:cNvCxnSpPr>
          <p:nvPr/>
        </p:nvCxnSpPr>
        <p:spPr>
          <a:xfrm flipH="1">
            <a:off x="2557532" y="2115636"/>
            <a:ext cx="2535168" cy="746626"/>
          </a:xfrm>
          <a:prstGeom prst="straightConnector1">
            <a:avLst/>
          </a:prstGeom>
          <a:ln>
            <a:solidFill>
              <a:srgbClr val="9933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er 37"/>
          <p:cNvGrpSpPr/>
          <p:nvPr/>
        </p:nvGrpSpPr>
        <p:grpSpPr>
          <a:xfrm>
            <a:off x="643706" y="2473323"/>
            <a:ext cx="1913826" cy="1666877"/>
            <a:chOff x="643706" y="2473323"/>
            <a:chExt cx="1913826" cy="1666877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643706" y="2473323"/>
              <a:ext cx="1913826" cy="777878"/>
            </a:xfrm>
            <a:prstGeom prst="roundRect">
              <a:avLst>
                <a:gd name="adj" fmla="val 10734"/>
              </a:avLst>
            </a:prstGeom>
            <a:solidFill>
              <a:srgbClr val="947C69">
                <a:alpha val="2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034" y="2510135"/>
              <a:ext cx="18164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993366"/>
                  </a:solidFill>
                </a:rPr>
                <a:t>Plane </a:t>
              </a:r>
              <a:r>
                <a:rPr lang="fr-FR" b="1" dirty="0" err="1">
                  <a:solidFill>
                    <a:srgbClr val="993366"/>
                  </a:solidFill>
                </a:rPr>
                <a:t>waves</a:t>
              </a:r>
              <a:endParaRPr lang="fr-FR" b="1" dirty="0">
                <a:solidFill>
                  <a:srgbClr val="993366"/>
                </a:solidFill>
              </a:endParaRPr>
            </a:p>
            <a:p>
              <a:pPr algn="ctr"/>
              <a:r>
                <a:rPr lang="fr-FR" dirty="0" err="1"/>
                <a:t>Pseudopotentials</a:t>
              </a:r>
              <a:endParaRPr lang="fr-FR" dirty="0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706" y="3382665"/>
              <a:ext cx="1762265" cy="757535"/>
            </a:xfrm>
            <a:prstGeom prst="rect">
              <a:avLst/>
            </a:prstGeom>
          </p:spPr>
        </p:pic>
      </p:grpSp>
      <p:cxnSp>
        <p:nvCxnSpPr>
          <p:cNvPr id="25" name="Connecteur droit avec flèche 24"/>
          <p:cNvCxnSpPr/>
          <p:nvPr/>
        </p:nvCxnSpPr>
        <p:spPr>
          <a:xfrm flipH="1">
            <a:off x="2984500" y="2115636"/>
            <a:ext cx="2334080" cy="2329364"/>
          </a:xfrm>
          <a:prstGeom prst="straightConnector1">
            <a:avLst/>
          </a:prstGeom>
          <a:ln>
            <a:solidFill>
              <a:srgbClr val="9933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er 38"/>
          <p:cNvGrpSpPr/>
          <p:nvPr/>
        </p:nvGrpSpPr>
        <p:grpSpPr>
          <a:xfrm>
            <a:off x="440507" y="4419600"/>
            <a:ext cx="3940274" cy="1738731"/>
            <a:chOff x="440507" y="4419600"/>
            <a:chExt cx="3940274" cy="1738731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45801" y="5446539"/>
              <a:ext cx="634980" cy="711792"/>
            </a:xfrm>
            <a:prstGeom prst="rect">
              <a:avLst/>
            </a:prstGeom>
          </p:spPr>
        </p:pic>
        <p:sp>
          <p:nvSpPr>
            <p:cNvPr id="27" name="Rectangle à coins arrondis 26"/>
            <p:cNvSpPr/>
            <p:nvPr/>
          </p:nvSpPr>
          <p:spPr>
            <a:xfrm>
              <a:off x="440507" y="4445000"/>
              <a:ext cx="3925035" cy="1447208"/>
            </a:xfrm>
            <a:prstGeom prst="roundRect">
              <a:avLst>
                <a:gd name="adj" fmla="val 10734"/>
              </a:avLst>
            </a:prstGeom>
            <a:solidFill>
              <a:srgbClr val="947C69">
                <a:alpha val="2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36314" y="4660900"/>
              <a:ext cx="3698461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i="1" dirty="0" err="1"/>
                <a:t>atomic</a:t>
              </a:r>
              <a:r>
                <a:rPr lang="fr-FR" i="1" dirty="0"/>
                <a:t> </a:t>
              </a:r>
              <a:r>
                <a:rPr lang="fr-FR" i="1" dirty="0" err="1"/>
                <a:t>spheres</a:t>
              </a:r>
              <a:r>
                <a:rPr lang="fr-FR" i="1" dirty="0"/>
                <a:t>: </a:t>
              </a:r>
              <a:r>
                <a:rPr lang="fr-FR" dirty="0"/>
                <a:t>LC of radial </a:t>
              </a:r>
              <a:r>
                <a:rPr lang="fr-FR" dirty="0" err="1"/>
                <a:t>functions</a:t>
              </a:r>
              <a:r>
                <a:rPr lang="fr-FR" dirty="0"/>
                <a:t> </a:t>
              </a:r>
              <a:br>
                <a:rPr lang="fr-FR" dirty="0"/>
              </a:br>
              <a:r>
                <a:rPr lang="fr-FR" dirty="0"/>
                <a:t>		   × </a:t>
              </a:r>
              <a:r>
                <a:rPr lang="fr-FR" dirty="0" err="1"/>
                <a:t>spherical</a:t>
              </a:r>
              <a:r>
                <a:rPr lang="fr-FR" dirty="0"/>
                <a:t> </a:t>
              </a:r>
              <a:r>
                <a:rPr lang="fr-FR" dirty="0" err="1"/>
                <a:t>harmonics</a:t>
              </a:r>
              <a:endParaRPr lang="fr-FR" dirty="0"/>
            </a:p>
            <a:p>
              <a:r>
                <a:rPr lang="fr-FR" i="1" dirty="0" err="1"/>
                <a:t>interstitial</a:t>
              </a:r>
              <a:r>
                <a:rPr lang="fr-FR" i="1" dirty="0"/>
                <a:t> </a:t>
              </a:r>
              <a:r>
                <a:rPr lang="fr-FR" i="1" dirty="0" err="1"/>
                <a:t>region</a:t>
              </a:r>
              <a:r>
                <a:rPr lang="fr-FR" i="1" dirty="0"/>
                <a:t>: plane </a:t>
              </a:r>
              <a:r>
                <a:rPr lang="fr-FR" i="1" dirty="0" err="1"/>
                <a:t>waves</a:t>
              </a:r>
              <a:endParaRPr lang="fr-FR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03382" y="4419600"/>
              <a:ext cx="13260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b="1" dirty="0">
                  <a:solidFill>
                    <a:srgbClr val="993366"/>
                  </a:solidFill>
                </a:rPr>
                <a:t>Mixed basis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48730" y="5494298"/>
              <a:ext cx="7398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LAPW</a:t>
              </a:r>
            </a:p>
          </p:txBody>
        </p:sp>
      </p:grp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42332" y="42332"/>
            <a:ext cx="2159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DFT: </a:t>
            </a:r>
            <a:r>
              <a:rPr lang="en-US" sz="2400" dirty="0" err="1">
                <a:solidFill>
                  <a:srgbClr val="9F0050"/>
                </a:solidFill>
                <a:latin typeface="Century Gothic"/>
              </a:rPr>
              <a:t>sofwares</a:t>
            </a:r>
            <a:endParaRPr lang="fr-FR" sz="2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4343827" y="103887"/>
            <a:ext cx="4712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>
                <a:solidFill>
                  <a:srgbClr val="993366"/>
                </a:solidFill>
                <a:latin typeface="Century Gothic"/>
                <a:cs typeface="Century Gothic"/>
              </a:rPr>
              <a:t>the main </a:t>
            </a:r>
            <a:r>
              <a:rPr lang="fr-FR" sz="2000" i="1" dirty="0" err="1">
                <a:solidFill>
                  <a:srgbClr val="993366"/>
                </a:solidFill>
                <a:latin typeface="Century Gothic"/>
                <a:cs typeface="Century Gothic"/>
              </a:rPr>
              <a:t>differences</a:t>
            </a:r>
            <a:r>
              <a:rPr lang="fr-FR" sz="2000" i="1" dirty="0">
                <a:solidFill>
                  <a:srgbClr val="993366"/>
                </a:solidFill>
                <a:latin typeface="Century Gothic"/>
                <a:cs typeface="Century Gothic"/>
              </a:rPr>
              <a:t> </a:t>
            </a:r>
            <a:r>
              <a:rPr lang="fr-FR" sz="2000" i="1" dirty="0" err="1">
                <a:solidFill>
                  <a:srgbClr val="993366"/>
                </a:solidFill>
                <a:latin typeface="Century Gothic"/>
                <a:cs typeface="Century Gothic"/>
              </a:rPr>
              <a:t>between</a:t>
            </a:r>
            <a:r>
              <a:rPr lang="fr-FR" sz="2000" i="1" dirty="0">
                <a:solidFill>
                  <a:srgbClr val="993366"/>
                </a:solidFill>
                <a:latin typeface="Century Gothic"/>
                <a:cs typeface="Century Gothic"/>
              </a:rPr>
              <a:t> </a:t>
            </a:r>
            <a:r>
              <a:rPr lang="fr-FR" sz="2000" i="1" dirty="0" err="1">
                <a:solidFill>
                  <a:srgbClr val="993366"/>
                </a:solidFill>
                <a:latin typeface="Century Gothic"/>
                <a:cs typeface="Century Gothic"/>
              </a:rPr>
              <a:t>them</a:t>
            </a:r>
            <a:endParaRPr lang="fr-FR" sz="2000" i="1" dirty="0">
              <a:solidFill>
                <a:srgbClr val="993366"/>
              </a:solidFill>
              <a:latin typeface="Century Gothic"/>
              <a:cs typeface="Century Gothic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42332" y="5794923"/>
            <a:ext cx="8783020" cy="465181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5767916" y="1297518"/>
            <a:ext cx="3026834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   </a:t>
            </a:r>
            <a:r>
              <a:rPr lang="fr-FR" dirty="0" err="1"/>
              <a:t>ParaGauss</a:t>
            </a:r>
            <a:endParaRPr lang="fr-FR" dirty="0"/>
          </a:p>
          <a:p>
            <a:r>
              <a:rPr lang="fr-FR" dirty="0"/>
              <a:t>    </a:t>
            </a:r>
            <a:r>
              <a:rPr lang="fr-FR" dirty="0">
                <a:solidFill>
                  <a:srgbClr val="3366FF"/>
                </a:solidFill>
              </a:rPr>
              <a:t>PARATEC</a:t>
            </a:r>
          </a:p>
          <a:p>
            <a:r>
              <a:rPr lang="fr-FR" dirty="0"/>
              <a:t>    PARSEC</a:t>
            </a:r>
          </a:p>
          <a:p>
            <a:r>
              <a:rPr lang="fr-FR" dirty="0"/>
              <a:t>    PC GAMESS</a:t>
            </a:r>
          </a:p>
          <a:p>
            <a:r>
              <a:rPr lang="fr-FR" dirty="0"/>
              <a:t>    PLATO </a:t>
            </a:r>
          </a:p>
          <a:p>
            <a:r>
              <a:rPr lang="fr-FR" dirty="0"/>
              <a:t>    </a:t>
            </a:r>
            <a:r>
              <a:rPr lang="fr-FR" dirty="0" err="1"/>
              <a:t>Parallel</a:t>
            </a:r>
            <a:r>
              <a:rPr lang="fr-FR" dirty="0"/>
              <a:t> Quantum Solutions</a:t>
            </a:r>
          </a:p>
          <a:p>
            <a:r>
              <a:rPr lang="fr-FR" dirty="0"/>
              <a:t>   </a:t>
            </a:r>
            <a:r>
              <a:rPr lang="fr-FR" dirty="0">
                <a:solidFill>
                  <a:srgbClr val="3366FF"/>
                </a:solidFill>
              </a:rPr>
              <a:t> </a:t>
            </a:r>
            <a:r>
              <a:rPr lang="fr-FR" dirty="0" err="1">
                <a:solidFill>
                  <a:srgbClr val="3366FF"/>
                </a:solidFill>
              </a:rPr>
              <a:t>PWscf</a:t>
            </a:r>
            <a:r>
              <a:rPr lang="fr-FR" dirty="0">
                <a:solidFill>
                  <a:srgbClr val="3366FF"/>
                </a:solidFill>
              </a:rPr>
              <a:t> (Quantum </a:t>
            </a:r>
            <a:r>
              <a:rPr lang="fr-FR" dirty="0" err="1">
                <a:solidFill>
                  <a:srgbClr val="3366FF"/>
                </a:solidFill>
              </a:rPr>
              <a:t>Espresso</a:t>
            </a:r>
            <a:r>
              <a:rPr lang="fr-FR" dirty="0">
                <a:solidFill>
                  <a:srgbClr val="3366FF"/>
                </a:solidFill>
              </a:rPr>
              <a:t>)</a:t>
            </a:r>
          </a:p>
          <a:p>
            <a:r>
              <a:rPr lang="fr-FR" dirty="0"/>
              <a:t>    </a:t>
            </a:r>
            <a:r>
              <a:rPr lang="fr-FR" dirty="0" err="1"/>
              <a:t>Q-Chem</a:t>
            </a:r>
            <a:endParaRPr lang="fr-FR" dirty="0"/>
          </a:p>
          <a:p>
            <a:r>
              <a:rPr lang="fr-FR" dirty="0"/>
              <a:t>    SIESTA</a:t>
            </a:r>
          </a:p>
          <a:p>
            <a:r>
              <a:rPr lang="fr-FR" dirty="0"/>
              <a:t>    Socorro</a:t>
            </a:r>
          </a:p>
          <a:p>
            <a:r>
              <a:rPr lang="fr-FR" dirty="0"/>
              <a:t>    </a:t>
            </a:r>
            <a:r>
              <a:rPr lang="fr-FR" dirty="0" err="1"/>
              <a:t>Spartan</a:t>
            </a:r>
            <a:endParaRPr lang="fr-FR" dirty="0"/>
          </a:p>
          <a:p>
            <a:r>
              <a:rPr lang="fr-FR" dirty="0"/>
              <a:t>    SPR-KKR</a:t>
            </a:r>
          </a:p>
          <a:p>
            <a:r>
              <a:rPr lang="fr-FR" dirty="0"/>
              <a:t>    TURBOMOLE</a:t>
            </a:r>
          </a:p>
          <a:p>
            <a:r>
              <a:rPr lang="fr-FR" dirty="0"/>
              <a:t>    </a:t>
            </a:r>
            <a:r>
              <a:rPr lang="fr-FR" dirty="0">
                <a:solidFill>
                  <a:srgbClr val="3366FF"/>
                </a:solidFill>
              </a:rPr>
              <a:t>VASP</a:t>
            </a:r>
            <a:r>
              <a:rPr lang="fr-FR" dirty="0"/>
              <a:t> </a:t>
            </a:r>
          </a:p>
          <a:p>
            <a:r>
              <a:rPr lang="fr-FR" dirty="0"/>
              <a:t>    WIEN2k</a:t>
            </a: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65666" y="1329267"/>
            <a:ext cx="310091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   </a:t>
            </a:r>
            <a:r>
              <a:rPr lang="fr-FR" dirty="0" err="1">
                <a:solidFill>
                  <a:srgbClr val="3366FF"/>
                </a:solidFill>
              </a:rPr>
              <a:t>Abinit</a:t>
            </a:r>
            <a:endParaRPr lang="fr-FR" dirty="0">
              <a:solidFill>
                <a:srgbClr val="3366FF"/>
              </a:solidFill>
            </a:endParaRPr>
          </a:p>
          <a:p>
            <a:r>
              <a:rPr lang="fr-FR" dirty="0"/>
              <a:t>    ADF</a:t>
            </a:r>
          </a:p>
          <a:p>
            <a:r>
              <a:rPr lang="fr-FR" dirty="0"/>
              <a:t>    AIMPRO</a:t>
            </a:r>
          </a:p>
          <a:p>
            <a:r>
              <a:rPr lang="fr-FR" dirty="0"/>
              <a:t>    </a:t>
            </a:r>
            <a:r>
              <a:rPr lang="fr-FR" dirty="0" err="1"/>
              <a:t>Augmented</a:t>
            </a:r>
            <a:r>
              <a:rPr lang="fr-FR" dirty="0"/>
              <a:t> </a:t>
            </a:r>
            <a:r>
              <a:rPr lang="fr-FR" dirty="0" err="1"/>
              <a:t>Spherical</a:t>
            </a:r>
            <a:r>
              <a:rPr lang="fr-FR" dirty="0"/>
              <a:t> </a:t>
            </a:r>
            <a:r>
              <a:rPr lang="fr-FR" dirty="0" err="1"/>
              <a:t>Wave</a:t>
            </a:r>
            <a:endParaRPr lang="fr-FR" dirty="0"/>
          </a:p>
          <a:p>
            <a:r>
              <a:rPr lang="fr-FR" dirty="0"/>
              <a:t>    </a:t>
            </a:r>
            <a:r>
              <a:rPr lang="fr-FR" dirty="0" err="1"/>
              <a:t>Atomistix</a:t>
            </a:r>
            <a:r>
              <a:rPr lang="fr-FR" dirty="0"/>
              <a:t> </a:t>
            </a:r>
            <a:r>
              <a:rPr lang="fr-FR" dirty="0" err="1"/>
              <a:t>Toolkit</a:t>
            </a:r>
            <a:endParaRPr lang="fr-FR" dirty="0"/>
          </a:p>
          <a:p>
            <a:r>
              <a:rPr lang="fr-FR" dirty="0"/>
              <a:t>    CADPAC</a:t>
            </a:r>
          </a:p>
          <a:p>
            <a:r>
              <a:rPr lang="fr-FR" dirty="0"/>
              <a:t>    </a:t>
            </a:r>
            <a:r>
              <a:rPr lang="fr-FR" dirty="0">
                <a:solidFill>
                  <a:srgbClr val="3366FF"/>
                </a:solidFill>
              </a:rPr>
              <a:t>CASTEP</a:t>
            </a:r>
          </a:p>
          <a:p>
            <a:r>
              <a:rPr lang="fr-FR" dirty="0"/>
              <a:t>   </a:t>
            </a:r>
            <a:r>
              <a:rPr lang="fr-FR" dirty="0">
                <a:solidFill>
                  <a:srgbClr val="3366FF"/>
                </a:solidFill>
              </a:rPr>
              <a:t> </a:t>
            </a:r>
            <a:r>
              <a:rPr lang="fr-FR" dirty="0"/>
              <a:t>CP2K</a:t>
            </a:r>
          </a:p>
          <a:p>
            <a:r>
              <a:rPr lang="fr-FR" dirty="0"/>
              <a:t>    </a:t>
            </a:r>
            <a:r>
              <a:rPr lang="fr-FR" dirty="0">
                <a:solidFill>
                  <a:srgbClr val="3366FF"/>
                </a:solidFill>
              </a:rPr>
              <a:t>CPMD</a:t>
            </a:r>
          </a:p>
          <a:p>
            <a:r>
              <a:rPr lang="fr-FR" dirty="0"/>
              <a:t>    CRYSTAL</a:t>
            </a:r>
          </a:p>
          <a:p>
            <a:r>
              <a:rPr lang="fr-FR" dirty="0"/>
              <a:t>  </a:t>
            </a:r>
            <a:r>
              <a:rPr lang="fr-FR" dirty="0">
                <a:solidFill>
                  <a:srgbClr val="3366FF"/>
                </a:solidFill>
              </a:rPr>
              <a:t>  DACAPO</a:t>
            </a:r>
          </a:p>
          <a:p>
            <a:r>
              <a:rPr lang="fr-FR" dirty="0"/>
              <a:t>    DALTON</a:t>
            </a:r>
          </a:p>
          <a:p>
            <a:r>
              <a:rPr lang="fr-FR" dirty="0"/>
              <a:t>    deMon2K</a:t>
            </a:r>
          </a:p>
          <a:p>
            <a:r>
              <a:rPr lang="fr-FR" dirty="0"/>
              <a:t>    DFT++ </a:t>
            </a:r>
          </a:p>
          <a:p>
            <a:r>
              <a:rPr lang="fr-FR" dirty="0"/>
              <a:t>    DMol3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97248" y="1318684"/>
            <a:ext cx="241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   EXCITING</a:t>
            </a:r>
          </a:p>
          <a:p>
            <a:r>
              <a:rPr lang="fr-FR" dirty="0"/>
              <a:t>    </a:t>
            </a:r>
            <a:r>
              <a:rPr lang="fr-FR" dirty="0" err="1"/>
              <a:t>Fireball</a:t>
            </a:r>
            <a:endParaRPr lang="fr-FR" dirty="0"/>
          </a:p>
          <a:p>
            <a:r>
              <a:rPr lang="fr-FR" dirty="0"/>
              <a:t>    FLEUR</a:t>
            </a:r>
          </a:p>
          <a:p>
            <a:r>
              <a:rPr lang="fr-FR" dirty="0"/>
              <a:t>    GAMESS (UK)</a:t>
            </a:r>
          </a:p>
          <a:p>
            <a:r>
              <a:rPr lang="fr-FR" dirty="0"/>
              <a:t>    GAMESS (US)</a:t>
            </a:r>
          </a:p>
          <a:p>
            <a:r>
              <a:rPr lang="fr-FR" dirty="0"/>
              <a:t>    GAUSSIAN</a:t>
            </a:r>
          </a:p>
          <a:p>
            <a:r>
              <a:rPr lang="fr-FR" dirty="0"/>
              <a:t>    GPAW</a:t>
            </a:r>
          </a:p>
          <a:p>
            <a:r>
              <a:rPr lang="fr-FR" dirty="0"/>
              <a:t>    JAGUAR</a:t>
            </a:r>
          </a:p>
          <a:p>
            <a:r>
              <a:rPr lang="fr-FR" dirty="0"/>
              <a:t>    MOLCAS</a:t>
            </a:r>
          </a:p>
          <a:p>
            <a:r>
              <a:rPr lang="fr-FR" dirty="0"/>
              <a:t>    MOLPRO</a:t>
            </a:r>
          </a:p>
          <a:p>
            <a:r>
              <a:rPr lang="fr-FR" dirty="0"/>
              <a:t>    MPQC</a:t>
            </a:r>
          </a:p>
          <a:p>
            <a:r>
              <a:rPr lang="fr-FR" dirty="0"/>
              <a:t>    </a:t>
            </a:r>
            <a:r>
              <a:rPr lang="fr-FR" dirty="0" err="1"/>
              <a:t>NWChem</a:t>
            </a:r>
            <a:endParaRPr lang="fr-FR" dirty="0"/>
          </a:p>
          <a:p>
            <a:r>
              <a:rPr lang="fr-FR" dirty="0"/>
              <a:t>    </a:t>
            </a:r>
            <a:r>
              <a:rPr lang="fr-FR" dirty="0" err="1"/>
              <a:t>OpenMX</a:t>
            </a:r>
            <a:endParaRPr lang="fr-FR" dirty="0"/>
          </a:p>
          <a:p>
            <a:r>
              <a:rPr lang="fr-FR" dirty="0"/>
              <a:t>    ORCA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722047" y="5452502"/>
            <a:ext cx="199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3366FF"/>
                </a:solidFill>
              </a:rPr>
              <a:t>non-exhaustive </a:t>
            </a:r>
            <a:r>
              <a:rPr lang="fr-FR" i="1" dirty="0" err="1">
                <a:solidFill>
                  <a:srgbClr val="3366FF"/>
                </a:solidFill>
              </a:rPr>
              <a:t>list</a:t>
            </a: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32" y="5821834"/>
            <a:ext cx="9021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993366"/>
                </a:solidFill>
              </a:rPr>
              <a:t>http://en.wikipedia.org/wiki/List_of_quantum_chemistry_and_solid-state_physics_software</a:t>
            </a:r>
            <a:endParaRPr lang="fr-FR" dirty="0">
              <a:solidFill>
                <a:srgbClr val="993366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2332" y="42332"/>
            <a:ext cx="2159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DFT: </a:t>
            </a:r>
            <a:r>
              <a:rPr lang="en-US" sz="2400" dirty="0" err="1">
                <a:solidFill>
                  <a:srgbClr val="9F0050"/>
                </a:solidFill>
                <a:latin typeface="Century Gothic"/>
              </a:rPr>
              <a:t>sofwares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343827" y="103887"/>
            <a:ext cx="4712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>
                <a:solidFill>
                  <a:srgbClr val="993366"/>
                </a:solidFill>
                <a:latin typeface="Century Gothic"/>
                <a:cs typeface="Century Gothic"/>
              </a:rPr>
              <a:t>the main </a:t>
            </a:r>
            <a:r>
              <a:rPr lang="fr-FR" sz="2000" i="1" dirty="0" err="1">
                <a:solidFill>
                  <a:srgbClr val="993366"/>
                </a:solidFill>
                <a:latin typeface="Century Gothic"/>
                <a:cs typeface="Century Gothic"/>
              </a:rPr>
              <a:t>differences</a:t>
            </a:r>
            <a:r>
              <a:rPr lang="fr-FR" sz="2000" i="1" dirty="0">
                <a:solidFill>
                  <a:srgbClr val="993366"/>
                </a:solidFill>
                <a:latin typeface="Century Gothic"/>
                <a:cs typeface="Century Gothic"/>
              </a:rPr>
              <a:t> </a:t>
            </a:r>
            <a:r>
              <a:rPr lang="fr-FR" sz="2000" i="1" dirty="0" err="1">
                <a:solidFill>
                  <a:srgbClr val="993366"/>
                </a:solidFill>
                <a:latin typeface="Century Gothic"/>
                <a:cs typeface="Century Gothic"/>
              </a:rPr>
              <a:t>between</a:t>
            </a:r>
            <a:r>
              <a:rPr lang="fr-FR" sz="2000" i="1" dirty="0">
                <a:solidFill>
                  <a:srgbClr val="993366"/>
                </a:solidFill>
                <a:latin typeface="Century Gothic"/>
                <a:cs typeface="Century Gothic"/>
              </a:rPr>
              <a:t> </a:t>
            </a:r>
            <a:r>
              <a:rPr lang="fr-FR" sz="2000" i="1" dirty="0" err="1">
                <a:solidFill>
                  <a:srgbClr val="993366"/>
                </a:solidFill>
                <a:latin typeface="Century Gothic"/>
                <a:cs typeface="Century Gothic"/>
              </a:rPr>
              <a:t>them</a:t>
            </a:r>
            <a:endParaRPr lang="fr-FR" sz="2000" i="1" dirty="0">
              <a:solidFill>
                <a:srgbClr val="993366"/>
              </a:solidFill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6916" y="741918"/>
            <a:ext cx="7027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Solid state </a:t>
            </a:r>
            <a:r>
              <a:rPr lang="fr-FR" sz="2400" dirty="0" err="1"/>
              <a:t>physics</a:t>
            </a:r>
            <a:r>
              <a:rPr lang="fr-FR" sz="2400" dirty="0"/>
              <a:t> and quantum </a:t>
            </a:r>
            <a:r>
              <a:rPr lang="fr-FR" sz="2400" dirty="0" err="1"/>
              <a:t>chemistry</a:t>
            </a:r>
            <a:endParaRPr lang="fr-FR" sz="2400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56771" y="1685396"/>
            <a:ext cx="8608785" cy="2421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F0050"/>
                </a:solidFill>
                <a:effectLst/>
                <a:uLnTx/>
                <a:uFillTx/>
                <a:latin typeface="Century Gothic"/>
              </a:rPr>
              <a:t>Part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9F0050"/>
                </a:solidFill>
                <a:latin typeface="Century Gothic"/>
              </a:rPr>
              <a:t>Introduction to the calculation </a:t>
            </a:r>
            <a:br>
              <a:rPr lang="en-US" sz="3600" dirty="0">
                <a:solidFill>
                  <a:srgbClr val="9F0050"/>
                </a:solidFill>
                <a:latin typeface="Century Gothic"/>
              </a:rPr>
            </a:br>
            <a:r>
              <a:rPr lang="en-US" sz="3600" dirty="0">
                <a:solidFill>
                  <a:srgbClr val="9F0050"/>
                </a:solidFill>
                <a:latin typeface="Century Gothic"/>
              </a:rPr>
              <a:t>of X-ray absorption spectra</a:t>
            </a:r>
          </a:p>
        </p:txBody>
      </p:sp>
      <p:sp>
        <p:nvSpPr>
          <p:cNvPr id="8" name="Rectangle 7"/>
          <p:cNvSpPr/>
          <p:nvPr/>
        </p:nvSpPr>
        <p:spPr>
          <a:xfrm>
            <a:off x="372559" y="1685397"/>
            <a:ext cx="8592997" cy="2421466"/>
          </a:xfrm>
          <a:prstGeom prst="rect">
            <a:avLst/>
          </a:prstGeom>
          <a:noFill/>
          <a:ln w="9525" cap="flat" cmpd="sng" algn="ctr">
            <a:solidFill>
              <a:srgbClr val="80004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908514" y="4520605"/>
            <a:ext cx="5409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Century Gothic"/>
              </a:rPr>
              <a:t>X</a:t>
            </a:r>
            <a:r>
              <a:rPr lang="fr-FR" sz="2000" dirty="0">
                <a:latin typeface="Century Gothic"/>
              </a:rPr>
              <a:t>-ray </a:t>
            </a:r>
            <a:r>
              <a:rPr lang="fr-FR" sz="2000" b="1" dirty="0">
                <a:latin typeface="Century Gothic"/>
              </a:rPr>
              <a:t>A</a:t>
            </a:r>
            <a:r>
              <a:rPr lang="fr-FR" sz="2000" dirty="0">
                <a:latin typeface="Century Gothic"/>
              </a:rPr>
              <a:t>bsorption </a:t>
            </a:r>
            <a:r>
              <a:rPr lang="fr-FR" sz="2000" b="1" dirty="0" err="1">
                <a:latin typeface="Century Gothic"/>
              </a:rPr>
              <a:t>N</a:t>
            </a:r>
            <a:r>
              <a:rPr lang="fr-FR" sz="2000" dirty="0" err="1">
                <a:latin typeface="Century Gothic"/>
              </a:rPr>
              <a:t>ear-Edge</a:t>
            </a:r>
            <a:r>
              <a:rPr lang="fr-FR" sz="2000" dirty="0">
                <a:latin typeface="Century Gothic"/>
              </a:rPr>
              <a:t> </a:t>
            </a:r>
            <a:r>
              <a:rPr lang="fr-FR" sz="2000" b="1" dirty="0">
                <a:latin typeface="Century Gothic"/>
              </a:rPr>
              <a:t>S</a:t>
            </a:r>
            <a:r>
              <a:rPr lang="fr-FR" sz="2000" dirty="0">
                <a:latin typeface="Century Gothic"/>
              </a:rPr>
              <a:t>tructure</a:t>
            </a:r>
          </a:p>
          <a:p>
            <a:pPr algn="ctr"/>
            <a:endParaRPr lang="fr-FR" sz="2000" dirty="0">
              <a:latin typeface="Century Gothic"/>
            </a:endParaRPr>
          </a:p>
          <a:p>
            <a:pPr algn="ctr"/>
            <a:r>
              <a:rPr lang="fr-FR" sz="2000" b="1" dirty="0" err="1">
                <a:latin typeface="Century Gothic"/>
              </a:rPr>
              <a:t>N</a:t>
            </a:r>
            <a:r>
              <a:rPr lang="fr-FR" sz="2000" dirty="0" err="1">
                <a:latin typeface="Century Gothic"/>
              </a:rPr>
              <a:t>ear-</a:t>
            </a:r>
            <a:r>
              <a:rPr lang="fr-FR" sz="2000" b="1" dirty="0" err="1">
                <a:latin typeface="Century Gothic"/>
              </a:rPr>
              <a:t>E</a:t>
            </a:r>
            <a:r>
              <a:rPr lang="fr-FR" sz="2000" dirty="0" err="1">
                <a:latin typeface="Century Gothic"/>
              </a:rPr>
              <a:t>dge</a:t>
            </a:r>
            <a:r>
              <a:rPr lang="fr-FR" sz="2000" dirty="0">
                <a:latin typeface="Century Gothic"/>
              </a:rPr>
              <a:t> </a:t>
            </a:r>
            <a:r>
              <a:rPr lang="fr-FR" sz="2000" b="1" dirty="0">
                <a:latin typeface="Century Gothic"/>
              </a:rPr>
              <a:t>X</a:t>
            </a:r>
            <a:r>
              <a:rPr lang="fr-FR" sz="2000" dirty="0">
                <a:latin typeface="Century Gothic"/>
              </a:rPr>
              <a:t>-ray </a:t>
            </a:r>
            <a:r>
              <a:rPr lang="fr-FR" sz="2000" b="1" dirty="0">
                <a:latin typeface="Century Gothic"/>
              </a:rPr>
              <a:t>A</a:t>
            </a:r>
            <a:r>
              <a:rPr lang="fr-FR" sz="2000" dirty="0">
                <a:latin typeface="Century Gothic"/>
              </a:rPr>
              <a:t>bsorption </a:t>
            </a:r>
            <a:r>
              <a:rPr lang="fr-FR" sz="2000" b="1" dirty="0">
                <a:latin typeface="Century Gothic"/>
              </a:rPr>
              <a:t>F</a:t>
            </a:r>
            <a:r>
              <a:rPr lang="fr-FR" sz="2000" dirty="0">
                <a:latin typeface="Century Gothic"/>
              </a:rPr>
              <a:t>ine </a:t>
            </a:r>
            <a:r>
              <a:rPr lang="fr-FR" sz="2000" b="1" dirty="0">
                <a:latin typeface="Century Gothic"/>
              </a:rPr>
              <a:t>S</a:t>
            </a:r>
            <a:r>
              <a:rPr lang="fr-FR" sz="2000" dirty="0">
                <a:latin typeface="Century Gothic"/>
              </a:rPr>
              <a:t>tructure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483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5194301" y="3626366"/>
            <a:ext cx="3780000" cy="1188000"/>
          </a:xfrm>
          <a:prstGeom prst="ellipse">
            <a:avLst/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454579" y="3700166"/>
            <a:ext cx="3043031" cy="1104899"/>
          </a:xfrm>
          <a:prstGeom prst="ellipse">
            <a:avLst/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977900" y="1447800"/>
            <a:ext cx="7188200" cy="1206500"/>
          </a:xfrm>
          <a:prstGeom prst="roundRect">
            <a:avLst/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73100" y="520700"/>
            <a:ext cx="7208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Basic issue</a:t>
            </a:r>
            <a:r>
              <a:rPr lang="fr-FR" sz="2000" dirty="0"/>
              <a:t>: </a:t>
            </a:r>
            <a:r>
              <a:rPr lang="fr-FR" sz="2000" dirty="0" err="1"/>
              <a:t>calculation</a:t>
            </a:r>
            <a:r>
              <a:rPr lang="fr-FR" sz="2000" dirty="0"/>
              <a:t> of the absorption cross section </a:t>
            </a:r>
          </a:p>
          <a:p>
            <a:r>
              <a:rPr lang="fr-FR" sz="2000" dirty="0"/>
              <a:t>                      for a </a:t>
            </a:r>
            <a:r>
              <a:rPr lang="fr-FR" sz="2000" dirty="0" err="1"/>
              <a:t>material</a:t>
            </a:r>
            <a:r>
              <a:rPr lang="fr-FR" sz="2000" dirty="0"/>
              <a:t>, i.e., a </a:t>
            </a:r>
            <a:r>
              <a:rPr lang="fr-FR" sz="2000" dirty="0">
                <a:solidFill>
                  <a:srgbClr val="FF0000"/>
                </a:solidFill>
              </a:rPr>
              <a:t>system </a:t>
            </a:r>
            <a:r>
              <a:rPr lang="fr-FR" sz="2000" dirty="0"/>
              <a:t>of</a:t>
            </a:r>
            <a:r>
              <a:rPr lang="fr-FR" sz="2000" dirty="0">
                <a:solidFill>
                  <a:srgbClr val="FF0000"/>
                </a:solidFill>
              </a:rPr>
              <a:t>  </a:t>
            </a:r>
            <a:r>
              <a:rPr lang="fr-FR" sz="2000" i="1" dirty="0">
                <a:solidFill>
                  <a:srgbClr val="FF0000"/>
                </a:solidFill>
                <a:latin typeface="Century Schoolbook"/>
                <a:cs typeface="Century Schoolbook"/>
              </a:rPr>
              <a:t>N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electrons</a:t>
            </a:r>
            <a:r>
              <a:rPr lang="fr-FR" sz="2000" dirty="0">
                <a:solidFill>
                  <a:srgbClr val="FF0000"/>
                </a:solidFill>
              </a:rPr>
              <a:t> + </a:t>
            </a:r>
            <a:r>
              <a:rPr lang="fr-FR" sz="2000" i="1" dirty="0">
                <a:solidFill>
                  <a:srgbClr val="FF0000"/>
                </a:solidFill>
                <a:latin typeface="Century Schoolbook"/>
                <a:cs typeface="Century Schoolbook"/>
              </a:rPr>
              <a:t>N</a:t>
            </a:r>
            <a:r>
              <a:rPr lang="fr-FR" sz="2000" i="1" baseline="-25000" dirty="0">
                <a:solidFill>
                  <a:srgbClr val="FF0000"/>
                </a:solidFill>
                <a:latin typeface="Century Schoolbook"/>
                <a:cs typeface="Century Schoolbook"/>
              </a:rPr>
              <a:t>at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nuclei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3100" y="2838966"/>
            <a:ext cx="213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801"/>
                </a:solidFill>
              </a:rPr>
              <a:t>incident </a:t>
            </a:r>
            <a:r>
              <a:rPr lang="fr-FR" dirty="0" err="1">
                <a:solidFill>
                  <a:srgbClr val="00B801"/>
                </a:solidFill>
              </a:rPr>
              <a:t>x-ray</a:t>
            </a:r>
            <a:r>
              <a:rPr lang="fr-FR" dirty="0">
                <a:solidFill>
                  <a:srgbClr val="00B801"/>
                </a:solidFill>
              </a:rPr>
              <a:t> </a:t>
            </a:r>
            <a:r>
              <a:rPr lang="fr-FR" dirty="0" err="1">
                <a:solidFill>
                  <a:srgbClr val="00B801"/>
                </a:solidFill>
              </a:rPr>
              <a:t>energy</a:t>
            </a:r>
            <a:endParaRPr lang="fr-FR" dirty="0">
              <a:solidFill>
                <a:srgbClr val="00B80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57910" y="2954636"/>
            <a:ext cx="2445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operator</a:t>
            </a:r>
            <a:r>
              <a:rPr lang="fr-FR" dirty="0"/>
              <a:t> of</a:t>
            </a:r>
          </a:p>
          <a:p>
            <a:pPr algn="ctr"/>
            <a:r>
              <a:rPr lang="fr-FR" dirty="0"/>
              <a:t>the interaction </a:t>
            </a:r>
            <a:r>
              <a:rPr lang="fr-FR" dirty="0" err="1"/>
              <a:t>between</a:t>
            </a:r>
            <a:r>
              <a:rPr lang="fr-FR" dirty="0"/>
              <a:t> </a:t>
            </a:r>
          </a:p>
          <a:p>
            <a:pPr algn="ctr"/>
            <a:r>
              <a:rPr lang="fr-FR" dirty="0" err="1">
                <a:solidFill>
                  <a:srgbClr val="00B801"/>
                </a:solidFill>
              </a:rPr>
              <a:t>x-rays</a:t>
            </a:r>
            <a:r>
              <a:rPr lang="fr-FR" dirty="0">
                <a:solidFill>
                  <a:srgbClr val="00B801"/>
                </a:solidFill>
              </a:rPr>
              <a:t> </a:t>
            </a:r>
            <a:r>
              <a:rPr lang="fr-FR" dirty="0"/>
              <a:t>and the </a:t>
            </a:r>
            <a:r>
              <a:rPr lang="fr-FR" dirty="0">
                <a:solidFill>
                  <a:srgbClr val="FF0000"/>
                </a:solidFill>
              </a:rPr>
              <a:t>system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5450847" y="3600966"/>
            <a:ext cx="3390931" cy="923330"/>
            <a:chOff x="5060093" y="4597400"/>
            <a:chExt cx="3390931" cy="923330"/>
          </a:xfrm>
        </p:grpSpPr>
        <p:sp>
          <p:nvSpPr>
            <p:cNvPr id="9" name="ZoneTexte 8"/>
            <p:cNvSpPr txBox="1"/>
            <p:nvPr/>
          </p:nvSpPr>
          <p:spPr>
            <a:xfrm>
              <a:off x="5060093" y="4597400"/>
              <a:ext cx="32403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/>
                <a:t>initial state:</a:t>
              </a:r>
            </a:p>
            <a:p>
              <a:pPr algn="ctr"/>
              <a:r>
                <a:rPr lang="fr-FR" dirty="0"/>
                <a:t> </a:t>
              </a:r>
              <a:r>
                <a:rPr lang="fr-FR" dirty="0" err="1">
                  <a:solidFill>
                    <a:srgbClr val="FF0000"/>
                  </a:solidFill>
                </a:rPr>
                <a:t>ground</a:t>
              </a:r>
              <a:r>
                <a:rPr lang="fr-FR" dirty="0">
                  <a:solidFill>
                    <a:srgbClr val="FF0000"/>
                  </a:solidFill>
                </a:rPr>
                <a:t> state of the system </a:t>
              </a:r>
            </a:p>
            <a:p>
              <a:pPr algn="ctr"/>
              <a:r>
                <a:rPr lang="fr-FR" dirty="0" err="1"/>
                <a:t>with</a:t>
              </a:r>
              <a:r>
                <a:rPr lang="fr-FR" dirty="0"/>
                <a:t> </a:t>
              </a:r>
              <a:r>
                <a:rPr lang="fr-FR" dirty="0" err="1"/>
                <a:t>energy</a:t>
              </a:r>
              <a:r>
                <a:rPr lang="fr-FR" dirty="0"/>
                <a:t>      , </a:t>
              </a:r>
              <a:r>
                <a:rPr lang="fr-FR" dirty="0" err="1"/>
                <a:t>degenerescence</a:t>
              </a:r>
              <a:r>
                <a:rPr lang="fr-FR" dirty="0"/>
                <a:t> 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37300" y="5256431"/>
              <a:ext cx="228600" cy="20320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3224" y="5243731"/>
              <a:ext cx="177800" cy="203200"/>
            </a:xfrm>
            <a:prstGeom prst="rect">
              <a:avLst/>
            </a:prstGeom>
          </p:spPr>
        </p:pic>
      </p:grpSp>
      <p:grpSp>
        <p:nvGrpSpPr>
          <p:cNvPr id="12" name="Grouper 11"/>
          <p:cNvGrpSpPr/>
          <p:nvPr/>
        </p:nvGrpSpPr>
        <p:grpSpPr>
          <a:xfrm>
            <a:off x="637458" y="3763666"/>
            <a:ext cx="2677273" cy="923330"/>
            <a:chOff x="1547316" y="4597400"/>
            <a:chExt cx="2677273" cy="923330"/>
          </a:xfrm>
        </p:grpSpPr>
        <p:sp>
          <p:nvSpPr>
            <p:cNvPr id="13" name="ZoneTexte 12"/>
            <p:cNvSpPr txBox="1"/>
            <p:nvPr/>
          </p:nvSpPr>
          <p:spPr>
            <a:xfrm>
              <a:off x="1547316" y="4597400"/>
              <a:ext cx="267727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/>
                <a:t>final state: </a:t>
              </a:r>
            </a:p>
            <a:p>
              <a:pPr algn="ctr"/>
              <a:r>
                <a:rPr lang="fr-FR" dirty="0" err="1">
                  <a:solidFill>
                    <a:srgbClr val="FF0000"/>
                  </a:solidFill>
                </a:rPr>
                <a:t>excited</a:t>
              </a:r>
              <a:r>
                <a:rPr lang="fr-FR" dirty="0">
                  <a:solidFill>
                    <a:srgbClr val="FF0000"/>
                  </a:solidFill>
                </a:rPr>
                <a:t> state of the system</a:t>
              </a:r>
            </a:p>
            <a:p>
              <a:pPr algn="ctr"/>
              <a:r>
                <a:rPr lang="fr-FR" dirty="0"/>
                <a:t>of </a:t>
              </a:r>
              <a:r>
                <a:rPr lang="fr-FR" dirty="0" err="1"/>
                <a:t>energy</a:t>
              </a:r>
              <a:r>
                <a:rPr lang="fr-FR" dirty="0"/>
                <a:t>      </a:t>
              </a:r>
              <a:r>
                <a:rPr lang="fr-FR" dirty="0">
                  <a:solidFill>
                    <a:schemeClr val="bg1"/>
                  </a:solidFill>
                </a:rPr>
                <a:t>. </a:t>
              </a: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5748" y="5256431"/>
              <a:ext cx="266700" cy="241300"/>
            </a:xfrm>
            <a:prstGeom prst="rect">
              <a:avLst/>
            </a:prstGeom>
          </p:spPr>
        </p:pic>
      </p:grpSp>
      <p:cxnSp>
        <p:nvCxnSpPr>
          <p:cNvPr id="15" name="Connecteur droit avec flèche 14"/>
          <p:cNvCxnSpPr>
            <a:endCxn id="6" idx="0"/>
          </p:cNvCxnSpPr>
          <p:nvPr/>
        </p:nvCxnSpPr>
        <p:spPr>
          <a:xfrm rot="10800000" flipV="1">
            <a:off x="1742132" y="2209800"/>
            <a:ext cx="1458268" cy="629166"/>
          </a:xfrm>
          <a:prstGeom prst="straightConnector1">
            <a:avLst/>
          </a:prstGeom>
          <a:ln>
            <a:solidFill>
              <a:srgbClr val="00B80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7" idx="0"/>
          </p:cNvCxnSpPr>
          <p:nvPr/>
        </p:nvCxnSpPr>
        <p:spPr>
          <a:xfrm rot="5400000">
            <a:off x="4426285" y="2364420"/>
            <a:ext cx="744836" cy="4355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311147" y="2209800"/>
            <a:ext cx="1728000" cy="13911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10800000" flipV="1">
            <a:off x="2285890" y="2209800"/>
            <a:ext cx="2476610" cy="14165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50" y="1657350"/>
            <a:ext cx="6819900" cy="8255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2711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XANES modeling</a:t>
            </a:r>
            <a:endParaRPr lang="fr-FR" sz="2400" dirty="0"/>
          </a:p>
        </p:txBody>
      </p: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417513" y="5344590"/>
            <a:ext cx="3062287" cy="1055687"/>
            <a:chOff x="261" y="3682"/>
            <a:chExt cx="1929" cy="665"/>
          </a:xfrm>
        </p:grpSpPr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266" y="3719"/>
              <a:ext cx="1908" cy="558"/>
            </a:xfrm>
            <a:prstGeom prst="rect">
              <a:avLst/>
            </a:prstGeom>
            <a:noFill/>
            <a:ln w="36000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7000"/>
                </a:lnSpc>
                <a:buClr>
                  <a:srgbClr val="000000"/>
                </a:buClr>
                <a:buSzPct val="45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>
                  <a:solidFill>
                    <a:srgbClr val="000000"/>
                  </a:solidFill>
                </a:rPr>
                <a:t>strong</a:t>
              </a:r>
              <a:r>
                <a:rPr lang="en-GB" dirty="0">
                  <a:solidFill>
                    <a:srgbClr val="000000"/>
                  </a:solidFill>
                </a:rPr>
                <a:t> e</a:t>
              </a:r>
              <a:r>
                <a:rPr lang="en-GB" baseline="33000" dirty="0">
                  <a:solidFill>
                    <a:srgbClr val="000000"/>
                  </a:solidFill>
                </a:rPr>
                <a:t>-</a:t>
              </a:r>
              <a:r>
                <a:rPr lang="en-GB" dirty="0">
                  <a:solidFill>
                    <a:srgbClr val="000000"/>
                  </a:solidFill>
                </a:rPr>
                <a:t>- e</a:t>
              </a:r>
              <a:r>
                <a:rPr lang="en-GB" baseline="33000" dirty="0">
                  <a:solidFill>
                    <a:srgbClr val="000000"/>
                  </a:solidFill>
                </a:rPr>
                <a:t>- </a:t>
              </a:r>
              <a:r>
                <a:rPr lang="en-GB" dirty="0">
                  <a:solidFill>
                    <a:srgbClr val="000000"/>
                  </a:solidFill>
                </a:rPr>
                <a:t>interaction</a:t>
              </a:r>
              <a:endParaRPr lang="en-GB" baseline="33000" dirty="0">
                <a:solidFill>
                  <a:srgbClr val="000000"/>
                </a:solidFill>
              </a:endParaRPr>
            </a:p>
            <a:p>
              <a:pPr algn="ctr">
                <a:lnSpc>
                  <a:spcPct val="107000"/>
                </a:lnSpc>
                <a:buClr>
                  <a:srgbClr val="000000"/>
                </a:buClr>
                <a:buSzPct val="45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 err="1">
                  <a:solidFill>
                    <a:srgbClr val="FF3333"/>
                  </a:solidFill>
                </a:rPr>
                <a:t>multielectronic</a:t>
              </a:r>
              <a:r>
                <a:rPr lang="en-GB" b="1" dirty="0">
                  <a:solidFill>
                    <a:srgbClr val="FF3333"/>
                  </a:solidFill>
                </a:rPr>
                <a:t> </a:t>
              </a:r>
              <a:r>
                <a:rPr lang="en-GB" dirty="0">
                  <a:solidFill>
                    <a:srgbClr val="FF3333"/>
                  </a:solidFill>
                </a:rPr>
                <a:t>approach</a:t>
              </a:r>
              <a:endParaRPr lang="en-GB" b="1" dirty="0">
                <a:solidFill>
                  <a:srgbClr val="FF3333"/>
                </a:solidFill>
              </a:endParaRPr>
            </a:p>
            <a:p>
              <a:pPr algn="ctr">
                <a:lnSpc>
                  <a:spcPct val="107000"/>
                </a:lnSpc>
                <a:buClr>
                  <a:srgbClr val="000000"/>
                </a:buClr>
                <a:buSzPct val="45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rgbClr val="000000"/>
                  </a:solidFill>
                </a:rPr>
                <a:t>ex : </a:t>
              </a:r>
              <a:r>
                <a:rPr lang="en-GB" i="1" dirty="0">
                  <a:solidFill>
                    <a:srgbClr val="000000"/>
                  </a:solidFill>
                </a:rPr>
                <a:t>L</a:t>
              </a:r>
              <a:r>
                <a:rPr lang="en-GB" baseline="-33000" dirty="0">
                  <a:solidFill>
                    <a:srgbClr val="000000"/>
                  </a:solidFill>
                </a:rPr>
                <a:t>2,3</a:t>
              </a:r>
              <a:r>
                <a:rPr lang="en-GB" dirty="0">
                  <a:solidFill>
                    <a:srgbClr val="000000"/>
                  </a:solidFill>
                </a:rPr>
                <a:t> edges of 3</a:t>
              </a:r>
              <a:r>
                <a:rPr lang="en-GB" i="1" dirty="0">
                  <a:solidFill>
                    <a:srgbClr val="000000"/>
                  </a:solidFill>
                </a:rPr>
                <a:t>d </a:t>
              </a:r>
              <a:r>
                <a:rPr lang="en-GB" dirty="0">
                  <a:solidFill>
                    <a:srgbClr val="000000"/>
                  </a:solidFill>
                </a:rPr>
                <a:t>elements</a:t>
              </a:r>
              <a:endParaRPr lang="en-GB" i="1" dirty="0">
                <a:solidFill>
                  <a:srgbClr val="000000"/>
                </a:solidFill>
              </a:endParaRPr>
            </a:p>
          </p:txBody>
        </p:sp>
        <p:sp>
          <p:nvSpPr>
            <p:cNvPr id="23" name="AutoShape 17"/>
            <p:cNvSpPr>
              <a:spLocks noChangeArrowheads="1"/>
            </p:cNvSpPr>
            <p:nvPr/>
          </p:nvSpPr>
          <p:spPr bwMode="auto">
            <a:xfrm>
              <a:off x="261" y="3682"/>
              <a:ext cx="1929" cy="665"/>
            </a:xfrm>
            <a:prstGeom prst="roundRect">
              <a:avLst>
                <a:gd name="adj" fmla="val 13546"/>
              </a:avLst>
            </a:prstGeom>
            <a:noFill/>
            <a:ln w="36000">
              <a:solidFill>
                <a:srgbClr val="FF333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784762" y="5108275"/>
            <a:ext cx="3152398" cy="1304925"/>
            <a:chOff x="-1090" y="3597"/>
            <a:chExt cx="2374" cy="822"/>
          </a:xfrm>
        </p:grpSpPr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-1090" y="3642"/>
              <a:ext cx="2312" cy="745"/>
            </a:xfrm>
            <a:prstGeom prst="rect">
              <a:avLst/>
            </a:prstGeom>
            <a:noFill/>
            <a:ln w="36000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7000"/>
                </a:lnSpc>
                <a:buClr>
                  <a:srgbClr val="000000"/>
                </a:buClr>
                <a:buSzPct val="45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>
                  <a:solidFill>
                    <a:srgbClr val="000000"/>
                  </a:solidFill>
                </a:rPr>
                <a:t>weak </a:t>
              </a:r>
              <a:r>
                <a:rPr lang="en-GB" dirty="0">
                  <a:solidFill>
                    <a:srgbClr val="000000"/>
                  </a:solidFill>
                </a:rPr>
                <a:t>e</a:t>
              </a:r>
              <a:r>
                <a:rPr lang="en-GB" baseline="33000" dirty="0">
                  <a:solidFill>
                    <a:srgbClr val="000000"/>
                  </a:solidFill>
                </a:rPr>
                <a:t>-</a:t>
              </a:r>
              <a:r>
                <a:rPr lang="en-GB" dirty="0">
                  <a:solidFill>
                    <a:srgbClr val="000000"/>
                  </a:solidFill>
                </a:rPr>
                <a:t> - e</a:t>
              </a:r>
              <a:r>
                <a:rPr lang="en-GB" baseline="33000" dirty="0">
                  <a:solidFill>
                    <a:srgbClr val="000000"/>
                  </a:solidFill>
                </a:rPr>
                <a:t>-</a:t>
              </a:r>
              <a:r>
                <a:rPr lang="en-GB" dirty="0">
                  <a:solidFill>
                    <a:srgbClr val="000000"/>
                  </a:solidFill>
                </a:rPr>
                <a:t> interaction </a:t>
              </a:r>
            </a:p>
            <a:p>
              <a:pPr algn="ctr">
                <a:lnSpc>
                  <a:spcPct val="107000"/>
                </a:lnSpc>
                <a:buClr>
                  <a:srgbClr val="000000"/>
                </a:buClr>
                <a:buSzPct val="45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 err="1">
                  <a:solidFill>
                    <a:srgbClr val="FF3333"/>
                  </a:solidFill>
                </a:rPr>
                <a:t>monoelectronic</a:t>
              </a:r>
              <a:r>
                <a:rPr lang="en-GB" b="1" dirty="0">
                  <a:solidFill>
                    <a:srgbClr val="FF3333"/>
                  </a:solidFill>
                </a:rPr>
                <a:t> </a:t>
              </a:r>
              <a:r>
                <a:rPr lang="en-GB" dirty="0">
                  <a:solidFill>
                    <a:srgbClr val="FF3333"/>
                  </a:solidFill>
                </a:rPr>
                <a:t>approach </a:t>
              </a:r>
              <a:br>
                <a:rPr lang="en-GB" dirty="0">
                  <a:solidFill>
                    <a:srgbClr val="FF3333"/>
                  </a:solidFill>
                </a:rPr>
              </a:br>
              <a:r>
                <a:rPr lang="en-GB" dirty="0">
                  <a:solidFill>
                    <a:srgbClr val="FF3333"/>
                  </a:solidFill>
                </a:rPr>
                <a:t>(Density Functional Theory)</a:t>
              </a:r>
            </a:p>
            <a:p>
              <a:pPr algn="ctr" eaLnBrk="1">
                <a:lnSpc>
                  <a:spcPct val="10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rgbClr val="000000"/>
                  </a:solidFill>
                </a:rPr>
                <a:t>ex : </a:t>
              </a:r>
              <a:r>
                <a:rPr lang="en-GB" i="1" dirty="0">
                  <a:solidFill>
                    <a:srgbClr val="000000"/>
                  </a:solidFill>
                </a:rPr>
                <a:t>K </a:t>
              </a:r>
              <a:r>
                <a:rPr lang="en-GB" dirty="0">
                  <a:solidFill>
                    <a:srgbClr val="000000"/>
                  </a:solidFill>
                </a:rPr>
                <a:t>edges</a:t>
              </a:r>
            </a:p>
          </p:txBody>
        </p:sp>
        <p:sp>
          <p:nvSpPr>
            <p:cNvPr id="26" name="AutoShape 14"/>
            <p:cNvSpPr>
              <a:spLocks noChangeArrowheads="1"/>
            </p:cNvSpPr>
            <p:nvPr/>
          </p:nvSpPr>
          <p:spPr bwMode="auto">
            <a:xfrm>
              <a:off x="-1090" y="3597"/>
              <a:ext cx="2374" cy="822"/>
            </a:xfrm>
            <a:prstGeom prst="roundRect">
              <a:avLst>
                <a:gd name="adj" fmla="val 8704"/>
              </a:avLst>
            </a:prstGeom>
            <a:noFill/>
            <a:ln w="36000">
              <a:solidFill>
                <a:srgbClr val="FF333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8" name="Flèche vers le bas 27"/>
          <p:cNvSpPr/>
          <p:nvPr/>
        </p:nvSpPr>
        <p:spPr>
          <a:xfrm>
            <a:off x="1742131" y="4814365"/>
            <a:ext cx="381000" cy="525461"/>
          </a:xfrm>
          <a:prstGeom prst="downArrow">
            <a:avLst/>
          </a:prstGeom>
          <a:solidFill>
            <a:srgbClr val="947C69">
              <a:alpha val="2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vers le bas 29"/>
          <p:cNvSpPr/>
          <p:nvPr/>
        </p:nvSpPr>
        <p:spPr>
          <a:xfrm rot="18737955">
            <a:off x="3468583" y="4344879"/>
            <a:ext cx="381000" cy="893612"/>
          </a:xfrm>
          <a:prstGeom prst="downArrow">
            <a:avLst/>
          </a:prstGeom>
          <a:solidFill>
            <a:srgbClr val="947C69">
              <a:alpha val="2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3314731" y="2966745"/>
            <a:ext cx="2578069" cy="110936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90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228600" y="787400"/>
            <a:ext cx="8420100" cy="1628392"/>
          </a:xfrm>
          <a:prstGeom prst="roundRect">
            <a:avLst/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7712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Interaction operator between x-rays and electrons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697119" y="938768"/>
            <a:ext cx="663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incident X-ray </a:t>
            </a:r>
            <a:r>
              <a:rPr lang="fr-FR" b="1" dirty="0" err="1"/>
              <a:t>beam</a:t>
            </a:r>
            <a:r>
              <a:rPr lang="fr-FR" dirty="0"/>
              <a:t>: </a:t>
            </a:r>
            <a:r>
              <a:rPr lang="fr-FR" dirty="0" err="1"/>
              <a:t>electromagnetic</a:t>
            </a:r>
            <a:r>
              <a:rPr lang="fr-FR" dirty="0"/>
              <a:t> </a:t>
            </a:r>
            <a:r>
              <a:rPr lang="fr-FR" dirty="0" err="1"/>
              <a:t>wave</a:t>
            </a:r>
            <a:r>
              <a:rPr lang="fr-FR" dirty="0"/>
              <a:t> </a:t>
            </a:r>
            <a:r>
              <a:rPr lang="fr-FR" dirty="0" err="1"/>
              <a:t>treated</a:t>
            </a:r>
            <a:r>
              <a:rPr lang="fr-FR" dirty="0"/>
              <a:t> as a </a:t>
            </a:r>
            <a:r>
              <a:rPr lang="fr-FR" b="1" dirty="0"/>
              <a:t>plane-</a:t>
            </a:r>
            <a:r>
              <a:rPr lang="fr-FR" b="1" dirty="0" err="1"/>
              <a:t>wave</a:t>
            </a:r>
            <a:endParaRPr lang="fr-FR" b="1" dirty="0"/>
          </a:p>
        </p:txBody>
      </p:sp>
      <p:grpSp>
        <p:nvGrpSpPr>
          <p:cNvPr id="7" name="Grouper 6"/>
          <p:cNvGrpSpPr/>
          <p:nvPr/>
        </p:nvGrpSpPr>
        <p:grpSpPr>
          <a:xfrm>
            <a:off x="3563280" y="1333500"/>
            <a:ext cx="2459515" cy="646331"/>
            <a:chOff x="3149600" y="1574800"/>
            <a:chExt cx="2459515" cy="646331"/>
          </a:xfrm>
        </p:grpSpPr>
        <p:sp>
          <p:nvSpPr>
            <p:cNvPr id="5" name="ZoneTexte 4"/>
            <p:cNvSpPr txBox="1"/>
            <p:nvPr/>
          </p:nvSpPr>
          <p:spPr>
            <a:xfrm>
              <a:off x="3149600" y="1574800"/>
              <a:ext cx="24595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latin typeface="Century Schoolbook"/>
                  <a:cs typeface="Century Schoolbook"/>
                </a:rPr>
                <a:t>k</a:t>
              </a:r>
              <a:r>
                <a:rPr lang="fr-FR" dirty="0"/>
                <a:t>: </a:t>
              </a:r>
              <a:r>
                <a:rPr lang="fr-FR" dirty="0" err="1"/>
                <a:t>wave</a:t>
              </a:r>
              <a:r>
                <a:rPr lang="fr-FR" dirty="0"/>
                <a:t> </a:t>
              </a:r>
              <a:r>
                <a:rPr lang="fr-FR" dirty="0" err="1"/>
                <a:t>vector</a:t>
              </a:r>
              <a:endParaRPr lang="fr-FR" dirty="0"/>
            </a:p>
            <a:p>
              <a:r>
                <a:rPr lang="fr-FR" dirty="0"/>
                <a:t>   : </a:t>
              </a:r>
              <a:r>
                <a:rPr lang="fr-FR" dirty="0" err="1"/>
                <a:t>polarization</a:t>
              </a:r>
              <a:r>
                <a:rPr lang="fr-FR" dirty="0"/>
                <a:t> direction</a:t>
              </a: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0" y="1929031"/>
              <a:ext cx="139700" cy="228600"/>
            </a:xfrm>
            <a:prstGeom prst="rect">
              <a:avLst/>
            </a:prstGeom>
          </p:spPr>
        </p:pic>
      </p:grpSp>
      <p:cxnSp>
        <p:nvCxnSpPr>
          <p:cNvPr id="10" name="Connecteur droit avec flèche 9"/>
          <p:cNvCxnSpPr/>
          <p:nvPr/>
        </p:nvCxnSpPr>
        <p:spPr>
          <a:xfrm rot="10800000" flipV="1">
            <a:off x="2692400" y="4203082"/>
            <a:ext cx="870880" cy="730250"/>
          </a:xfrm>
          <a:prstGeom prst="straightConnector1">
            <a:avLst/>
          </a:prstGeom>
          <a:ln>
            <a:solidFill>
              <a:srgbClr val="9933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3489578"/>
            <a:ext cx="4203700" cy="7747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453" y="938768"/>
            <a:ext cx="533400" cy="279400"/>
          </a:xfrm>
          <a:prstGeom prst="rect">
            <a:avLst/>
          </a:prstGeom>
        </p:spPr>
      </p:pic>
      <p:sp>
        <p:nvSpPr>
          <p:cNvPr id="14" name="Flèche vers le bas 13"/>
          <p:cNvSpPr/>
          <p:nvPr/>
        </p:nvSpPr>
        <p:spPr>
          <a:xfrm>
            <a:off x="4127500" y="2946580"/>
            <a:ext cx="381000" cy="525461"/>
          </a:xfrm>
          <a:prstGeom prst="downArrow">
            <a:avLst/>
          </a:prstGeom>
          <a:solidFill>
            <a:srgbClr val="947C69">
              <a:alpha val="2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3563280" y="1358900"/>
            <a:ext cx="2743885" cy="671731"/>
          </a:xfrm>
          <a:prstGeom prst="roundRect">
            <a:avLst/>
          </a:prstGeom>
          <a:noFill/>
          <a:ln w="19050">
            <a:solidFill>
              <a:srgbClr val="99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 rot="16200000" flipH="1">
            <a:off x="5633722" y="4210536"/>
            <a:ext cx="730250" cy="616635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er 31"/>
          <p:cNvGrpSpPr/>
          <p:nvPr/>
        </p:nvGrpSpPr>
        <p:grpSpPr>
          <a:xfrm>
            <a:off x="1175549" y="4902439"/>
            <a:ext cx="3040992" cy="1156732"/>
            <a:chOff x="1175549" y="5499100"/>
            <a:chExt cx="3040992" cy="1156732"/>
          </a:xfrm>
        </p:grpSpPr>
        <p:grpSp>
          <p:nvGrpSpPr>
            <p:cNvPr id="27" name="Grouper 26"/>
            <p:cNvGrpSpPr/>
            <p:nvPr/>
          </p:nvGrpSpPr>
          <p:grpSpPr>
            <a:xfrm>
              <a:off x="1175549" y="5499100"/>
              <a:ext cx="3040992" cy="718582"/>
              <a:chOff x="1355223" y="5499100"/>
              <a:chExt cx="3040992" cy="718582"/>
            </a:xfrm>
          </p:grpSpPr>
          <p:sp>
            <p:nvSpPr>
              <p:cNvPr id="18" name="ZoneTexte 17"/>
              <p:cNvSpPr txBox="1"/>
              <p:nvPr/>
            </p:nvSpPr>
            <p:spPr>
              <a:xfrm>
                <a:off x="1355223" y="5499100"/>
                <a:ext cx="3040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err="1">
                    <a:solidFill>
                      <a:srgbClr val="993366"/>
                    </a:solidFill>
                  </a:rPr>
                  <a:t>electric</a:t>
                </a:r>
                <a:r>
                  <a:rPr lang="fr-FR" b="1" dirty="0">
                    <a:solidFill>
                      <a:srgbClr val="993366"/>
                    </a:solidFill>
                  </a:rPr>
                  <a:t> </a:t>
                </a:r>
                <a:r>
                  <a:rPr lang="fr-FR" b="1" dirty="0" err="1">
                    <a:solidFill>
                      <a:srgbClr val="993366"/>
                    </a:solidFill>
                  </a:rPr>
                  <a:t>dipole</a:t>
                </a:r>
                <a:r>
                  <a:rPr lang="fr-FR" b="1" dirty="0">
                    <a:solidFill>
                      <a:srgbClr val="993366"/>
                    </a:solidFill>
                  </a:rPr>
                  <a:t> transitions (E1)</a:t>
                </a:r>
              </a:p>
            </p:txBody>
          </p:sp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1550" y="5976382"/>
                <a:ext cx="1143000" cy="241300"/>
              </a:xfrm>
              <a:prstGeom prst="rect">
                <a:avLst/>
              </a:prstGeom>
            </p:spPr>
          </p:pic>
        </p:grpSp>
        <p:sp>
          <p:nvSpPr>
            <p:cNvPr id="31" name="ZoneTexte 30"/>
            <p:cNvSpPr txBox="1"/>
            <p:nvPr/>
          </p:nvSpPr>
          <p:spPr>
            <a:xfrm>
              <a:off x="1192950" y="6286500"/>
              <a:ext cx="3005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majority</a:t>
              </a:r>
              <a:r>
                <a:rPr lang="fr-FR" dirty="0"/>
                <a:t> </a:t>
              </a:r>
              <a:r>
                <a:rPr lang="fr-FR" dirty="0" err="1"/>
                <a:t>electronic</a:t>
              </a:r>
              <a:r>
                <a:rPr lang="fr-FR" dirty="0"/>
                <a:t> transitions</a:t>
              </a:r>
            </a:p>
          </p:txBody>
        </p:sp>
      </p:grpSp>
      <p:grpSp>
        <p:nvGrpSpPr>
          <p:cNvPr id="34" name="Grouper 33"/>
          <p:cNvGrpSpPr/>
          <p:nvPr/>
        </p:nvGrpSpPr>
        <p:grpSpPr>
          <a:xfrm>
            <a:off x="4911154" y="4791890"/>
            <a:ext cx="3551911" cy="1386801"/>
            <a:chOff x="4911154" y="5499100"/>
            <a:chExt cx="3551911" cy="1386801"/>
          </a:xfrm>
        </p:grpSpPr>
        <p:sp>
          <p:nvSpPr>
            <p:cNvPr id="22" name="ZoneTexte 21"/>
            <p:cNvSpPr txBox="1"/>
            <p:nvPr/>
          </p:nvSpPr>
          <p:spPr>
            <a:xfrm>
              <a:off x="4911154" y="5499100"/>
              <a:ext cx="3551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>
                  <a:solidFill>
                    <a:srgbClr val="3366FF"/>
                  </a:solidFill>
                </a:rPr>
                <a:t>electric</a:t>
              </a:r>
              <a:r>
                <a:rPr lang="fr-FR" b="1" dirty="0">
                  <a:solidFill>
                    <a:srgbClr val="3366FF"/>
                  </a:solidFill>
                </a:rPr>
                <a:t> </a:t>
              </a:r>
              <a:r>
                <a:rPr lang="fr-FR" b="1" dirty="0" err="1">
                  <a:solidFill>
                    <a:srgbClr val="3366FF"/>
                  </a:solidFill>
                </a:rPr>
                <a:t>quadrupole</a:t>
              </a:r>
              <a:r>
                <a:rPr lang="fr-FR" b="1" dirty="0">
                  <a:solidFill>
                    <a:srgbClr val="3366FF"/>
                  </a:solidFill>
                </a:rPr>
                <a:t> transitions (E2)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302250" y="6239570"/>
              <a:ext cx="28804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observable in the </a:t>
              </a:r>
              <a:r>
                <a:rPr lang="fr-FR" i="1" dirty="0"/>
                <a:t>K</a:t>
              </a:r>
              <a:r>
                <a:rPr lang="fr-FR" dirty="0"/>
                <a:t> </a:t>
              </a:r>
              <a:r>
                <a:rPr lang="fr-FR" dirty="0" err="1"/>
                <a:t>pre-edge</a:t>
              </a:r>
              <a:r>
                <a:rPr lang="fr-FR" dirty="0"/>
                <a:t> </a:t>
              </a:r>
              <a:br>
                <a:rPr lang="fr-FR" dirty="0"/>
              </a:br>
              <a:r>
                <a:rPr lang="fr-FR" dirty="0"/>
                <a:t>of 3</a:t>
              </a:r>
              <a:r>
                <a:rPr lang="fr-FR" i="1" dirty="0"/>
                <a:t>d</a:t>
              </a:r>
              <a:r>
                <a:rPr lang="fr-FR" dirty="0"/>
                <a:t> transition </a:t>
              </a:r>
              <a:r>
                <a:rPr lang="fr-FR" dirty="0" err="1"/>
                <a:t>elements</a:t>
              </a:r>
              <a:endParaRPr lang="fr-FR" i="1" dirty="0"/>
            </a:p>
          </p:txBody>
        </p:sp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56365" y="5963682"/>
              <a:ext cx="1143000" cy="241300"/>
            </a:xfrm>
            <a:prstGeom prst="rect">
              <a:avLst/>
            </a:prstGeom>
          </p:spPr>
        </p:pic>
      </p:grp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38</a:t>
            </a:fld>
            <a:endParaRPr lang="fr-FR"/>
          </a:p>
        </p:txBody>
      </p:sp>
      <p:cxnSp>
        <p:nvCxnSpPr>
          <p:cNvPr id="28" name="Connecteur droit 27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à coins arrondis 67"/>
          <p:cNvSpPr/>
          <p:nvPr/>
        </p:nvSpPr>
        <p:spPr>
          <a:xfrm>
            <a:off x="158745" y="726053"/>
            <a:ext cx="5327656" cy="499199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738187"/>
            <a:ext cx="627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Electric dipole (E1) transitions :     </a:t>
            </a:r>
          </a:p>
        </p:txBody>
      </p:sp>
      <p:graphicFrame>
        <p:nvGraphicFramePr>
          <p:cNvPr id="8" name="Group 1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576089"/>
              </p:ext>
            </p:extLst>
          </p:nvPr>
        </p:nvGraphicFramePr>
        <p:xfrm>
          <a:off x="335402" y="1447210"/>
          <a:ext cx="5410200" cy="2794318"/>
        </p:xfrm>
        <a:graphic>
          <a:graphicData uri="http://schemas.openxmlformats.org/drawingml/2006/table">
            <a:tbl>
              <a:tblPr/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Initial State quantum numbers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Edge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final state symmetry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2,3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s+d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2,3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s+d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4,5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804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p+f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00804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Object 120"/>
          <p:cNvGraphicFramePr>
            <a:graphicFrameLocks noChangeAspect="1"/>
          </p:cNvGraphicFramePr>
          <p:nvPr/>
        </p:nvGraphicFramePr>
        <p:xfrm>
          <a:off x="2405063" y="2057400"/>
          <a:ext cx="1603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3" imgW="76200" imgH="127000" progId="Equation.3">
                  <p:embed/>
                </p:oleObj>
              </mc:Choice>
              <mc:Fallback>
                <p:oleObj name="Équation" r:id="rId3" imgW="76200" imgH="127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2057400"/>
                        <a:ext cx="1603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3366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1"/>
          <p:cNvGraphicFramePr>
            <a:graphicFrameLocks noChangeAspect="1"/>
          </p:cNvGraphicFramePr>
          <p:nvPr/>
        </p:nvGraphicFramePr>
        <p:xfrm>
          <a:off x="838200" y="2095500"/>
          <a:ext cx="206375" cy="16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5" imgW="114300" imgH="76200" progId="Equation.3">
                  <p:embed/>
                </p:oleObj>
              </mc:Choice>
              <mc:Fallback>
                <p:oleObj name="Équation" r:id="rId5" imgW="114300" imgH="76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95500"/>
                        <a:ext cx="206375" cy="16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3366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50"/>
          <p:cNvGrpSpPr>
            <a:grpSpLocks/>
          </p:cNvGrpSpPr>
          <p:nvPr/>
        </p:nvGrpSpPr>
        <p:grpSpPr bwMode="auto">
          <a:xfrm>
            <a:off x="6274469" y="691827"/>
            <a:ext cx="2536823" cy="1627188"/>
            <a:chOff x="4097" y="696"/>
            <a:chExt cx="1598" cy="1025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4176" y="1008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4097" y="696"/>
              <a:ext cx="6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i="1" dirty="0">
                  <a:latin typeface="Verdana" charset="0"/>
                </a:rPr>
                <a:t>K</a:t>
              </a:r>
              <a:r>
                <a:rPr lang="en-US" sz="1800" dirty="0">
                  <a:latin typeface="Verdana" charset="0"/>
                </a:rPr>
                <a:t> or </a:t>
              </a:r>
              <a:r>
                <a:rPr lang="en-US" sz="1800" i="1" dirty="0">
                  <a:latin typeface="Verdana" charset="0"/>
                </a:rPr>
                <a:t>L</a:t>
              </a:r>
              <a:r>
                <a:rPr lang="en-US" sz="1800" baseline="-25000" dirty="0">
                  <a:latin typeface="Verdana" charset="0"/>
                </a:rPr>
                <a:t>1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4712" y="1488"/>
              <a:ext cx="9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photon energy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4176" y="1528"/>
              <a:ext cx="13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31"/>
            <p:cNvSpPr>
              <a:spLocks noChangeShapeType="1"/>
            </p:cNvSpPr>
            <p:nvPr/>
          </p:nvSpPr>
          <p:spPr bwMode="auto">
            <a:xfrm>
              <a:off x="4176" y="1512"/>
              <a:ext cx="19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Freeform 132"/>
            <p:cNvSpPr>
              <a:spLocks/>
            </p:cNvSpPr>
            <p:nvPr/>
          </p:nvSpPr>
          <p:spPr bwMode="auto">
            <a:xfrm>
              <a:off x="4360" y="1040"/>
              <a:ext cx="1200" cy="488"/>
            </a:xfrm>
            <a:custGeom>
              <a:avLst/>
              <a:gdLst>
                <a:gd name="T0" fmla="*/ 0 w 1200"/>
                <a:gd name="T1" fmla="*/ 488 h 488"/>
                <a:gd name="T2" fmla="*/ 48 w 1200"/>
                <a:gd name="T3" fmla="*/ 296 h 488"/>
                <a:gd name="T4" fmla="*/ 96 w 1200"/>
                <a:gd name="T5" fmla="*/ 8 h 488"/>
                <a:gd name="T6" fmla="*/ 96 w 1200"/>
                <a:gd name="T7" fmla="*/ 344 h 488"/>
                <a:gd name="T8" fmla="*/ 144 w 1200"/>
                <a:gd name="T9" fmla="*/ 104 h 488"/>
                <a:gd name="T10" fmla="*/ 192 w 1200"/>
                <a:gd name="T11" fmla="*/ 392 h 488"/>
                <a:gd name="T12" fmla="*/ 240 w 1200"/>
                <a:gd name="T13" fmla="*/ 248 h 488"/>
                <a:gd name="T14" fmla="*/ 336 w 1200"/>
                <a:gd name="T15" fmla="*/ 392 h 488"/>
                <a:gd name="T16" fmla="*/ 576 w 1200"/>
                <a:gd name="T17" fmla="*/ 200 h 488"/>
                <a:gd name="T18" fmla="*/ 768 w 1200"/>
                <a:gd name="T19" fmla="*/ 344 h 488"/>
                <a:gd name="T20" fmla="*/ 960 w 1200"/>
                <a:gd name="T21" fmla="*/ 296 h 488"/>
                <a:gd name="T22" fmla="*/ 1200 w 1200"/>
                <a:gd name="T23" fmla="*/ 39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0" h="488">
                  <a:moveTo>
                    <a:pt x="0" y="488"/>
                  </a:moveTo>
                  <a:cubicBezTo>
                    <a:pt x="16" y="432"/>
                    <a:pt x="32" y="376"/>
                    <a:pt x="48" y="296"/>
                  </a:cubicBezTo>
                  <a:cubicBezTo>
                    <a:pt x="64" y="216"/>
                    <a:pt x="88" y="0"/>
                    <a:pt x="96" y="8"/>
                  </a:cubicBezTo>
                  <a:cubicBezTo>
                    <a:pt x="104" y="16"/>
                    <a:pt x="88" y="328"/>
                    <a:pt x="96" y="344"/>
                  </a:cubicBezTo>
                  <a:cubicBezTo>
                    <a:pt x="104" y="360"/>
                    <a:pt x="128" y="96"/>
                    <a:pt x="144" y="104"/>
                  </a:cubicBezTo>
                  <a:cubicBezTo>
                    <a:pt x="160" y="112"/>
                    <a:pt x="176" y="368"/>
                    <a:pt x="192" y="392"/>
                  </a:cubicBezTo>
                  <a:cubicBezTo>
                    <a:pt x="208" y="416"/>
                    <a:pt x="216" y="248"/>
                    <a:pt x="240" y="248"/>
                  </a:cubicBezTo>
                  <a:cubicBezTo>
                    <a:pt x="264" y="248"/>
                    <a:pt x="280" y="400"/>
                    <a:pt x="336" y="392"/>
                  </a:cubicBezTo>
                  <a:cubicBezTo>
                    <a:pt x="392" y="384"/>
                    <a:pt x="504" y="208"/>
                    <a:pt x="576" y="200"/>
                  </a:cubicBezTo>
                  <a:cubicBezTo>
                    <a:pt x="648" y="192"/>
                    <a:pt x="704" y="328"/>
                    <a:pt x="768" y="344"/>
                  </a:cubicBezTo>
                  <a:cubicBezTo>
                    <a:pt x="832" y="360"/>
                    <a:pt x="888" y="288"/>
                    <a:pt x="960" y="296"/>
                  </a:cubicBezTo>
                  <a:cubicBezTo>
                    <a:pt x="1032" y="304"/>
                    <a:pt x="1116" y="348"/>
                    <a:pt x="1200" y="392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33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" name="Group 151"/>
          <p:cNvGrpSpPr>
            <a:grpSpLocks/>
          </p:cNvGrpSpPr>
          <p:nvPr/>
        </p:nvGrpSpPr>
        <p:grpSpPr bwMode="auto">
          <a:xfrm>
            <a:off x="6396714" y="2660328"/>
            <a:ext cx="2386014" cy="1411288"/>
            <a:chOff x="4174" y="1936"/>
            <a:chExt cx="1503" cy="889"/>
          </a:xfrm>
        </p:grpSpPr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4174" y="26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V="1">
              <a:off x="4174" y="1936"/>
              <a:ext cx="0" cy="6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4854" y="2121"/>
              <a:ext cx="2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i="1" dirty="0">
                  <a:latin typeface="Verdana" charset="0"/>
                </a:rPr>
                <a:t>L</a:t>
              </a:r>
              <a:r>
                <a:rPr lang="en-US" sz="1800" baseline="-25000" dirty="0">
                  <a:latin typeface="Verdana" charset="0"/>
                </a:rPr>
                <a:t>2</a:t>
              </a: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4502" y="2592"/>
              <a:ext cx="248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4750" y="2400"/>
              <a:ext cx="432" cy="208"/>
            </a:xfrm>
            <a:custGeom>
              <a:avLst/>
              <a:gdLst>
                <a:gd name="T0" fmla="*/ 0 w 432"/>
                <a:gd name="T1" fmla="*/ 192 h 208"/>
                <a:gd name="T2" fmla="*/ 48 w 432"/>
                <a:gd name="T3" fmla="*/ 192 h 208"/>
                <a:gd name="T4" fmla="*/ 96 w 432"/>
                <a:gd name="T5" fmla="*/ 192 h 208"/>
                <a:gd name="T6" fmla="*/ 96 w 432"/>
                <a:gd name="T7" fmla="*/ 144 h 208"/>
                <a:gd name="T8" fmla="*/ 144 w 432"/>
                <a:gd name="T9" fmla="*/ 0 h 208"/>
                <a:gd name="T10" fmla="*/ 144 w 432"/>
                <a:gd name="T11" fmla="*/ 144 h 208"/>
                <a:gd name="T12" fmla="*/ 192 w 432"/>
                <a:gd name="T13" fmla="*/ 96 h 208"/>
                <a:gd name="T14" fmla="*/ 240 w 432"/>
                <a:gd name="T15" fmla="*/ 192 h 208"/>
                <a:gd name="T16" fmla="*/ 432 w 432"/>
                <a:gd name="T17" fmla="*/ 19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208">
                  <a:moveTo>
                    <a:pt x="0" y="192"/>
                  </a:moveTo>
                  <a:cubicBezTo>
                    <a:pt x="16" y="192"/>
                    <a:pt x="32" y="192"/>
                    <a:pt x="48" y="192"/>
                  </a:cubicBezTo>
                  <a:cubicBezTo>
                    <a:pt x="64" y="192"/>
                    <a:pt x="88" y="200"/>
                    <a:pt x="96" y="192"/>
                  </a:cubicBezTo>
                  <a:cubicBezTo>
                    <a:pt x="104" y="184"/>
                    <a:pt x="88" y="176"/>
                    <a:pt x="96" y="144"/>
                  </a:cubicBezTo>
                  <a:cubicBezTo>
                    <a:pt x="104" y="112"/>
                    <a:pt x="136" y="0"/>
                    <a:pt x="144" y="0"/>
                  </a:cubicBezTo>
                  <a:cubicBezTo>
                    <a:pt x="152" y="0"/>
                    <a:pt x="136" y="128"/>
                    <a:pt x="144" y="144"/>
                  </a:cubicBezTo>
                  <a:cubicBezTo>
                    <a:pt x="152" y="160"/>
                    <a:pt x="176" y="88"/>
                    <a:pt x="192" y="96"/>
                  </a:cubicBezTo>
                  <a:cubicBezTo>
                    <a:pt x="208" y="104"/>
                    <a:pt x="200" y="176"/>
                    <a:pt x="240" y="192"/>
                  </a:cubicBezTo>
                  <a:cubicBezTo>
                    <a:pt x="280" y="208"/>
                    <a:pt x="356" y="200"/>
                    <a:pt x="432" y="192"/>
                  </a:cubicBezTo>
                </a:path>
              </a:pathLst>
            </a:custGeom>
            <a:noFill/>
            <a:ln w="25400" cap="flat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33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4694" y="2592"/>
              <a:ext cx="9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photon energy</a:t>
              </a:r>
            </a:p>
          </p:txBody>
        </p:sp>
        <p:sp>
          <p:nvSpPr>
            <p:cNvPr id="25" name="Freeform 136"/>
            <p:cNvSpPr>
              <a:spLocks/>
            </p:cNvSpPr>
            <p:nvPr/>
          </p:nvSpPr>
          <p:spPr bwMode="auto">
            <a:xfrm>
              <a:off x="4214" y="1936"/>
              <a:ext cx="288" cy="704"/>
            </a:xfrm>
            <a:custGeom>
              <a:avLst/>
              <a:gdLst>
                <a:gd name="T0" fmla="*/ 0 w 288"/>
                <a:gd name="T1" fmla="*/ 656 h 704"/>
                <a:gd name="T2" fmla="*/ 48 w 288"/>
                <a:gd name="T3" fmla="*/ 656 h 704"/>
                <a:gd name="T4" fmla="*/ 96 w 288"/>
                <a:gd name="T5" fmla="*/ 416 h 704"/>
                <a:gd name="T6" fmla="*/ 96 w 288"/>
                <a:gd name="T7" fmla="*/ 32 h 704"/>
                <a:gd name="T8" fmla="*/ 144 w 288"/>
                <a:gd name="T9" fmla="*/ 608 h 704"/>
                <a:gd name="T10" fmla="*/ 192 w 288"/>
                <a:gd name="T11" fmla="*/ 608 h 704"/>
                <a:gd name="T12" fmla="*/ 240 w 288"/>
                <a:gd name="T13" fmla="*/ 560 h 704"/>
                <a:gd name="T14" fmla="*/ 288 w 288"/>
                <a:gd name="T15" fmla="*/ 65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704">
                  <a:moveTo>
                    <a:pt x="0" y="656"/>
                  </a:moveTo>
                  <a:cubicBezTo>
                    <a:pt x="16" y="676"/>
                    <a:pt x="32" y="696"/>
                    <a:pt x="48" y="656"/>
                  </a:cubicBezTo>
                  <a:cubicBezTo>
                    <a:pt x="64" y="616"/>
                    <a:pt x="88" y="520"/>
                    <a:pt x="96" y="416"/>
                  </a:cubicBezTo>
                  <a:cubicBezTo>
                    <a:pt x="104" y="312"/>
                    <a:pt x="88" y="0"/>
                    <a:pt x="96" y="32"/>
                  </a:cubicBezTo>
                  <a:cubicBezTo>
                    <a:pt x="104" y="64"/>
                    <a:pt x="128" y="512"/>
                    <a:pt x="144" y="608"/>
                  </a:cubicBezTo>
                  <a:cubicBezTo>
                    <a:pt x="160" y="704"/>
                    <a:pt x="176" y="616"/>
                    <a:pt x="192" y="608"/>
                  </a:cubicBezTo>
                  <a:cubicBezTo>
                    <a:pt x="208" y="600"/>
                    <a:pt x="224" y="552"/>
                    <a:pt x="240" y="560"/>
                  </a:cubicBezTo>
                  <a:cubicBezTo>
                    <a:pt x="256" y="568"/>
                    <a:pt x="272" y="612"/>
                    <a:pt x="288" y="656"/>
                  </a:cubicBezTo>
                </a:path>
              </a:pathLst>
            </a:custGeom>
            <a:noFill/>
            <a:ln w="25400" cap="flat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33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" name="Group 152"/>
          <p:cNvGrpSpPr>
            <a:grpSpLocks/>
          </p:cNvGrpSpPr>
          <p:nvPr/>
        </p:nvGrpSpPr>
        <p:grpSpPr bwMode="auto">
          <a:xfrm>
            <a:off x="6422111" y="4527231"/>
            <a:ext cx="2487613" cy="1525588"/>
            <a:chOff x="4190" y="3112"/>
            <a:chExt cx="1567" cy="961"/>
          </a:xfrm>
        </p:grpSpPr>
        <p:sp>
          <p:nvSpPr>
            <p:cNvPr id="27" name="Line 137"/>
            <p:cNvSpPr>
              <a:spLocks noChangeShapeType="1"/>
            </p:cNvSpPr>
            <p:nvPr/>
          </p:nvSpPr>
          <p:spPr bwMode="auto">
            <a:xfrm>
              <a:off x="4190" y="3856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138"/>
            <p:cNvSpPr>
              <a:spLocks noChangeShapeType="1"/>
            </p:cNvSpPr>
            <p:nvPr/>
          </p:nvSpPr>
          <p:spPr bwMode="auto">
            <a:xfrm flipV="1">
              <a:off x="4190" y="3184"/>
              <a:ext cx="0" cy="6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 Box 139"/>
            <p:cNvSpPr txBox="1">
              <a:spLocks noChangeArrowheads="1"/>
            </p:cNvSpPr>
            <p:nvPr/>
          </p:nvSpPr>
          <p:spPr bwMode="auto">
            <a:xfrm>
              <a:off x="5151" y="3324"/>
              <a:ext cx="3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i="1" dirty="0">
                  <a:latin typeface="Verdana" charset="0"/>
                </a:rPr>
                <a:t>M</a:t>
              </a:r>
              <a:r>
                <a:rPr lang="en-US" sz="1800" baseline="-25000" dirty="0">
                  <a:latin typeface="Verdana" charset="0"/>
                </a:rPr>
                <a:t>4</a:t>
              </a:r>
            </a:p>
          </p:txBody>
        </p:sp>
        <p:sp>
          <p:nvSpPr>
            <p:cNvPr id="30" name="Line 140"/>
            <p:cNvSpPr>
              <a:spLocks noChangeShapeType="1"/>
            </p:cNvSpPr>
            <p:nvPr/>
          </p:nvSpPr>
          <p:spPr bwMode="auto">
            <a:xfrm>
              <a:off x="4512" y="3840"/>
              <a:ext cx="72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Text Box 142"/>
            <p:cNvSpPr txBox="1">
              <a:spLocks noChangeArrowheads="1"/>
            </p:cNvSpPr>
            <p:nvPr/>
          </p:nvSpPr>
          <p:spPr bwMode="auto">
            <a:xfrm>
              <a:off x="4774" y="3840"/>
              <a:ext cx="9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photon energy</a:t>
              </a:r>
            </a:p>
          </p:txBody>
        </p:sp>
        <p:sp>
          <p:nvSpPr>
            <p:cNvPr id="32" name="Freeform 148"/>
            <p:cNvSpPr>
              <a:spLocks/>
            </p:cNvSpPr>
            <p:nvPr/>
          </p:nvSpPr>
          <p:spPr bwMode="auto">
            <a:xfrm>
              <a:off x="5232" y="3600"/>
              <a:ext cx="192" cy="280"/>
            </a:xfrm>
            <a:custGeom>
              <a:avLst/>
              <a:gdLst>
                <a:gd name="T0" fmla="*/ 0 w 192"/>
                <a:gd name="T1" fmla="*/ 240 h 280"/>
                <a:gd name="T2" fmla="*/ 48 w 192"/>
                <a:gd name="T3" fmla="*/ 0 h 280"/>
                <a:gd name="T4" fmla="*/ 96 w 192"/>
                <a:gd name="T5" fmla="*/ 240 h 280"/>
                <a:gd name="T6" fmla="*/ 192 w 192"/>
                <a:gd name="T7" fmla="*/ 2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280">
                  <a:moveTo>
                    <a:pt x="0" y="240"/>
                  </a:moveTo>
                  <a:cubicBezTo>
                    <a:pt x="16" y="120"/>
                    <a:pt x="32" y="0"/>
                    <a:pt x="48" y="0"/>
                  </a:cubicBezTo>
                  <a:cubicBezTo>
                    <a:pt x="64" y="0"/>
                    <a:pt x="72" y="200"/>
                    <a:pt x="96" y="240"/>
                  </a:cubicBezTo>
                  <a:cubicBezTo>
                    <a:pt x="120" y="280"/>
                    <a:pt x="156" y="260"/>
                    <a:pt x="192" y="240"/>
                  </a:cubicBezTo>
                </a:path>
              </a:pathLst>
            </a:custGeom>
            <a:noFill/>
            <a:ln w="2540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33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Freeform 149"/>
            <p:cNvSpPr>
              <a:spLocks/>
            </p:cNvSpPr>
            <p:nvPr/>
          </p:nvSpPr>
          <p:spPr bwMode="auto">
            <a:xfrm>
              <a:off x="4224" y="3112"/>
              <a:ext cx="288" cy="768"/>
            </a:xfrm>
            <a:custGeom>
              <a:avLst/>
              <a:gdLst>
                <a:gd name="T0" fmla="*/ 0 w 288"/>
                <a:gd name="T1" fmla="*/ 728 h 768"/>
                <a:gd name="T2" fmla="*/ 96 w 288"/>
                <a:gd name="T3" fmla="*/ 728 h 768"/>
                <a:gd name="T4" fmla="*/ 144 w 288"/>
                <a:gd name="T5" fmla="*/ 488 h 768"/>
                <a:gd name="T6" fmla="*/ 192 w 288"/>
                <a:gd name="T7" fmla="*/ 8 h 768"/>
                <a:gd name="T8" fmla="*/ 240 w 288"/>
                <a:gd name="T9" fmla="*/ 536 h 768"/>
                <a:gd name="T10" fmla="*/ 288 w 288"/>
                <a:gd name="T11" fmla="*/ 72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768">
                  <a:moveTo>
                    <a:pt x="0" y="728"/>
                  </a:moveTo>
                  <a:cubicBezTo>
                    <a:pt x="36" y="748"/>
                    <a:pt x="72" y="768"/>
                    <a:pt x="96" y="728"/>
                  </a:cubicBezTo>
                  <a:cubicBezTo>
                    <a:pt x="120" y="688"/>
                    <a:pt x="128" y="608"/>
                    <a:pt x="144" y="488"/>
                  </a:cubicBezTo>
                  <a:cubicBezTo>
                    <a:pt x="160" y="368"/>
                    <a:pt x="176" y="0"/>
                    <a:pt x="192" y="8"/>
                  </a:cubicBezTo>
                  <a:cubicBezTo>
                    <a:pt x="208" y="16"/>
                    <a:pt x="224" y="416"/>
                    <a:pt x="240" y="536"/>
                  </a:cubicBezTo>
                  <a:cubicBezTo>
                    <a:pt x="256" y="656"/>
                    <a:pt x="272" y="692"/>
                    <a:pt x="288" y="728"/>
                  </a:cubicBezTo>
                </a:path>
              </a:pathLst>
            </a:custGeom>
            <a:noFill/>
            <a:ln w="2540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33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6664997" y="2476970"/>
            <a:ext cx="4331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 dirty="0">
                <a:latin typeface="Verdana" charset="0"/>
              </a:rPr>
              <a:t>L</a:t>
            </a:r>
            <a:r>
              <a:rPr lang="en-US" sz="1800" baseline="-25000" dirty="0">
                <a:latin typeface="Verdana" charset="0"/>
              </a:rPr>
              <a:t>3</a:t>
            </a:r>
          </a:p>
        </p:txBody>
      </p:sp>
      <p:sp>
        <p:nvSpPr>
          <p:cNvPr id="64" name="Text Box 139"/>
          <p:cNvSpPr txBox="1">
            <a:spLocks noChangeArrowheads="1"/>
          </p:cNvSpPr>
          <p:nvPr/>
        </p:nvSpPr>
        <p:spPr bwMode="auto">
          <a:xfrm>
            <a:off x="6668172" y="4204171"/>
            <a:ext cx="499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 dirty="0">
                <a:latin typeface="Verdana" charset="0"/>
              </a:rPr>
              <a:t>M</a:t>
            </a:r>
            <a:r>
              <a:rPr lang="en-US" sz="1800" baseline="-25000" dirty="0">
                <a:latin typeface="Verdana" charset="0"/>
              </a:rPr>
              <a:t>5</a:t>
            </a:r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327" y="863600"/>
            <a:ext cx="1143000" cy="241300"/>
          </a:xfrm>
          <a:prstGeom prst="rect">
            <a:avLst/>
          </a:prstGeom>
        </p:spPr>
      </p:pic>
      <p:grpSp>
        <p:nvGrpSpPr>
          <p:cNvPr id="74" name="Grouper 73"/>
          <p:cNvGrpSpPr/>
          <p:nvPr/>
        </p:nvGrpSpPr>
        <p:grpSpPr>
          <a:xfrm>
            <a:off x="227012" y="4549255"/>
            <a:ext cx="5716587" cy="1654105"/>
            <a:chOff x="227012" y="4702245"/>
            <a:chExt cx="5716587" cy="1654105"/>
          </a:xfrm>
        </p:grpSpPr>
        <p:sp>
          <p:nvSpPr>
            <p:cNvPr id="73" name="Rectangle à coins arrondis 72"/>
            <p:cNvSpPr/>
            <p:nvPr/>
          </p:nvSpPr>
          <p:spPr>
            <a:xfrm>
              <a:off x="227012" y="4702245"/>
              <a:ext cx="5716587" cy="1654105"/>
            </a:xfrm>
            <a:prstGeom prst="roundRect">
              <a:avLst>
                <a:gd name="adj" fmla="val 10734"/>
              </a:avLst>
            </a:prstGeom>
            <a:solidFill>
              <a:srgbClr val="947C69">
                <a:alpha val="2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304800" y="4725036"/>
              <a:ext cx="5048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/>
                <a:t>delocalised</a:t>
              </a:r>
              <a:r>
                <a:rPr lang="fr-FR" dirty="0"/>
                <a:t> final state (</a:t>
              </a:r>
              <a:r>
                <a:rPr lang="fr-FR" dirty="0" err="1"/>
                <a:t>weak</a:t>
              </a:r>
              <a:r>
                <a:rPr lang="fr-FR" dirty="0"/>
                <a:t> </a:t>
              </a:r>
              <a:r>
                <a:rPr lang="fr-FR" dirty="0" err="1"/>
                <a:t>electron</a:t>
              </a:r>
              <a:r>
                <a:rPr lang="fr-FR" dirty="0"/>
                <a:t> </a:t>
              </a:r>
              <a:r>
                <a:rPr lang="fr-FR" dirty="0" err="1"/>
                <a:t>repulsion</a:t>
              </a:r>
              <a:r>
                <a:rPr lang="fr-FR" dirty="0"/>
                <a:t>) : </a:t>
              </a:r>
              <a:r>
                <a:rPr lang="fr-FR" b="1" i="1" dirty="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330200" y="5573678"/>
              <a:ext cx="5240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/>
                <a:t>localized</a:t>
              </a:r>
              <a:r>
                <a:rPr lang="fr-FR" dirty="0"/>
                <a:t> final state (</a:t>
              </a:r>
              <a:r>
                <a:rPr lang="fr-FR" dirty="0" err="1"/>
                <a:t>strong</a:t>
              </a:r>
              <a:r>
                <a:rPr lang="fr-FR" dirty="0"/>
                <a:t> </a:t>
              </a:r>
              <a:r>
                <a:rPr lang="fr-FR" dirty="0" err="1"/>
                <a:t>electron</a:t>
              </a:r>
              <a:r>
                <a:rPr lang="fr-FR" dirty="0"/>
                <a:t> </a:t>
              </a:r>
              <a:r>
                <a:rPr lang="fr-FR" dirty="0" err="1"/>
                <a:t>repulsion</a:t>
              </a:r>
              <a:r>
                <a:rPr lang="fr-FR" dirty="0"/>
                <a:t>) : </a:t>
              </a:r>
              <a:r>
                <a:rPr lang="fr-FR" i="1" dirty="0">
                  <a:solidFill>
                    <a:srgbClr val="000090"/>
                  </a:solidFill>
                </a:rPr>
                <a:t>3</a:t>
              </a:r>
              <a:r>
                <a:rPr lang="fr-FR" b="1" i="1" dirty="0">
                  <a:solidFill>
                    <a:srgbClr val="000090"/>
                  </a:solidFill>
                </a:rPr>
                <a:t>d</a:t>
              </a:r>
              <a:r>
                <a:rPr lang="fr-FR" i="1" dirty="0">
                  <a:solidFill>
                    <a:srgbClr val="000090"/>
                  </a:solidFill>
                </a:rPr>
                <a:t>, </a:t>
              </a:r>
              <a:r>
                <a:rPr lang="fr-FR" i="1" dirty="0">
                  <a:solidFill>
                    <a:srgbClr val="339933"/>
                  </a:solidFill>
                </a:rPr>
                <a:t>4</a:t>
              </a:r>
              <a:r>
                <a:rPr lang="fr-FR" b="1" i="1" dirty="0">
                  <a:solidFill>
                    <a:srgbClr val="339933"/>
                  </a:solidFill>
                </a:rPr>
                <a:t>f</a:t>
              </a: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1388088" y="5150644"/>
              <a:ext cx="3072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/>
                <a:t>monoelectronic</a:t>
              </a:r>
              <a:r>
                <a:rPr lang="fr-FR" dirty="0"/>
                <a:t> </a:t>
              </a:r>
              <a:r>
                <a:rPr lang="fr-FR" dirty="0" err="1"/>
                <a:t>theories</a:t>
              </a:r>
              <a:r>
                <a:rPr lang="fr-FR" dirty="0"/>
                <a:t> (DFT)</a:t>
              </a:r>
            </a:p>
          </p:txBody>
        </p:sp>
        <p:sp>
          <p:nvSpPr>
            <p:cNvPr id="70" name="Flèche à angle droit 69"/>
            <p:cNvSpPr/>
            <p:nvPr/>
          </p:nvSpPr>
          <p:spPr>
            <a:xfrm rot="5400000">
              <a:off x="1025525" y="5138976"/>
              <a:ext cx="342900" cy="304800"/>
            </a:xfrm>
            <a:prstGeom prst="bentUpArrow">
              <a:avLst/>
            </a:prstGeom>
            <a:solidFill>
              <a:srgbClr val="800040"/>
            </a:solidFill>
            <a:ln>
              <a:solidFill>
                <a:srgbClr val="8000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1388088" y="5967479"/>
              <a:ext cx="36689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/>
                <a:t>multielectronic</a:t>
              </a:r>
              <a:r>
                <a:rPr lang="fr-FR" dirty="0"/>
                <a:t> </a:t>
              </a:r>
              <a:r>
                <a:rPr lang="fr-FR" dirty="0" err="1"/>
                <a:t>theories</a:t>
              </a:r>
              <a:r>
                <a:rPr lang="fr-FR" dirty="0"/>
                <a:t>  (multiplets)</a:t>
              </a:r>
            </a:p>
          </p:txBody>
        </p:sp>
        <p:sp>
          <p:nvSpPr>
            <p:cNvPr id="72" name="Flèche à angle droit 71"/>
            <p:cNvSpPr/>
            <p:nvPr/>
          </p:nvSpPr>
          <p:spPr>
            <a:xfrm rot="5400000">
              <a:off x="1025525" y="5955811"/>
              <a:ext cx="342900" cy="304800"/>
            </a:xfrm>
            <a:prstGeom prst="bentUpArrow">
              <a:avLst/>
            </a:prstGeom>
            <a:solidFill>
              <a:srgbClr val="800040"/>
            </a:solidFill>
            <a:ln>
              <a:solidFill>
                <a:srgbClr val="8000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2" name="Espace réservé du numéro de diapositive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39</a:t>
            </a:fld>
            <a:endParaRPr lang="fr-FR"/>
          </a:p>
        </p:txBody>
      </p:sp>
      <p:cxnSp>
        <p:nvCxnSpPr>
          <p:cNvPr id="46" name="Connecteur droit 45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0" y="0"/>
            <a:ext cx="7712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Interaction operator between x-rays and electrons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036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5194301" y="3626366"/>
            <a:ext cx="3780000" cy="1188000"/>
          </a:xfrm>
          <a:prstGeom prst="ellipse">
            <a:avLst/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454579" y="3700166"/>
            <a:ext cx="3043031" cy="1104899"/>
          </a:xfrm>
          <a:prstGeom prst="ellipse">
            <a:avLst/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977900" y="1447800"/>
            <a:ext cx="7188200" cy="1206500"/>
          </a:xfrm>
          <a:prstGeom prst="roundRect">
            <a:avLst/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73100" y="520700"/>
            <a:ext cx="7208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Basic issue</a:t>
            </a:r>
            <a:r>
              <a:rPr lang="fr-FR" sz="2000" dirty="0"/>
              <a:t>: </a:t>
            </a:r>
            <a:r>
              <a:rPr lang="fr-FR" sz="2000" dirty="0" err="1"/>
              <a:t>calculation</a:t>
            </a:r>
            <a:r>
              <a:rPr lang="fr-FR" sz="2000" dirty="0"/>
              <a:t> of the absorption cross section </a:t>
            </a:r>
          </a:p>
          <a:p>
            <a:r>
              <a:rPr lang="fr-FR" sz="2000" dirty="0"/>
              <a:t>                      for a </a:t>
            </a:r>
            <a:r>
              <a:rPr lang="fr-FR" sz="2000" dirty="0" err="1"/>
              <a:t>material</a:t>
            </a:r>
            <a:r>
              <a:rPr lang="fr-FR" sz="2000" dirty="0"/>
              <a:t>, i.e., a </a:t>
            </a:r>
            <a:r>
              <a:rPr lang="fr-FR" sz="2000" dirty="0">
                <a:solidFill>
                  <a:srgbClr val="FF0000"/>
                </a:solidFill>
              </a:rPr>
              <a:t>system </a:t>
            </a:r>
            <a:r>
              <a:rPr lang="fr-FR" sz="2000" dirty="0"/>
              <a:t>of</a:t>
            </a:r>
            <a:r>
              <a:rPr lang="fr-FR" sz="2000" dirty="0">
                <a:solidFill>
                  <a:srgbClr val="FF0000"/>
                </a:solidFill>
              </a:rPr>
              <a:t>  </a:t>
            </a:r>
            <a:r>
              <a:rPr lang="fr-FR" sz="2000" i="1" dirty="0">
                <a:solidFill>
                  <a:srgbClr val="FF0000"/>
                </a:solidFill>
                <a:latin typeface="Century Schoolbook"/>
                <a:cs typeface="Century Schoolbook"/>
              </a:rPr>
              <a:t>N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electrons</a:t>
            </a:r>
            <a:r>
              <a:rPr lang="fr-FR" sz="2000" dirty="0">
                <a:solidFill>
                  <a:srgbClr val="FF0000"/>
                </a:solidFill>
              </a:rPr>
              <a:t> + </a:t>
            </a:r>
            <a:r>
              <a:rPr lang="fr-FR" sz="2000" i="1" dirty="0">
                <a:solidFill>
                  <a:srgbClr val="FF0000"/>
                </a:solidFill>
                <a:latin typeface="Century Schoolbook"/>
                <a:cs typeface="Century Schoolbook"/>
              </a:rPr>
              <a:t>N</a:t>
            </a:r>
            <a:r>
              <a:rPr lang="fr-FR" sz="2000" i="1" baseline="-25000" dirty="0">
                <a:solidFill>
                  <a:srgbClr val="FF0000"/>
                </a:solidFill>
                <a:latin typeface="Century Schoolbook"/>
                <a:cs typeface="Century Schoolbook"/>
              </a:rPr>
              <a:t>at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nuclei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3100" y="2838966"/>
            <a:ext cx="213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801"/>
                </a:solidFill>
              </a:rPr>
              <a:t>incident </a:t>
            </a:r>
            <a:r>
              <a:rPr lang="fr-FR" dirty="0" err="1">
                <a:solidFill>
                  <a:srgbClr val="00B801"/>
                </a:solidFill>
              </a:rPr>
              <a:t>x-ray</a:t>
            </a:r>
            <a:r>
              <a:rPr lang="fr-FR" dirty="0">
                <a:solidFill>
                  <a:srgbClr val="00B801"/>
                </a:solidFill>
              </a:rPr>
              <a:t> </a:t>
            </a:r>
            <a:r>
              <a:rPr lang="fr-FR" dirty="0" err="1">
                <a:solidFill>
                  <a:srgbClr val="00B801"/>
                </a:solidFill>
              </a:rPr>
              <a:t>energy</a:t>
            </a:r>
            <a:endParaRPr lang="fr-FR" dirty="0">
              <a:solidFill>
                <a:srgbClr val="00B80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57910" y="2954636"/>
            <a:ext cx="2445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operator</a:t>
            </a:r>
            <a:r>
              <a:rPr lang="fr-FR" dirty="0"/>
              <a:t> of</a:t>
            </a:r>
          </a:p>
          <a:p>
            <a:pPr algn="ctr"/>
            <a:r>
              <a:rPr lang="fr-FR" dirty="0"/>
              <a:t>the interaction </a:t>
            </a:r>
            <a:r>
              <a:rPr lang="fr-FR" dirty="0" err="1"/>
              <a:t>between</a:t>
            </a:r>
            <a:r>
              <a:rPr lang="fr-FR" dirty="0"/>
              <a:t> </a:t>
            </a:r>
          </a:p>
          <a:p>
            <a:pPr algn="ctr"/>
            <a:r>
              <a:rPr lang="fr-FR" dirty="0" err="1">
                <a:solidFill>
                  <a:srgbClr val="00B801"/>
                </a:solidFill>
              </a:rPr>
              <a:t>x-rays</a:t>
            </a:r>
            <a:r>
              <a:rPr lang="fr-FR" dirty="0">
                <a:solidFill>
                  <a:srgbClr val="00B801"/>
                </a:solidFill>
              </a:rPr>
              <a:t> </a:t>
            </a:r>
            <a:r>
              <a:rPr lang="fr-FR" dirty="0"/>
              <a:t>and the </a:t>
            </a:r>
            <a:r>
              <a:rPr lang="fr-FR" dirty="0">
                <a:solidFill>
                  <a:srgbClr val="FF0000"/>
                </a:solidFill>
              </a:rPr>
              <a:t>system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5450847" y="3600966"/>
            <a:ext cx="3390931" cy="923330"/>
            <a:chOff x="5060093" y="4597400"/>
            <a:chExt cx="3390931" cy="923330"/>
          </a:xfrm>
        </p:grpSpPr>
        <p:sp>
          <p:nvSpPr>
            <p:cNvPr id="9" name="ZoneTexte 8"/>
            <p:cNvSpPr txBox="1"/>
            <p:nvPr/>
          </p:nvSpPr>
          <p:spPr>
            <a:xfrm>
              <a:off x="5060093" y="4597400"/>
              <a:ext cx="32403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/>
                <a:t>initial state:</a:t>
              </a:r>
            </a:p>
            <a:p>
              <a:pPr algn="ctr"/>
              <a:r>
                <a:rPr lang="fr-FR" dirty="0"/>
                <a:t> </a:t>
              </a:r>
              <a:r>
                <a:rPr lang="fr-FR" dirty="0" err="1">
                  <a:solidFill>
                    <a:srgbClr val="FF0000"/>
                  </a:solidFill>
                </a:rPr>
                <a:t>ground</a:t>
              </a:r>
              <a:r>
                <a:rPr lang="fr-FR" dirty="0">
                  <a:solidFill>
                    <a:srgbClr val="FF0000"/>
                  </a:solidFill>
                </a:rPr>
                <a:t> state of the system </a:t>
              </a:r>
            </a:p>
            <a:p>
              <a:pPr algn="ctr"/>
              <a:r>
                <a:rPr lang="fr-FR" dirty="0" err="1"/>
                <a:t>with</a:t>
              </a:r>
              <a:r>
                <a:rPr lang="fr-FR" dirty="0"/>
                <a:t> </a:t>
              </a:r>
              <a:r>
                <a:rPr lang="fr-FR" dirty="0" err="1"/>
                <a:t>energy</a:t>
              </a:r>
              <a:r>
                <a:rPr lang="fr-FR" dirty="0"/>
                <a:t>      , </a:t>
              </a:r>
              <a:r>
                <a:rPr lang="fr-FR" dirty="0" err="1"/>
                <a:t>degenerescence</a:t>
              </a:r>
              <a:r>
                <a:rPr lang="fr-FR" dirty="0"/>
                <a:t> 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37300" y="5256431"/>
              <a:ext cx="228600" cy="20320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3224" y="5243731"/>
              <a:ext cx="177800" cy="203200"/>
            </a:xfrm>
            <a:prstGeom prst="rect">
              <a:avLst/>
            </a:prstGeom>
          </p:spPr>
        </p:pic>
      </p:grpSp>
      <p:grpSp>
        <p:nvGrpSpPr>
          <p:cNvPr id="12" name="Grouper 11"/>
          <p:cNvGrpSpPr/>
          <p:nvPr/>
        </p:nvGrpSpPr>
        <p:grpSpPr>
          <a:xfrm>
            <a:off x="637458" y="3763666"/>
            <a:ext cx="2677273" cy="923330"/>
            <a:chOff x="1547316" y="4597400"/>
            <a:chExt cx="2677273" cy="923330"/>
          </a:xfrm>
        </p:grpSpPr>
        <p:sp>
          <p:nvSpPr>
            <p:cNvPr id="13" name="ZoneTexte 12"/>
            <p:cNvSpPr txBox="1"/>
            <p:nvPr/>
          </p:nvSpPr>
          <p:spPr>
            <a:xfrm>
              <a:off x="1547316" y="4597400"/>
              <a:ext cx="267727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/>
                <a:t>final state: </a:t>
              </a:r>
            </a:p>
            <a:p>
              <a:pPr algn="ctr"/>
              <a:r>
                <a:rPr lang="fr-FR" dirty="0" err="1">
                  <a:solidFill>
                    <a:srgbClr val="FF0000"/>
                  </a:solidFill>
                </a:rPr>
                <a:t>excited</a:t>
              </a:r>
              <a:r>
                <a:rPr lang="fr-FR" dirty="0">
                  <a:solidFill>
                    <a:srgbClr val="FF0000"/>
                  </a:solidFill>
                </a:rPr>
                <a:t> state of the system</a:t>
              </a:r>
            </a:p>
            <a:p>
              <a:pPr algn="ctr"/>
              <a:r>
                <a:rPr lang="fr-FR" dirty="0"/>
                <a:t>of </a:t>
              </a:r>
              <a:r>
                <a:rPr lang="fr-FR" dirty="0" err="1"/>
                <a:t>energy</a:t>
              </a:r>
              <a:r>
                <a:rPr lang="fr-FR" dirty="0"/>
                <a:t>      </a:t>
              </a:r>
              <a:r>
                <a:rPr lang="fr-FR" dirty="0">
                  <a:solidFill>
                    <a:schemeClr val="bg1"/>
                  </a:solidFill>
                </a:rPr>
                <a:t>. </a:t>
              </a: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5748" y="5256431"/>
              <a:ext cx="266700" cy="241300"/>
            </a:xfrm>
            <a:prstGeom prst="rect">
              <a:avLst/>
            </a:prstGeom>
          </p:spPr>
        </p:pic>
      </p:grpSp>
      <p:cxnSp>
        <p:nvCxnSpPr>
          <p:cNvPr id="15" name="Connecteur droit avec flèche 14"/>
          <p:cNvCxnSpPr>
            <a:endCxn id="6" idx="0"/>
          </p:cNvCxnSpPr>
          <p:nvPr/>
        </p:nvCxnSpPr>
        <p:spPr>
          <a:xfrm rot="10800000" flipV="1">
            <a:off x="1742132" y="2209800"/>
            <a:ext cx="1458268" cy="629166"/>
          </a:xfrm>
          <a:prstGeom prst="straightConnector1">
            <a:avLst/>
          </a:prstGeom>
          <a:ln>
            <a:solidFill>
              <a:srgbClr val="00B80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7" idx="0"/>
          </p:cNvCxnSpPr>
          <p:nvPr/>
        </p:nvCxnSpPr>
        <p:spPr>
          <a:xfrm rot="5400000">
            <a:off x="4426285" y="2364420"/>
            <a:ext cx="744836" cy="4355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311147" y="2209800"/>
            <a:ext cx="1728000" cy="13911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10800000" flipV="1">
            <a:off x="2285890" y="2209800"/>
            <a:ext cx="2476610" cy="14165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50" y="1657350"/>
            <a:ext cx="6819900" cy="8255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2711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XANES modeling</a:t>
            </a:r>
            <a:endParaRPr lang="fr-FR" sz="2400" dirty="0"/>
          </a:p>
        </p:txBody>
      </p: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417513" y="5344590"/>
            <a:ext cx="3062287" cy="1055687"/>
            <a:chOff x="261" y="3682"/>
            <a:chExt cx="1929" cy="665"/>
          </a:xfrm>
        </p:grpSpPr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266" y="3719"/>
              <a:ext cx="1908" cy="558"/>
            </a:xfrm>
            <a:prstGeom prst="rect">
              <a:avLst/>
            </a:prstGeom>
            <a:noFill/>
            <a:ln w="36000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7000"/>
                </a:lnSpc>
                <a:buClr>
                  <a:srgbClr val="000000"/>
                </a:buClr>
                <a:buSzPct val="45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>
                  <a:solidFill>
                    <a:srgbClr val="000000"/>
                  </a:solidFill>
                </a:rPr>
                <a:t>strong</a:t>
              </a:r>
              <a:r>
                <a:rPr lang="en-GB" dirty="0">
                  <a:solidFill>
                    <a:srgbClr val="000000"/>
                  </a:solidFill>
                </a:rPr>
                <a:t> e</a:t>
              </a:r>
              <a:r>
                <a:rPr lang="en-GB" baseline="33000" dirty="0">
                  <a:solidFill>
                    <a:srgbClr val="000000"/>
                  </a:solidFill>
                </a:rPr>
                <a:t>-</a:t>
              </a:r>
              <a:r>
                <a:rPr lang="en-GB" dirty="0">
                  <a:solidFill>
                    <a:srgbClr val="000000"/>
                  </a:solidFill>
                </a:rPr>
                <a:t>- e</a:t>
              </a:r>
              <a:r>
                <a:rPr lang="en-GB" baseline="33000" dirty="0">
                  <a:solidFill>
                    <a:srgbClr val="000000"/>
                  </a:solidFill>
                </a:rPr>
                <a:t>- </a:t>
              </a:r>
              <a:r>
                <a:rPr lang="en-GB" dirty="0">
                  <a:solidFill>
                    <a:srgbClr val="000000"/>
                  </a:solidFill>
                </a:rPr>
                <a:t>interaction</a:t>
              </a:r>
              <a:endParaRPr lang="en-GB" baseline="33000" dirty="0">
                <a:solidFill>
                  <a:srgbClr val="000000"/>
                </a:solidFill>
              </a:endParaRPr>
            </a:p>
            <a:p>
              <a:pPr algn="ctr">
                <a:lnSpc>
                  <a:spcPct val="107000"/>
                </a:lnSpc>
                <a:buClr>
                  <a:srgbClr val="000000"/>
                </a:buClr>
                <a:buSzPct val="45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 err="1">
                  <a:solidFill>
                    <a:srgbClr val="FF3333"/>
                  </a:solidFill>
                </a:rPr>
                <a:t>multielectronic</a:t>
              </a:r>
              <a:r>
                <a:rPr lang="en-GB" b="1" dirty="0">
                  <a:solidFill>
                    <a:srgbClr val="FF3333"/>
                  </a:solidFill>
                </a:rPr>
                <a:t> </a:t>
              </a:r>
              <a:r>
                <a:rPr lang="en-GB" dirty="0">
                  <a:solidFill>
                    <a:srgbClr val="FF3333"/>
                  </a:solidFill>
                </a:rPr>
                <a:t>approach</a:t>
              </a:r>
              <a:endParaRPr lang="en-GB" b="1" dirty="0">
                <a:solidFill>
                  <a:srgbClr val="FF3333"/>
                </a:solidFill>
              </a:endParaRPr>
            </a:p>
            <a:p>
              <a:pPr algn="ctr">
                <a:lnSpc>
                  <a:spcPct val="107000"/>
                </a:lnSpc>
                <a:buClr>
                  <a:srgbClr val="000000"/>
                </a:buClr>
                <a:buSzPct val="45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rgbClr val="000000"/>
                  </a:solidFill>
                </a:rPr>
                <a:t>ex : </a:t>
              </a:r>
              <a:r>
                <a:rPr lang="en-GB" i="1" dirty="0">
                  <a:solidFill>
                    <a:srgbClr val="000000"/>
                  </a:solidFill>
                </a:rPr>
                <a:t>L</a:t>
              </a:r>
              <a:r>
                <a:rPr lang="en-GB" baseline="-33000" dirty="0">
                  <a:solidFill>
                    <a:srgbClr val="000000"/>
                  </a:solidFill>
                </a:rPr>
                <a:t>2,3</a:t>
              </a:r>
              <a:r>
                <a:rPr lang="en-GB" dirty="0">
                  <a:solidFill>
                    <a:srgbClr val="000000"/>
                  </a:solidFill>
                </a:rPr>
                <a:t> edges of 3</a:t>
              </a:r>
              <a:r>
                <a:rPr lang="en-GB" i="1" dirty="0">
                  <a:solidFill>
                    <a:srgbClr val="000000"/>
                  </a:solidFill>
                </a:rPr>
                <a:t>d </a:t>
              </a:r>
              <a:r>
                <a:rPr lang="en-GB" dirty="0">
                  <a:solidFill>
                    <a:srgbClr val="000000"/>
                  </a:solidFill>
                </a:rPr>
                <a:t>elements</a:t>
              </a:r>
              <a:endParaRPr lang="en-GB" i="1" dirty="0">
                <a:solidFill>
                  <a:srgbClr val="000000"/>
                </a:solidFill>
              </a:endParaRPr>
            </a:p>
          </p:txBody>
        </p:sp>
        <p:sp>
          <p:nvSpPr>
            <p:cNvPr id="23" name="AutoShape 17"/>
            <p:cNvSpPr>
              <a:spLocks noChangeArrowheads="1"/>
            </p:cNvSpPr>
            <p:nvPr/>
          </p:nvSpPr>
          <p:spPr bwMode="auto">
            <a:xfrm>
              <a:off x="261" y="3682"/>
              <a:ext cx="1929" cy="665"/>
            </a:xfrm>
            <a:prstGeom prst="roundRect">
              <a:avLst>
                <a:gd name="adj" fmla="val 13546"/>
              </a:avLst>
            </a:prstGeom>
            <a:noFill/>
            <a:ln w="36000">
              <a:solidFill>
                <a:srgbClr val="FF333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784762" y="5108275"/>
            <a:ext cx="3152398" cy="1304925"/>
            <a:chOff x="-1090" y="3597"/>
            <a:chExt cx="2374" cy="822"/>
          </a:xfrm>
        </p:grpSpPr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-1090" y="3642"/>
              <a:ext cx="2312" cy="745"/>
            </a:xfrm>
            <a:prstGeom prst="rect">
              <a:avLst/>
            </a:prstGeom>
            <a:noFill/>
            <a:ln w="36000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7000"/>
                </a:lnSpc>
                <a:buClr>
                  <a:srgbClr val="000000"/>
                </a:buClr>
                <a:buSzPct val="45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>
                  <a:solidFill>
                    <a:srgbClr val="000000"/>
                  </a:solidFill>
                </a:rPr>
                <a:t>weak </a:t>
              </a:r>
              <a:r>
                <a:rPr lang="en-GB" dirty="0">
                  <a:solidFill>
                    <a:srgbClr val="000000"/>
                  </a:solidFill>
                </a:rPr>
                <a:t>e</a:t>
              </a:r>
              <a:r>
                <a:rPr lang="en-GB" baseline="33000" dirty="0">
                  <a:solidFill>
                    <a:srgbClr val="000000"/>
                  </a:solidFill>
                </a:rPr>
                <a:t>-</a:t>
              </a:r>
              <a:r>
                <a:rPr lang="en-GB" dirty="0">
                  <a:solidFill>
                    <a:srgbClr val="000000"/>
                  </a:solidFill>
                </a:rPr>
                <a:t> - e</a:t>
              </a:r>
              <a:r>
                <a:rPr lang="en-GB" baseline="33000" dirty="0">
                  <a:solidFill>
                    <a:srgbClr val="000000"/>
                  </a:solidFill>
                </a:rPr>
                <a:t>-</a:t>
              </a:r>
              <a:r>
                <a:rPr lang="en-GB" dirty="0">
                  <a:solidFill>
                    <a:srgbClr val="000000"/>
                  </a:solidFill>
                </a:rPr>
                <a:t> interaction </a:t>
              </a:r>
            </a:p>
            <a:p>
              <a:pPr algn="ctr">
                <a:lnSpc>
                  <a:spcPct val="107000"/>
                </a:lnSpc>
                <a:buClr>
                  <a:srgbClr val="000000"/>
                </a:buClr>
                <a:buSzPct val="45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 err="1">
                  <a:solidFill>
                    <a:srgbClr val="FF3333"/>
                  </a:solidFill>
                </a:rPr>
                <a:t>monoelectronic</a:t>
              </a:r>
              <a:r>
                <a:rPr lang="en-GB" b="1" dirty="0">
                  <a:solidFill>
                    <a:srgbClr val="FF3333"/>
                  </a:solidFill>
                </a:rPr>
                <a:t> </a:t>
              </a:r>
              <a:r>
                <a:rPr lang="en-GB" dirty="0">
                  <a:solidFill>
                    <a:srgbClr val="FF3333"/>
                  </a:solidFill>
                </a:rPr>
                <a:t>approach </a:t>
              </a:r>
              <a:br>
                <a:rPr lang="en-GB" dirty="0">
                  <a:solidFill>
                    <a:srgbClr val="FF3333"/>
                  </a:solidFill>
                </a:rPr>
              </a:br>
              <a:r>
                <a:rPr lang="en-GB" dirty="0">
                  <a:solidFill>
                    <a:srgbClr val="FF3333"/>
                  </a:solidFill>
                </a:rPr>
                <a:t>(Density Functional Theory)</a:t>
              </a:r>
            </a:p>
            <a:p>
              <a:pPr algn="ctr" eaLnBrk="1">
                <a:lnSpc>
                  <a:spcPct val="10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rgbClr val="000000"/>
                  </a:solidFill>
                </a:rPr>
                <a:t>ex : </a:t>
              </a:r>
              <a:r>
                <a:rPr lang="en-GB" i="1" dirty="0">
                  <a:solidFill>
                    <a:srgbClr val="000000"/>
                  </a:solidFill>
                </a:rPr>
                <a:t>K </a:t>
              </a:r>
              <a:r>
                <a:rPr lang="en-GB" dirty="0">
                  <a:solidFill>
                    <a:srgbClr val="000000"/>
                  </a:solidFill>
                </a:rPr>
                <a:t>edges</a:t>
              </a:r>
            </a:p>
          </p:txBody>
        </p:sp>
        <p:sp>
          <p:nvSpPr>
            <p:cNvPr id="26" name="AutoShape 14"/>
            <p:cNvSpPr>
              <a:spLocks noChangeArrowheads="1"/>
            </p:cNvSpPr>
            <p:nvPr/>
          </p:nvSpPr>
          <p:spPr bwMode="auto">
            <a:xfrm>
              <a:off x="-1090" y="3597"/>
              <a:ext cx="2374" cy="822"/>
            </a:xfrm>
            <a:prstGeom prst="roundRect">
              <a:avLst>
                <a:gd name="adj" fmla="val 8704"/>
              </a:avLst>
            </a:prstGeom>
            <a:noFill/>
            <a:ln w="36000">
              <a:solidFill>
                <a:srgbClr val="FF333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8" name="Flèche vers le bas 27"/>
          <p:cNvSpPr/>
          <p:nvPr/>
        </p:nvSpPr>
        <p:spPr>
          <a:xfrm>
            <a:off x="1742131" y="4814365"/>
            <a:ext cx="381000" cy="525461"/>
          </a:xfrm>
          <a:prstGeom prst="downArrow">
            <a:avLst/>
          </a:prstGeom>
          <a:solidFill>
            <a:srgbClr val="947C69">
              <a:alpha val="2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vers le bas 29"/>
          <p:cNvSpPr/>
          <p:nvPr/>
        </p:nvSpPr>
        <p:spPr>
          <a:xfrm rot="18737955">
            <a:off x="3468583" y="4344879"/>
            <a:ext cx="381000" cy="893612"/>
          </a:xfrm>
          <a:prstGeom prst="downArrow">
            <a:avLst/>
          </a:prstGeom>
          <a:solidFill>
            <a:srgbClr val="947C69">
              <a:alpha val="2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4</a:t>
            </a:fld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" y="25400"/>
            <a:ext cx="2434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XANES and DFT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65300"/>
            <a:ext cx="7035800" cy="749300"/>
          </a:xfrm>
          <a:prstGeom prst="rect">
            <a:avLst/>
          </a:prstGeom>
        </p:spPr>
      </p:pic>
      <p:grpSp>
        <p:nvGrpSpPr>
          <p:cNvPr id="4" name="Grouper 3"/>
          <p:cNvGrpSpPr/>
          <p:nvPr/>
        </p:nvGrpSpPr>
        <p:grpSpPr>
          <a:xfrm>
            <a:off x="421045" y="3112090"/>
            <a:ext cx="3615161" cy="1753145"/>
            <a:chOff x="914400" y="3277875"/>
            <a:chExt cx="3615161" cy="1753145"/>
          </a:xfrm>
        </p:grpSpPr>
        <p:sp>
          <p:nvSpPr>
            <p:cNvPr id="6" name="Ellipse 5"/>
            <p:cNvSpPr/>
            <p:nvPr/>
          </p:nvSpPr>
          <p:spPr>
            <a:xfrm>
              <a:off x="914400" y="3277875"/>
              <a:ext cx="3615161" cy="1753145"/>
            </a:xfrm>
            <a:prstGeom prst="ellipse">
              <a:avLst/>
            </a:prstGeom>
            <a:solidFill>
              <a:srgbClr val="947C69">
                <a:alpha val="2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075188" y="3585524"/>
              <a:ext cx="326066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err="1"/>
                <a:t>monoelectronic</a:t>
              </a:r>
              <a:r>
                <a:rPr lang="fr-FR" dirty="0"/>
                <a:t> </a:t>
              </a:r>
              <a:r>
                <a:rPr lang="fr-FR" dirty="0" err="1"/>
                <a:t>empty</a:t>
              </a:r>
              <a:r>
                <a:rPr lang="fr-FR" dirty="0"/>
                <a:t> state (KS)</a:t>
              </a:r>
            </a:p>
            <a:p>
              <a:pPr algn="ctr"/>
              <a:r>
                <a:rPr lang="fr-FR" dirty="0" err="1">
                  <a:solidFill>
                    <a:srgbClr val="FF0000"/>
                  </a:solidFill>
                </a:rPr>
                <a:t>calculated</a:t>
              </a:r>
              <a:r>
                <a:rPr lang="fr-FR" dirty="0">
                  <a:solidFill>
                    <a:srgbClr val="FF0000"/>
                  </a:solidFill>
                </a:rPr>
                <a:t> </a:t>
              </a:r>
              <a:r>
                <a:rPr lang="fr-FR" dirty="0" err="1">
                  <a:solidFill>
                    <a:srgbClr val="FF0000"/>
                  </a:solidFill>
                </a:rPr>
                <a:t>with</a:t>
              </a:r>
              <a:r>
                <a:rPr lang="fr-FR" dirty="0">
                  <a:solidFill>
                    <a:srgbClr val="FF0000"/>
                  </a:solidFill>
                </a:rPr>
                <a:t> a </a:t>
              </a:r>
              <a:r>
                <a:rPr lang="fr-FR" b="1" dirty="0">
                  <a:solidFill>
                    <a:srgbClr val="FF0000"/>
                  </a:solidFill>
                </a:rPr>
                <a:t>1</a:t>
              </a:r>
              <a:r>
                <a:rPr lang="fr-FR" b="1" i="1" dirty="0">
                  <a:solidFill>
                    <a:srgbClr val="FF0000"/>
                  </a:solidFill>
                </a:rPr>
                <a:t>s </a:t>
              </a:r>
              <a:r>
                <a:rPr lang="fr-FR" b="1" dirty="0" err="1">
                  <a:solidFill>
                    <a:srgbClr val="FF0000"/>
                  </a:solidFill>
                </a:rPr>
                <a:t>core-hole</a:t>
              </a:r>
              <a:r>
                <a:rPr lang="fr-FR" b="1" dirty="0">
                  <a:solidFill>
                    <a:srgbClr val="FF0000"/>
                  </a:solidFill>
                </a:rPr>
                <a:t> </a:t>
              </a:r>
              <a:br>
                <a:rPr lang="fr-FR" dirty="0">
                  <a:solidFill>
                    <a:srgbClr val="FF0000"/>
                  </a:solidFill>
                </a:rPr>
              </a:br>
              <a:r>
                <a:rPr lang="fr-FR" dirty="0">
                  <a:solidFill>
                    <a:srgbClr val="FF0000"/>
                  </a:solidFill>
                </a:rPr>
                <a:t>in the </a:t>
              </a:r>
              <a:r>
                <a:rPr lang="fr-FR" dirty="0" err="1">
                  <a:solidFill>
                    <a:srgbClr val="FF0000"/>
                  </a:solidFill>
                </a:rPr>
                <a:t>electronic</a:t>
              </a:r>
              <a:r>
                <a:rPr lang="fr-FR" dirty="0">
                  <a:solidFill>
                    <a:srgbClr val="FF0000"/>
                  </a:solidFill>
                </a:rPr>
                <a:t> configuration</a:t>
              </a:r>
              <a:br>
                <a:rPr lang="fr-FR" dirty="0">
                  <a:solidFill>
                    <a:srgbClr val="FF0000"/>
                  </a:solidFill>
                </a:rPr>
              </a:br>
              <a:r>
                <a:rPr lang="fr-FR" dirty="0">
                  <a:solidFill>
                    <a:srgbClr val="FF0000"/>
                  </a:solidFill>
                </a:rPr>
                <a:t>of the </a:t>
              </a:r>
              <a:r>
                <a:rPr lang="fr-FR" dirty="0" err="1">
                  <a:solidFill>
                    <a:srgbClr val="FF0000"/>
                  </a:solidFill>
                </a:rPr>
                <a:t>absorbing</a:t>
              </a:r>
              <a:r>
                <a:rPr lang="fr-FR" dirty="0">
                  <a:solidFill>
                    <a:srgbClr val="FF0000"/>
                  </a:solidFill>
                </a:rPr>
                <a:t> </a:t>
              </a:r>
              <a:r>
                <a:rPr lang="fr-FR" dirty="0" err="1">
                  <a:solidFill>
                    <a:srgbClr val="FF0000"/>
                  </a:solidFill>
                </a:rPr>
                <a:t>atom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Forme libre 6"/>
          <p:cNvSpPr/>
          <p:nvPr/>
        </p:nvSpPr>
        <p:spPr>
          <a:xfrm>
            <a:off x="2286000" y="2222500"/>
            <a:ext cx="1968500" cy="863600"/>
          </a:xfrm>
          <a:custGeom>
            <a:avLst/>
            <a:gdLst>
              <a:gd name="connsiteX0" fmla="*/ 1968500 w 1968500"/>
              <a:gd name="connsiteY0" fmla="*/ 0 h 863600"/>
              <a:gd name="connsiteX1" fmla="*/ 1460500 w 1968500"/>
              <a:gd name="connsiteY1" fmla="*/ 469900 h 863600"/>
              <a:gd name="connsiteX2" fmla="*/ 914400 w 1968500"/>
              <a:gd name="connsiteY2" fmla="*/ 609600 h 863600"/>
              <a:gd name="connsiteX3" fmla="*/ 508000 w 1968500"/>
              <a:gd name="connsiteY3" fmla="*/ 673100 h 863600"/>
              <a:gd name="connsiteX4" fmla="*/ 0 w 1968500"/>
              <a:gd name="connsiteY4" fmla="*/ 863600 h 863600"/>
              <a:gd name="connsiteX5" fmla="*/ 0 w 1968500"/>
              <a:gd name="connsiteY5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500" h="863600">
                <a:moveTo>
                  <a:pt x="1968500" y="0"/>
                </a:moveTo>
                <a:cubicBezTo>
                  <a:pt x="1802341" y="184150"/>
                  <a:pt x="1636183" y="368300"/>
                  <a:pt x="1460500" y="469900"/>
                </a:cubicBezTo>
                <a:cubicBezTo>
                  <a:pt x="1284817" y="571500"/>
                  <a:pt x="1073150" y="575733"/>
                  <a:pt x="914400" y="609600"/>
                </a:cubicBezTo>
                <a:cubicBezTo>
                  <a:pt x="755650" y="643467"/>
                  <a:pt x="660400" y="630767"/>
                  <a:pt x="508000" y="673100"/>
                </a:cubicBezTo>
                <a:cubicBezTo>
                  <a:pt x="355600" y="715433"/>
                  <a:pt x="0" y="863600"/>
                  <a:pt x="0" y="863600"/>
                </a:cubicBezTo>
                <a:lnTo>
                  <a:pt x="0" y="863600"/>
                </a:lnTo>
              </a:path>
            </a:pathLst>
          </a:cu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52238" y="993745"/>
            <a:ext cx="1456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For </a:t>
            </a:r>
            <a:r>
              <a:rPr lang="fr-FR" sz="2000" i="1" dirty="0"/>
              <a:t>K</a:t>
            </a:r>
            <a:r>
              <a:rPr lang="fr-FR" sz="2000" dirty="0"/>
              <a:t> </a:t>
            </a:r>
            <a:r>
              <a:rPr lang="fr-FR" sz="2000" dirty="0" err="1"/>
              <a:t>edges</a:t>
            </a:r>
            <a:r>
              <a:rPr lang="fr-FR" sz="2000" dirty="0"/>
              <a:t>: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311147" y="2241034"/>
            <a:ext cx="1728000" cy="718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553200" y="3029466"/>
            <a:ext cx="175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  <a:r>
              <a:rPr lang="fr-FR" i="1" dirty="0"/>
              <a:t>s </a:t>
            </a:r>
            <a:r>
              <a:rPr lang="fr-FR" dirty="0" err="1"/>
              <a:t>atomic</a:t>
            </a:r>
            <a:r>
              <a:rPr lang="fr-FR" dirty="0"/>
              <a:t> orbital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40</a:t>
            </a:fld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" y="25400"/>
            <a:ext cx="4697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Note: </a:t>
            </a:r>
            <a:r>
              <a:rPr lang="en-US" sz="2400" i="1" dirty="0">
                <a:solidFill>
                  <a:srgbClr val="9F0050"/>
                </a:solidFill>
                <a:latin typeface="Century Gothic"/>
              </a:rPr>
              <a:t>muffin-tin (MT) </a:t>
            </a:r>
            <a:r>
              <a:rPr lang="en-US" sz="2400" dirty="0">
                <a:solidFill>
                  <a:srgbClr val="9F0050"/>
                </a:solidFill>
                <a:latin typeface="Century Gothic"/>
              </a:rPr>
              <a:t>potential </a:t>
            </a:r>
            <a:endParaRPr lang="fr-FR" sz="2400" i="1" dirty="0"/>
          </a:p>
        </p:txBody>
      </p:sp>
      <p:sp>
        <p:nvSpPr>
          <p:cNvPr id="3" name="Oval 1"/>
          <p:cNvSpPr>
            <a:spLocks noChangeArrowheads="1"/>
          </p:cNvSpPr>
          <p:nvPr/>
        </p:nvSpPr>
        <p:spPr bwMode="auto">
          <a:xfrm>
            <a:off x="354013" y="679436"/>
            <a:ext cx="3917950" cy="4011613"/>
          </a:xfrm>
          <a:prstGeom prst="ellipse">
            <a:avLst/>
          </a:prstGeom>
          <a:solidFill>
            <a:srgbClr val="993366">
              <a:alpha val="29000"/>
            </a:srgbClr>
          </a:solidFill>
          <a:ln w="360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849313" y="1235061"/>
            <a:ext cx="1046162" cy="1014413"/>
          </a:xfrm>
          <a:prstGeom prst="ellipse">
            <a:avLst/>
          </a:prstGeom>
          <a:solidFill>
            <a:srgbClr val="47B8B8"/>
          </a:solidFill>
          <a:ln w="360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892300" y="1255699"/>
            <a:ext cx="903288" cy="917575"/>
          </a:xfrm>
          <a:prstGeom prst="ellipse">
            <a:avLst/>
          </a:prstGeom>
          <a:solidFill>
            <a:srgbClr val="47B8B8"/>
          </a:solidFill>
          <a:ln w="360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47725" y="2265349"/>
            <a:ext cx="825500" cy="820737"/>
          </a:xfrm>
          <a:prstGeom prst="ellipse">
            <a:avLst/>
          </a:prstGeom>
          <a:solidFill>
            <a:srgbClr val="47B8B8"/>
          </a:solidFill>
          <a:ln w="360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684463" y="1724011"/>
            <a:ext cx="903287" cy="917575"/>
          </a:xfrm>
          <a:prstGeom prst="ellipse">
            <a:avLst/>
          </a:prstGeom>
          <a:solidFill>
            <a:srgbClr val="47B8B8"/>
          </a:solidFill>
          <a:ln w="360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957263" y="3071799"/>
            <a:ext cx="1046162" cy="1014412"/>
          </a:xfrm>
          <a:prstGeom prst="ellipse">
            <a:avLst/>
          </a:prstGeom>
          <a:solidFill>
            <a:srgbClr val="47B8B8"/>
          </a:solidFill>
          <a:ln w="360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2792413" y="2624124"/>
            <a:ext cx="903287" cy="917575"/>
          </a:xfrm>
          <a:prstGeom prst="ellipse">
            <a:avLst/>
          </a:prstGeom>
          <a:solidFill>
            <a:srgbClr val="47B8B8"/>
          </a:solidFill>
          <a:ln w="360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1928813" y="3360724"/>
            <a:ext cx="1046162" cy="1014412"/>
          </a:xfrm>
          <a:prstGeom prst="ellipse">
            <a:avLst/>
          </a:prstGeom>
          <a:solidFill>
            <a:srgbClr val="47B8B8"/>
          </a:solidFill>
          <a:ln w="360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571875" y="2200261"/>
            <a:ext cx="695325" cy="692150"/>
          </a:xfrm>
          <a:prstGeom prst="ellipse">
            <a:avLst/>
          </a:prstGeom>
          <a:solidFill>
            <a:srgbClr val="47B8B8"/>
          </a:solidFill>
          <a:ln w="360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733675" y="1052499"/>
            <a:ext cx="695325" cy="692150"/>
          </a:xfrm>
          <a:prstGeom prst="ellipse">
            <a:avLst/>
          </a:prstGeom>
          <a:solidFill>
            <a:srgbClr val="47B8B8"/>
          </a:solidFill>
          <a:ln w="360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1716088" y="2181211"/>
            <a:ext cx="1195387" cy="1187450"/>
          </a:xfrm>
          <a:prstGeom prst="ellipse">
            <a:avLst/>
          </a:prstGeom>
          <a:solidFill>
            <a:srgbClr val="47B8B8"/>
          </a:solidFill>
          <a:ln w="360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976438" y="2560624"/>
            <a:ext cx="849312" cy="385762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4A4A"/>
                </a:solidFill>
                <a:latin typeface="Helvetica" charset="0"/>
              </a:rPr>
              <a:t>ZONE I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960688" y="3535349"/>
            <a:ext cx="926235" cy="325730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993366"/>
                </a:solidFill>
                <a:latin typeface="Helvetica" charset="0"/>
              </a:rPr>
              <a:t>ZONE II</a:t>
            </a:r>
          </a:p>
        </p:txBody>
      </p:sp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2"/>
          <a:srcRect l="11810" t="8436" r="11810" b="5624"/>
          <a:stretch>
            <a:fillRect/>
          </a:stretch>
        </p:blipFill>
        <p:spPr bwMode="auto">
          <a:xfrm>
            <a:off x="5094934" y="606511"/>
            <a:ext cx="3492147" cy="2750451"/>
          </a:xfrm>
          <a:prstGeom prst="rect">
            <a:avLst/>
          </a:prstGeom>
          <a:noFill/>
        </p:spPr>
      </p:pic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343400" y="819915"/>
            <a:ext cx="421389" cy="510396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ts val="4175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ea typeface="HG Mincho Light J" charset="0"/>
                <a:cs typeface="HG Mincho Light J" charset="0"/>
              </a:rPr>
              <a:t>MT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806296" y="4718711"/>
            <a:ext cx="3609011" cy="1478713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4A4A"/>
                </a:solidFill>
              </a:rPr>
              <a:t>ZONE I: atomic spheres</a:t>
            </a:r>
          </a:p>
          <a:p>
            <a:pPr eaLnBrk="1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4A4A"/>
                </a:solidFill>
              </a:rPr>
              <a:t>               spherical symmetry potentials</a:t>
            </a:r>
          </a:p>
          <a:p>
            <a:pPr eaLnBrk="1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4A4A"/>
              </a:solidFill>
            </a:endParaRPr>
          </a:p>
          <a:p>
            <a:pPr eaLnBrk="1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993366"/>
                </a:solidFill>
              </a:rPr>
              <a:t>ZONE II: interstitial region</a:t>
            </a:r>
          </a:p>
          <a:p>
            <a:pPr eaLnBrk="1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993366"/>
                </a:solidFill>
              </a:rPr>
              <a:t>	       constant potential</a:t>
            </a:r>
          </a:p>
        </p:txBody>
      </p:sp>
      <p:grpSp>
        <p:nvGrpSpPr>
          <p:cNvPr id="28" name="Grouper 27"/>
          <p:cNvGrpSpPr/>
          <p:nvPr/>
        </p:nvGrpSpPr>
        <p:grpSpPr>
          <a:xfrm>
            <a:off x="5145734" y="3536950"/>
            <a:ext cx="3492147" cy="2950585"/>
            <a:chOff x="5145734" y="3702050"/>
            <a:chExt cx="3492147" cy="2950585"/>
          </a:xfrm>
        </p:grpSpPr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3"/>
            <a:srcRect l="11810" t="11247" r="11810" b="5624"/>
            <a:stretch>
              <a:fillRect/>
            </a:stretch>
          </p:blipFill>
          <p:spPr bwMode="auto">
            <a:xfrm>
              <a:off x="5145734" y="3702050"/>
              <a:ext cx="3492147" cy="2660474"/>
            </a:xfrm>
            <a:prstGeom prst="rect">
              <a:avLst/>
            </a:prstGeom>
            <a:noFill/>
          </p:spPr>
        </p:pic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6778625" y="6167438"/>
              <a:ext cx="1681166" cy="485197"/>
            </a:xfrm>
            <a:prstGeom prst="rect">
              <a:avLst/>
            </a:prstGeom>
            <a:noFill/>
            <a:ln w="360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>
                <a:lnSpc>
                  <a:spcPts val="4175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 b="1" dirty="0">
                  <a:solidFill>
                    <a:srgbClr val="000000"/>
                  </a:solidFill>
                  <a:ea typeface="HG Mincho Light J" charset="0"/>
                  <a:cs typeface="HG Mincho Light J" charset="0"/>
                </a:rPr>
                <a:t>Full Potential</a:t>
              </a:r>
            </a:p>
          </p:txBody>
        </p:sp>
      </p:grpSp>
      <p:cxnSp>
        <p:nvCxnSpPr>
          <p:cNvPr id="25" name="Connecteur droit avec flèche 24"/>
          <p:cNvCxnSpPr/>
          <p:nvPr/>
        </p:nvCxnSpPr>
        <p:spPr>
          <a:xfrm rot="10800000" flipV="1">
            <a:off x="3963123" y="1330311"/>
            <a:ext cx="385040" cy="357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691451" y="1341423"/>
            <a:ext cx="403483" cy="357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6680200" y="6369050"/>
            <a:ext cx="2133600" cy="365125"/>
          </a:xfrm>
        </p:spPr>
        <p:txBody>
          <a:bodyPr/>
          <a:lstStyle/>
          <a:p>
            <a:fld id="{5F16421A-0750-AD46-A0A2-8C58AF5DC367}" type="slidenum">
              <a:rPr lang="fr-FR" smtClean="0"/>
              <a:pPr/>
              <a:t>41</a:t>
            </a:fld>
            <a:endParaRPr lang="fr-FR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680160" y="4113620"/>
            <a:ext cx="8327921" cy="717034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680161" y="964657"/>
            <a:ext cx="8327920" cy="463610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5400" y="25400"/>
            <a:ext cx="5883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XANES and DFT: the calculation codes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6919286" y="470812"/>
            <a:ext cx="937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2 types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11200" y="990056"/>
            <a:ext cx="514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1-   </a:t>
            </a:r>
            <a:r>
              <a:rPr lang="fr-FR" sz="2000" dirty="0" err="1"/>
              <a:t>Those</a:t>
            </a:r>
            <a:r>
              <a:rPr lang="fr-FR" sz="2000" dirty="0"/>
              <a:t> </a:t>
            </a:r>
            <a:r>
              <a:rPr lang="fr-FR" sz="2000" dirty="0" err="1"/>
              <a:t>written</a:t>
            </a:r>
            <a:r>
              <a:rPr lang="fr-FR" sz="2000" dirty="0"/>
              <a:t> to </a:t>
            </a:r>
            <a:r>
              <a:rPr lang="fr-FR" sz="2000" dirty="0" err="1"/>
              <a:t>calculate</a:t>
            </a:r>
            <a:r>
              <a:rPr lang="fr-FR" sz="2000" dirty="0"/>
              <a:t> </a:t>
            </a:r>
            <a:r>
              <a:rPr lang="fr-FR" sz="2000" dirty="0" err="1"/>
              <a:t>core-level</a:t>
            </a:r>
            <a:r>
              <a:rPr lang="fr-FR" sz="2000" dirty="0"/>
              <a:t> </a:t>
            </a:r>
            <a:r>
              <a:rPr lang="fr-FR" sz="2000" dirty="0" err="1"/>
              <a:t>spectra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680161" y="4113620"/>
            <a:ext cx="8382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2-    </a:t>
            </a:r>
            <a:r>
              <a:rPr lang="fr-FR" sz="2000" dirty="0"/>
              <a:t>The </a:t>
            </a:r>
            <a:r>
              <a:rPr lang="fr-FR" sz="2000" dirty="0" err="1"/>
              <a:t>electronic</a:t>
            </a:r>
            <a:r>
              <a:rPr lang="fr-FR" sz="2000" dirty="0"/>
              <a:t> structure codes, </a:t>
            </a:r>
            <a:br>
              <a:rPr lang="fr-FR" sz="2000" dirty="0"/>
            </a:br>
            <a:r>
              <a:rPr lang="fr-FR" sz="2000" dirty="0"/>
              <a:t>        in </a:t>
            </a:r>
            <a:r>
              <a:rPr lang="fr-FR" sz="2000" dirty="0" err="1"/>
              <a:t>which</a:t>
            </a:r>
            <a:r>
              <a:rPr lang="fr-FR" sz="2000" dirty="0"/>
              <a:t> a post SCF-</a:t>
            </a:r>
            <a:r>
              <a:rPr lang="fr-FR" sz="2000" dirty="0" err="1"/>
              <a:t>process</a:t>
            </a:r>
            <a:r>
              <a:rPr lang="fr-FR" sz="2000" dirty="0"/>
              <a:t> code </a:t>
            </a:r>
            <a:r>
              <a:rPr lang="fr-FR" sz="2000" dirty="0" err="1"/>
              <a:t>was</a:t>
            </a:r>
            <a:r>
              <a:rPr lang="fr-FR" sz="2000" dirty="0"/>
              <a:t> </a:t>
            </a:r>
            <a:r>
              <a:rPr lang="fr-FR" sz="2000" dirty="0" err="1"/>
              <a:t>added</a:t>
            </a:r>
            <a:r>
              <a:rPr lang="fr-FR" sz="2000" dirty="0"/>
              <a:t> to </a:t>
            </a:r>
            <a:r>
              <a:rPr lang="fr-FR" sz="2000" dirty="0" err="1"/>
              <a:t>calculate</a:t>
            </a:r>
            <a:r>
              <a:rPr lang="fr-FR" sz="2000" dirty="0"/>
              <a:t> </a:t>
            </a:r>
            <a:r>
              <a:rPr lang="fr-FR" sz="2000" dirty="0" err="1"/>
              <a:t>core-level</a:t>
            </a:r>
            <a:r>
              <a:rPr lang="fr-FR" sz="2000" dirty="0"/>
              <a:t> </a:t>
            </a:r>
            <a:r>
              <a:rPr lang="fr-FR" sz="2000" dirty="0" err="1"/>
              <a:t>spectra</a:t>
            </a:r>
            <a:endParaRPr lang="fr-FR" sz="2000" dirty="0"/>
          </a:p>
        </p:txBody>
      </p:sp>
      <p:grpSp>
        <p:nvGrpSpPr>
          <p:cNvPr id="17" name="Grouper 18"/>
          <p:cNvGrpSpPr/>
          <p:nvPr/>
        </p:nvGrpSpPr>
        <p:grpSpPr>
          <a:xfrm>
            <a:off x="1651000" y="2012922"/>
            <a:ext cx="7465919" cy="691634"/>
            <a:chOff x="1651000" y="2349500"/>
            <a:chExt cx="7465919" cy="691634"/>
          </a:xfrm>
        </p:grpSpPr>
        <p:sp>
          <p:nvSpPr>
            <p:cNvPr id="8" name="ZoneTexte 7"/>
            <p:cNvSpPr txBox="1"/>
            <p:nvPr/>
          </p:nvSpPr>
          <p:spPr>
            <a:xfrm>
              <a:off x="1651000" y="2349500"/>
              <a:ext cx="7465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/>
                <a:t>at</a:t>
              </a:r>
              <a:r>
                <a:rPr lang="fr-FR" b="1" dirty="0"/>
                <a:t> the </a:t>
              </a:r>
              <a:r>
                <a:rPr lang="fr-FR" b="1" dirty="0" err="1"/>
                <a:t>beginning</a:t>
              </a:r>
              <a:r>
                <a:rPr lang="fr-FR" dirty="0"/>
                <a:t>: multiple </a:t>
              </a:r>
              <a:r>
                <a:rPr lang="fr-FR" dirty="0" err="1"/>
                <a:t>scattering</a:t>
              </a:r>
              <a:r>
                <a:rPr lang="fr-FR" dirty="0"/>
                <a:t> (no self-</a:t>
              </a:r>
              <a:r>
                <a:rPr lang="fr-FR" dirty="0" err="1"/>
                <a:t>consistency</a:t>
              </a:r>
              <a:r>
                <a:rPr lang="fr-FR" dirty="0"/>
                <a:t>, </a:t>
              </a:r>
              <a:r>
                <a:rPr lang="fr-FR" i="1" dirty="0"/>
                <a:t>muffin-tin </a:t>
              </a:r>
              <a:r>
                <a:rPr lang="fr-FR" dirty="0" err="1"/>
                <a:t>potential</a:t>
              </a:r>
              <a:r>
                <a:rPr lang="fr-FR" dirty="0"/>
                <a:t>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85266" y="2671802"/>
              <a:ext cx="32151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339933"/>
                  </a:solidFill>
                  <a:latin typeface="Century Gothic"/>
                  <a:cs typeface="Century Gothic"/>
                </a:rPr>
                <a:t>continuum, </a:t>
              </a:r>
              <a:r>
                <a:rPr lang="fr-FR" dirty="0" err="1">
                  <a:solidFill>
                    <a:srgbClr val="339933"/>
                  </a:solidFill>
                  <a:latin typeface="Century Gothic"/>
                  <a:cs typeface="Century Gothic"/>
                </a:rPr>
                <a:t>feff</a:t>
              </a:r>
              <a:r>
                <a:rPr lang="fr-FR" dirty="0">
                  <a:solidFill>
                    <a:srgbClr val="339933"/>
                  </a:solidFill>
                  <a:latin typeface="Century Gothic"/>
                  <a:cs typeface="Century Gothic"/>
                </a:rPr>
                <a:t>, </a:t>
              </a:r>
              <a:r>
                <a:rPr lang="fr-FR" dirty="0" err="1">
                  <a:solidFill>
                    <a:srgbClr val="339933"/>
                  </a:solidFill>
                  <a:latin typeface="Century Gothic"/>
                  <a:cs typeface="Century Gothic"/>
                </a:rPr>
                <a:t>icxanes</a:t>
              </a:r>
              <a:r>
                <a:rPr lang="fr-FR" dirty="0">
                  <a:solidFill>
                    <a:srgbClr val="339933"/>
                  </a:solidFill>
                  <a:latin typeface="Century Gothic"/>
                  <a:cs typeface="Century Gothic"/>
                </a:rPr>
                <a:t>,….</a:t>
              </a:r>
            </a:p>
          </p:txBody>
        </p:sp>
      </p:grpSp>
      <p:grpSp>
        <p:nvGrpSpPr>
          <p:cNvPr id="19" name="Grouper 17"/>
          <p:cNvGrpSpPr/>
          <p:nvPr/>
        </p:nvGrpSpPr>
        <p:grpSpPr>
          <a:xfrm>
            <a:off x="459102" y="4891555"/>
            <a:ext cx="6414884" cy="1217057"/>
            <a:chOff x="459102" y="5212834"/>
            <a:chExt cx="6414884" cy="1217057"/>
          </a:xfrm>
        </p:grpSpPr>
        <p:sp>
          <p:nvSpPr>
            <p:cNvPr id="6" name="ZoneTexte 5"/>
            <p:cNvSpPr txBox="1"/>
            <p:nvPr/>
          </p:nvSpPr>
          <p:spPr>
            <a:xfrm>
              <a:off x="2172083" y="5212834"/>
              <a:ext cx="47019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>
                  <a:solidFill>
                    <a:srgbClr val="CC0066"/>
                  </a:solidFill>
                </a:rPr>
                <a:t>periodic</a:t>
              </a:r>
              <a:r>
                <a:rPr lang="fr-FR" b="1" dirty="0">
                  <a:solidFill>
                    <a:srgbClr val="CC0066"/>
                  </a:solidFill>
                </a:rPr>
                <a:t> </a:t>
              </a:r>
              <a:r>
                <a:rPr lang="fr-FR" b="1" dirty="0" err="1">
                  <a:solidFill>
                    <a:srgbClr val="CC0066"/>
                  </a:solidFill>
                </a:rPr>
                <a:t>boundary</a:t>
              </a:r>
              <a:r>
                <a:rPr lang="fr-FR" b="1" dirty="0">
                  <a:solidFill>
                    <a:srgbClr val="CC0066"/>
                  </a:solidFill>
                </a:rPr>
                <a:t> conditions,  </a:t>
              </a:r>
              <a:r>
                <a:rPr lang="fr-FR" b="1" dirty="0" err="1">
                  <a:solidFill>
                    <a:srgbClr val="CC0066"/>
                  </a:solidFill>
                </a:rPr>
                <a:t>reciprocal</a:t>
              </a:r>
              <a:r>
                <a:rPr lang="fr-FR" b="1" dirty="0">
                  <a:solidFill>
                    <a:srgbClr val="CC0066"/>
                  </a:solidFill>
                </a:rPr>
                <a:t> </a:t>
              </a:r>
              <a:r>
                <a:rPr lang="fr-FR" b="1" dirty="0" err="1">
                  <a:solidFill>
                    <a:srgbClr val="CC0066"/>
                  </a:solidFill>
                </a:rPr>
                <a:t>space</a:t>
              </a:r>
              <a:endParaRPr lang="fr-FR" b="1" dirty="0">
                <a:solidFill>
                  <a:srgbClr val="CC0066"/>
                </a:solidFill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102" y="5331341"/>
              <a:ext cx="1098550" cy="1098550"/>
            </a:xfrm>
            <a:prstGeom prst="rect">
              <a:avLst/>
            </a:prstGeom>
          </p:spPr>
        </p:pic>
      </p:grp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42</a:t>
            </a:fld>
            <a:endParaRPr lang="fr-FR"/>
          </a:p>
        </p:txBody>
      </p:sp>
      <p:grpSp>
        <p:nvGrpSpPr>
          <p:cNvPr id="12" name="Grouper 11"/>
          <p:cNvGrpSpPr/>
          <p:nvPr/>
        </p:nvGrpSpPr>
        <p:grpSpPr>
          <a:xfrm>
            <a:off x="413030" y="1544054"/>
            <a:ext cx="5026325" cy="1867039"/>
            <a:chOff x="413030" y="1880632"/>
            <a:chExt cx="5026325" cy="1867039"/>
          </a:xfrm>
        </p:grpSpPr>
        <p:sp>
          <p:nvSpPr>
            <p:cNvPr id="7" name="ZoneTexte 6"/>
            <p:cNvSpPr txBox="1"/>
            <p:nvPr/>
          </p:nvSpPr>
          <p:spPr>
            <a:xfrm>
              <a:off x="3531674" y="1880632"/>
              <a:ext cx="1907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CC0066"/>
                  </a:solidFill>
                </a:rPr>
                <a:t>cluster, real </a:t>
              </a:r>
              <a:r>
                <a:rPr lang="fr-FR" b="1" dirty="0" err="1">
                  <a:solidFill>
                    <a:srgbClr val="CC0066"/>
                  </a:solidFill>
                </a:rPr>
                <a:t>space</a:t>
              </a:r>
              <a:endParaRPr lang="fr-FR" b="1" dirty="0">
                <a:solidFill>
                  <a:srgbClr val="CC0066"/>
                </a:solidFill>
              </a:endParaRPr>
            </a:p>
          </p:txBody>
        </p:sp>
        <p:grpSp>
          <p:nvGrpSpPr>
            <p:cNvPr id="21" name="Grouper 20"/>
            <p:cNvGrpSpPr/>
            <p:nvPr/>
          </p:nvGrpSpPr>
          <p:grpSpPr>
            <a:xfrm>
              <a:off x="413030" y="2687221"/>
              <a:ext cx="990368" cy="1060450"/>
              <a:chOff x="1062038" y="2559050"/>
              <a:chExt cx="1704975" cy="1825625"/>
            </a:xfrm>
          </p:grpSpPr>
          <p:sp>
            <p:nvSpPr>
              <p:cNvPr id="22" name="Oval 3"/>
              <p:cNvSpPr>
                <a:spLocks noChangeArrowheads="1"/>
              </p:cNvSpPr>
              <p:nvPr/>
            </p:nvSpPr>
            <p:spPr bwMode="auto">
              <a:xfrm>
                <a:off x="1744663" y="3397250"/>
                <a:ext cx="152400" cy="152400"/>
              </a:xfrm>
              <a:prstGeom prst="ellipse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4CB7B7"/>
                  </a:gs>
                </a:gsLst>
                <a:lin ang="5400000" scaled="1"/>
              </a:gra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Oval 4"/>
              <p:cNvSpPr>
                <a:spLocks noChangeArrowheads="1"/>
              </p:cNvSpPr>
              <p:nvPr/>
            </p:nvSpPr>
            <p:spPr bwMode="auto">
              <a:xfrm>
                <a:off x="2049463" y="3851275"/>
                <a:ext cx="152400" cy="152400"/>
              </a:xfrm>
              <a:prstGeom prst="ellipse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4CB7B7"/>
                  </a:gs>
                </a:gsLst>
                <a:lin ang="5400000" scaled="1"/>
              </a:gra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744663" y="4232275"/>
                <a:ext cx="152400" cy="152400"/>
              </a:xfrm>
              <a:prstGeom prst="ellipse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4CB7B7"/>
                  </a:gs>
                </a:gsLst>
                <a:lin ang="5400000" scaled="1"/>
              </a:gra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668463" y="2863850"/>
                <a:ext cx="152400" cy="152400"/>
              </a:xfrm>
              <a:prstGeom prst="ellipse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4CB7B7"/>
                  </a:gs>
                </a:gsLst>
                <a:lin ang="5400000" scaled="1"/>
              </a:gra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Oval 7"/>
              <p:cNvSpPr>
                <a:spLocks noChangeArrowheads="1"/>
              </p:cNvSpPr>
              <p:nvPr/>
            </p:nvSpPr>
            <p:spPr bwMode="auto">
              <a:xfrm>
                <a:off x="1592263" y="2559050"/>
                <a:ext cx="152400" cy="152400"/>
              </a:xfrm>
              <a:prstGeom prst="ellipse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4CB7B7"/>
                  </a:gs>
                </a:gsLst>
                <a:lin ang="5400000" scaled="1"/>
              </a:gra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Oval 8"/>
              <p:cNvSpPr>
                <a:spLocks noChangeArrowheads="1"/>
              </p:cNvSpPr>
              <p:nvPr/>
            </p:nvSpPr>
            <p:spPr bwMode="auto">
              <a:xfrm>
                <a:off x="1668463" y="3927475"/>
                <a:ext cx="152400" cy="152400"/>
              </a:xfrm>
              <a:prstGeom prst="ellipse">
                <a:avLst/>
              </a:prstGeom>
              <a:solidFill>
                <a:srgbClr val="00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Oval 9"/>
              <p:cNvSpPr>
                <a:spLocks noChangeArrowheads="1"/>
              </p:cNvSpPr>
              <p:nvPr/>
            </p:nvSpPr>
            <p:spPr bwMode="auto">
              <a:xfrm>
                <a:off x="1862138" y="4003675"/>
                <a:ext cx="187325" cy="187325"/>
              </a:xfrm>
              <a:prstGeom prst="ellipse">
                <a:avLst/>
              </a:prstGeom>
              <a:solidFill>
                <a:srgbClr val="CC00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Oval 10"/>
              <p:cNvSpPr>
                <a:spLocks noChangeArrowheads="1"/>
              </p:cNvSpPr>
              <p:nvPr/>
            </p:nvSpPr>
            <p:spPr bwMode="auto">
              <a:xfrm>
                <a:off x="1938338" y="4121150"/>
                <a:ext cx="187325" cy="187325"/>
              </a:xfrm>
              <a:prstGeom prst="ellipse">
                <a:avLst/>
              </a:prstGeom>
              <a:solidFill>
                <a:srgbClr val="CC00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Oval 11"/>
              <p:cNvSpPr>
                <a:spLocks noChangeArrowheads="1"/>
              </p:cNvSpPr>
              <p:nvPr/>
            </p:nvSpPr>
            <p:spPr bwMode="auto">
              <a:xfrm>
                <a:off x="2351088" y="3016250"/>
                <a:ext cx="187325" cy="187325"/>
              </a:xfrm>
              <a:prstGeom prst="ellipse">
                <a:avLst/>
              </a:prstGeom>
              <a:solidFill>
                <a:srgbClr val="CC00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Oval 12"/>
              <p:cNvSpPr>
                <a:spLocks noChangeArrowheads="1"/>
              </p:cNvSpPr>
              <p:nvPr/>
            </p:nvSpPr>
            <p:spPr bwMode="auto">
              <a:xfrm>
                <a:off x="2468563" y="2863850"/>
                <a:ext cx="187325" cy="187325"/>
              </a:xfrm>
              <a:prstGeom prst="ellipse">
                <a:avLst/>
              </a:prstGeom>
              <a:solidFill>
                <a:srgbClr val="CC00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Oval 13"/>
              <p:cNvSpPr>
                <a:spLocks noChangeArrowheads="1"/>
              </p:cNvSpPr>
              <p:nvPr/>
            </p:nvSpPr>
            <p:spPr bwMode="auto">
              <a:xfrm>
                <a:off x="2351088" y="3168650"/>
                <a:ext cx="152400" cy="152400"/>
              </a:xfrm>
              <a:prstGeom prst="ellipse">
                <a:avLst/>
              </a:prstGeom>
              <a:solidFill>
                <a:srgbClr val="00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Oval 14"/>
              <p:cNvSpPr>
                <a:spLocks noChangeArrowheads="1"/>
              </p:cNvSpPr>
              <p:nvPr/>
            </p:nvSpPr>
            <p:spPr bwMode="auto">
              <a:xfrm>
                <a:off x="2049463" y="3286125"/>
                <a:ext cx="187325" cy="187325"/>
              </a:xfrm>
              <a:prstGeom prst="ellipse">
                <a:avLst/>
              </a:prstGeom>
              <a:solidFill>
                <a:srgbClr val="CC00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Oval 15"/>
              <p:cNvSpPr>
                <a:spLocks noChangeArrowheads="1"/>
              </p:cNvSpPr>
              <p:nvPr/>
            </p:nvSpPr>
            <p:spPr bwMode="auto">
              <a:xfrm>
                <a:off x="1679575" y="3074988"/>
                <a:ext cx="187325" cy="187325"/>
              </a:xfrm>
              <a:prstGeom prst="ellipse">
                <a:avLst/>
              </a:prstGeom>
              <a:solidFill>
                <a:srgbClr val="CC00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Oval 16"/>
              <p:cNvSpPr>
                <a:spLocks noChangeArrowheads="1"/>
              </p:cNvSpPr>
              <p:nvPr/>
            </p:nvSpPr>
            <p:spPr bwMode="auto">
              <a:xfrm>
                <a:off x="1519238" y="3286125"/>
                <a:ext cx="187325" cy="187325"/>
              </a:xfrm>
              <a:prstGeom prst="ellipse">
                <a:avLst/>
              </a:prstGeom>
              <a:solidFill>
                <a:srgbClr val="CC00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Oval 17"/>
              <p:cNvSpPr>
                <a:spLocks noChangeArrowheads="1"/>
              </p:cNvSpPr>
              <p:nvPr/>
            </p:nvSpPr>
            <p:spPr bwMode="auto">
              <a:xfrm>
                <a:off x="1744663" y="3665538"/>
                <a:ext cx="187325" cy="187325"/>
              </a:xfrm>
              <a:prstGeom prst="ellipse">
                <a:avLst/>
              </a:prstGeom>
              <a:solidFill>
                <a:srgbClr val="CC00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Oval 18"/>
              <p:cNvSpPr>
                <a:spLocks noChangeArrowheads="1"/>
              </p:cNvSpPr>
              <p:nvPr/>
            </p:nvSpPr>
            <p:spPr bwMode="auto">
              <a:xfrm>
                <a:off x="1441450" y="3892550"/>
                <a:ext cx="187325" cy="187325"/>
              </a:xfrm>
              <a:prstGeom prst="ellipse">
                <a:avLst/>
              </a:prstGeom>
              <a:solidFill>
                <a:srgbClr val="CC00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Oval 19"/>
              <p:cNvSpPr>
                <a:spLocks noChangeArrowheads="1"/>
              </p:cNvSpPr>
              <p:nvPr/>
            </p:nvSpPr>
            <p:spPr bwMode="auto">
              <a:xfrm>
                <a:off x="1558925" y="4079875"/>
                <a:ext cx="187325" cy="187325"/>
              </a:xfrm>
              <a:prstGeom prst="ellipse">
                <a:avLst/>
              </a:prstGeom>
              <a:solidFill>
                <a:srgbClr val="CC00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Oval 20"/>
              <p:cNvSpPr>
                <a:spLocks noChangeArrowheads="1"/>
              </p:cNvSpPr>
              <p:nvPr/>
            </p:nvSpPr>
            <p:spPr bwMode="auto">
              <a:xfrm>
                <a:off x="1103313" y="3473450"/>
                <a:ext cx="187325" cy="187325"/>
              </a:xfrm>
              <a:prstGeom prst="ellipse">
                <a:avLst/>
              </a:prstGeom>
              <a:solidFill>
                <a:srgbClr val="CC00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Oval 21"/>
              <p:cNvSpPr>
                <a:spLocks noChangeArrowheads="1"/>
              </p:cNvSpPr>
              <p:nvPr/>
            </p:nvSpPr>
            <p:spPr bwMode="auto">
              <a:xfrm>
                <a:off x="1062038" y="3209925"/>
                <a:ext cx="187325" cy="187325"/>
              </a:xfrm>
              <a:prstGeom prst="ellipse">
                <a:avLst/>
              </a:prstGeom>
              <a:solidFill>
                <a:srgbClr val="CC00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auto">
              <a:xfrm>
                <a:off x="1138238" y="3092450"/>
                <a:ext cx="187325" cy="187325"/>
              </a:xfrm>
              <a:prstGeom prst="ellipse">
                <a:avLst/>
              </a:prstGeom>
              <a:solidFill>
                <a:srgbClr val="CC00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Oval 23"/>
              <p:cNvSpPr>
                <a:spLocks noChangeArrowheads="1"/>
              </p:cNvSpPr>
              <p:nvPr/>
            </p:nvSpPr>
            <p:spPr bwMode="auto">
              <a:xfrm>
                <a:off x="1290638" y="3092450"/>
                <a:ext cx="152400" cy="152400"/>
              </a:xfrm>
              <a:prstGeom prst="ellipse">
                <a:avLst/>
              </a:prstGeom>
              <a:solidFill>
                <a:srgbClr val="00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Oval 24"/>
              <p:cNvSpPr>
                <a:spLocks noChangeArrowheads="1"/>
              </p:cNvSpPr>
              <p:nvPr/>
            </p:nvSpPr>
            <p:spPr bwMode="auto">
              <a:xfrm>
                <a:off x="1406525" y="2711450"/>
                <a:ext cx="187325" cy="187325"/>
              </a:xfrm>
              <a:prstGeom prst="ellipse">
                <a:avLst/>
              </a:prstGeom>
              <a:solidFill>
                <a:srgbClr val="CC00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Oval 25"/>
              <p:cNvSpPr>
                <a:spLocks noChangeArrowheads="1"/>
              </p:cNvSpPr>
              <p:nvPr/>
            </p:nvSpPr>
            <p:spPr bwMode="auto">
              <a:xfrm>
                <a:off x="1366838" y="2828925"/>
                <a:ext cx="187325" cy="187325"/>
              </a:xfrm>
              <a:prstGeom prst="ellipse">
                <a:avLst/>
              </a:prstGeom>
              <a:solidFill>
                <a:srgbClr val="CC00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Oval 26"/>
              <p:cNvSpPr>
                <a:spLocks noChangeArrowheads="1"/>
              </p:cNvSpPr>
              <p:nvPr/>
            </p:nvSpPr>
            <p:spPr bwMode="auto">
              <a:xfrm>
                <a:off x="1897063" y="2752725"/>
                <a:ext cx="187325" cy="187325"/>
              </a:xfrm>
              <a:prstGeom prst="ellipse">
                <a:avLst/>
              </a:prstGeom>
              <a:solidFill>
                <a:srgbClr val="CC00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Oval 27"/>
              <p:cNvSpPr>
                <a:spLocks noChangeArrowheads="1"/>
              </p:cNvSpPr>
              <p:nvPr/>
            </p:nvSpPr>
            <p:spPr bwMode="auto">
              <a:xfrm>
                <a:off x="1744663" y="2635250"/>
                <a:ext cx="187325" cy="187325"/>
              </a:xfrm>
              <a:prstGeom prst="ellipse">
                <a:avLst/>
              </a:prstGeom>
              <a:solidFill>
                <a:srgbClr val="CC00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Oval 28"/>
              <p:cNvSpPr>
                <a:spLocks noChangeArrowheads="1"/>
              </p:cNvSpPr>
              <p:nvPr/>
            </p:nvSpPr>
            <p:spPr bwMode="auto">
              <a:xfrm>
                <a:off x="2468563" y="3513138"/>
                <a:ext cx="187325" cy="187325"/>
              </a:xfrm>
              <a:prstGeom prst="ellipse">
                <a:avLst/>
              </a:prstGeom>
              <a:solidFill>
                <a:srgbClr val="CCFF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Oval 29"/>
              <p:cNvSpPr>
                <a:spLocks noChangeArrowheads="1"/>
              </p:cNvSpPr>
              <p:nvPr/>
            </p:nvSpPr>
            <p:spPr bwMode="auto">
              <a:xfrm>
                <a:off x="2241550" y="3776663"/>
                <a:ext cx="187325" cy="187325"/>
              </a:xfrm>
              <a:prstGeom prst="ellipse">
                <a:avLst/>
              </a:prstGeom>
              <a:solidFill>
                <a:srgbClr val="CCFF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Oval 30"/>
              <p:cNvSpPr>
                <a:spLocks noChangeArrowheads="1"/>
              </p:cNvSpPr>
              <p:nvPr/>
            </p:nvSpPr>
            <p:spPr bwMode="auto">
              <a:xfrm>
                <a:off x="2198688" y="3624263"/>
                <a:ext cx="187325" cy="187325"/>
              </a:xfrm>
              <a:prstGeom prst="ellipse">
                <a:avLst/>
              </a:prstGeom>
              <a:solidFill>
                <a:srgbClr val="CC00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Oval 31"/>
              <p:cNvSpPr>
                <a:spLocks noChangeArrowheads="1"/>
              </p:cNvSpPr>
              <p:nvPr/>
            </p:nvSpPr>
            <p:spPr bwMode="auto">
              <a:xfrm>
                <a:off x="2579688" y="3397250"/>
                <a:ext cx="187325" cy="187325"/>
              </a:xfrm>
              <a:prstGeom prst="ellipse">
                <a:avLst/>
              </a:prstGeom>
              <a:solidFill>
                <a:srgbClr val="CC0099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32"/>
              <p:cNvSpPr>
                <a:spLocks noChangeShapeType="1"/>
              </p:cNvSpPr>
              <p:nvPr/>
            </p:nvSpPr>
            <p:spPr bwMode="auto">
              <a:xfrm flipV="1">
                <a:off x="1820863" y="3389313"/>
                <a:ext cx="227012" cy="85725"/>
              </a:xfrm>
              <a:prstGeom prst="line">
                <a:avLst/>
              </a:prstGeom>
              <a:noFill/>
              <a:ln w="5076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33"/>
              <p:cNvSpPr>
                <a:spLocks noChangeShapeType="1"/>
              </p:cNvSpPr>
              <p:nvPr/>
            </p:nvSpPr>
            <p:spPr bwMode="auto">
              <a:xfrm flipV="1">
                <a:off x="2198688" y="3238500"/>
                <a:ext cx="228600" cy="85725"/>
              </a:xfrm>
              <a:prstGeom prst="line">
                <a:avLst/>
              </a:prstGeom>
              <a:noFill/>
              <a:ln w="5076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34"/>
              <p:cNvSpPr>
                <a:spLocks noChangeShapeType="1"/>
              </p:cNvSpPr>
              <p:nvPr/>
            </p:nvSpPr>
            <p:spPr bwMode="auto">
              <a:xfrm>
                <a:off x="2503488" y="3279775"/>
                <a:ext cx="152400" cy="152400"/>
              </a:xfrm>
              <a:prstGeom prst="line">
                <a:avLst/>
              </a:prstGeom>
              <a:noFill/>
              <a:ln w="5076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35"/>
              <p:cNvSpPr>
                <a:spLocks noChangeShapeType="1"/>
              </p:cNvSpPr>
              <p:nvPr/>
            </p:nvSpPr>
            <p:spPr bwMode="auto">
              <a:xfrm>
                <a:off x="1406525" y="3221038"/>
                <a:ext cx="111125" cy="117475"/>
              </a:xfrm>
              <a:prstGeom prst="line">
                <a:avLst/>
              </a:prstGeom>
              <a:noFill/>
              <a:ln w="5076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36"/>
              <p:cNvSpPr>
                <a:spLocks noChangeShapeType="1"/>
              </p:cNvSpPr>
              <p:nvPr/>
            </p:nvSpPr>
            <p:spPr bwMode="auto">
              <a:xfrm>
                <a:off x="1552575" y="2863850"/>
                <a:ext cx="115888" cy="55563"/>
              </a:xfrm>
              <a:prstGeom prst="line">
                <a:avLst/>
              </a:prstGeom>
              <a:noFill/>
              <a:ln w="5076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37"/>
              <p:cNvSpPr>
                <a:spLocks noChangeShapeType="1"/>
              </p:cNvSpPr>
              <p:nvPr/>
            </p:nvSpPr>
            <p:spPr bwMode="auto">
              <a:xfrm>
                <a:off x="1668463" y="3413125"/>
                <a:ext cx="76200" cy="34925"/>
              </a:xfrm>
              <a:prstGeom prst="line">
                <a:avLst/>
              </a:prstGeom>
              <a:noFill/>
              <a:ln w="5076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38"/>
              <p:cNvSpPr>
                <a:spLocks noChangeShapeType="1"/>
              </p:cNvSpPr>
              <p:nvPr/>
            </p:nvSpPr>
            <p:spPr bwMode="auto">
              <a:xfrm>
                <a:off x="1592263" y="3968750"/>
                <a:ext cx="76200" cy="34925"/>
              </a:xfrm>
              <a:prstGeom prst="line">
                <a:avLst/>
              </a:prstGeom>
              <a:noFill/>
              <a:ln w="5076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39"/>
              <p:cNvSpPr>
                <a:spLocks noChangeShapeType="1"/>
              </p:cNvSpPr>
              <p:nvPr/>
            </p:nvSpPr>
            <p:spPr bwMode="auto">
              <a:xfrm>
                <a:off x="1806575" y="4027488"/>
                <a:ext cx="76200" cy="34925"/>
              </a:xfrm>
              <a:prstGeom prst="line">
                <a:avLst/>
              </a:prstGeom>
              <a:noFill/>
              <a:ln w="5076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40"/>
              <p:cNvSpPr>
                <a:spLocks noChangeShapeType="1"/>
              </p:cNvSpPr>
              <p:nvPr/>
            </p:nvSpPr>
            <p:spPr bwMode="auto">
              <a:xfrm flipH="1">
                <a:off x="2138363" y="3776663"/>
                <a:ext cx="100012" cy="93662"/>
              </a:xfrm>
              <a:prstGeom prst="line">
                <a:avLst/>
              </a:prstGeom>
              <a:noFill/>
              <a:ln w="5076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Line 41"/>
              <p:cNvSpPr>
                <a:spLocks noChangeShapeType="1"/>
              </p:cNvSpPr>
              <p:nvPr/>
            </p:nvSpPr>
            <p:spPr bwMode="auto">
              <a:xfrm flipH="1">
                <a:off x="1985963" y="3968750"/>
                <a:ext cx="100012" cy="93663"/>
              </a:xfrm>
              <a:prstGeom prst="line">
                <a:avLst/>
              </a:prstGeom>
              <a:noFill/>
              <a:ln w="5076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42"/>
              <p:cNvSpPr>
                <a:spLocks noChangeShapeType="1"/>
              </p:cNvSpPr>
              <p:nvPr/>
            </p:nvSpPr>
            <p:spPr bwMode="auto">
              <a:xfrm flipH="1">
                <a:off x="1849438" y="4173538"/>
                <a:ext cx="71437" cy="93662"/>
              </a:xfrm>
              <a:prstGeom prst="line">
                <a:avLst/>
              </a:prstGeom>
              <a:noFill/>
              <a:ln w="5076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Line 43"/>
              <p:cNvSpPr>
                <a:spLocks noChangeShapeType="1"/>
              </p:cNvSpPr>
              <p:nvPr/>
            </p:nvSpPr>
            <p:spPr bwMode="auto">
              <a:xfrm flipH="1">
                <a:off x="1763713" y="3851275"/>
                <a:ext cx="47625" cy="111125"/>
              </a:xfrm>
              <a:prstGeom prst="line">
                <a:avLst/>
              </a:prstGeom>
              <a:noFill/>
              <a:ln w="5076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Line 44"/>
              <p:cNvSpPr>
                <a:spLocks noChangeShapeType="1"/>
              </p:cNvSpPr>
              <p:nvPr/>
            </p:nvSpPr>
            <p:spPr bwMode="auto">
              <a:xfrm flipH="1">
                <a:off x="1839913" y="3548063"/>
                <a:ext cx="14287" cy="152400"/>
              </a:xfrm>
              <a:prstGeom prst="line">
                <a:avLst/>
              </a:prstGeom>
              <a:noFill/>
              <a:ln w="5076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Line 45"/>
              <p:cNvSpPr>
                <a:spLocks noChangeShapeType="1"/>
              </p:cNvSpPr>
              <p:nvPr/>
            </p:nvSpPr>
            <p:spPr bwMode="auto">
              <a:xfrm>
                <a:off x="1682750" y="4194175"/>
                <a:ext cx="74613" cy="76200"/>
              </a:xfrm>
              <a:prstGeom prst="line">
                <a:avLst/>
              </a:prstGeom>
              <a:noFill/>
              <a:ln w="5076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Line 46"/>
              <p:cNvSpPr>
                <a:spLocks noChangeShapeType="1"/>
              </p:cNvSpPr>
              <p:nvPr/>
            </p:nvSpPr>
            <p:spPr bwMode="auto">
              <a:xfrm flipH="1">
                <a:off x="1716088" y="4079875"/>
                <a:ext cx="33337" cy="34925"/>
              </a:xfrm>
              <a:prstGeom prst="line">
                <a:avLst/>
              </a:prstGeom>
              <a:noFill/>
              <a:ln w="5076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Line 47"/>
              <p:cNvSpPr>
                <a:spLocks noChangeShapeType="1"/>
              </p:cNvSpPr>
              <p:nvPr/>
            </p:nvSpPr>
            <p:spPr bwMode="auto">
              <a:xfrm>
                <a:off x="1758950" y="3016250"/>
                <a:ext cx="1588" cy="117475"/>
              </a:xfrm>
              <a:prstGeom prst="line">
                <a:avLst/>
              </a:prstGeom>
              <a:noFill/>
              <a:ln w="5076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Line 48"/>
              <p:cNvSpPr>
                <a:spLocks noChangeShapeType="1"/>
              </p:cNvSpPr>
              <p:nvPr/>
            </p:nvSpPr>
            <p:spPr bwMode="auto">
              <a:xfrm>
                <a:off x="1779588" y="3270250"/>
                <a:ext cx="38100" cy="134938"/>
              </a:xfrm>
              <a:prstGeom prst="line">
                <a:avLst/>
              </a:prstGeom>
              <a:noFill/>
              <a:ln w="5076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Line 49"/>
              <p:cNvSpPr>
                <a:spLocks noChangeShapeType="1"/>
              </p:cNvSpPr>
              <p:nvPr/>
            </p:nvSpPr>
            <p:spPr bwMode="auto">
              <a:xfrm flipH="1">
                <a:off x="1398588" y="2998788"/>
                <a:ext cx="47625" cy="117475"/>
              </a:xfrm>
              <a:prstGeom prst="line">
                <a:avLst/>
              </a:prstGeom>
              <a:noFill/>
              <a:ln w="5076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Line 50"/>
              <p:cNvSpPr>
                <a:spLocks noChangeShapeType="1"/>
              </p:cNvSpPr>
              <p:nvPr/>
            </p:nvSpPr>
            <p:spPr bwMode="auto">
              <a:xfrm flipH="1">
                <a:off x="1552575" y="2670175"/>
                <a:ext cx="79375" cy="82550"/>
              </a:xfrm>
              <a:prstGeom prst="line">
                <a:avLst/>
              </a:prstGeom>
              <a:noFill/>
              <a:ln w="5076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Line 51"/>
              <p:cNvSpPr>
                <a:spLocks noChangeShapeType="1"/>
              </p:cNvSpPr>
              <p:nvPr/>
            </p:nvSpPr>
            <p:spPr bwMode="auto">
              <a:xfrm flipH="1">
                <a:off x="1809750" y="2863850"/>
                <a:ext cx="123825" cy="55563"/>
              </a:xfrm>
              <a:prstGeom prst="line">
                <a:avLst/>
              </a:prstGeom>
              <a:noFill/>
              <a:ln w="5076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Line 52"/>
              <p:cNvSpPr>
                <a:spLocks noChangeShapeType="1"/>
              </p:cNvSpPr>
              <p:nvPr/>
            </p:nvSpPr>
            <p:spPr bwMode="auto">
              <a:xfrm flipH="1" flipV="1">
                <a:off x="1716088" y="2665413"/>
                <a:ext cx="47625" cy="30162"/>
              </a:xfrm>
              <a:prstGeom prst="line">
                <a:avLst/>
              </a:prstGeom>
              <a:noFill/>
              <a:ln w="5076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Oval 53"/>
              <p:cNvSpPr>
                <a:spLocks noChangeArrowheads="1"/>
              </p:cNvSpPr>
              <p:nvPr/>
            </p:nvSpPr>
            <p:spPr bwMode="auto">
              <a:xfrm>
                <a:off x="1722438" y="3376613"/>
                <a:ext cx="187325" cy="187325"/>
              </a:xfrm>
              <a:prstGeom prst="ellipse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Quanty School 2018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1670331" y="2852790"/>
            <a:ext cx="606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at</a:t>
            </a:r>
            <a:r>
              <a:rPr lang="fr-FR" b="1" dirty="0"/>
              <a:t> the end of the 90’s</a:t>
            </a:r>
            <a:r>
              <a:rPr lang="fr-FR" dirty="0"/>
              <a:t>: </a:t>
            </a:r>
            <a:r>
              <a:rPr lang="fr-FR" dirty="0" err="1"/>
              <a:t>finite</a:t>
            </a:r>
            <a:r>
              <a:rPr lang="fr-FR" dirty="0"/>
              <a:t> </a:t>
            </a:r>
            <a:r>
              <a:rPr lang="fr-FR" dirty="0" err="1"/>
              <a:t>differences</a:t>
            </a:r>
            <a:r>
              <a:rPr lang="fr-FR" dirty="0"/>
              <a:t> </a:t>
            </a:r>
            <a:r>
              <a:rPr lang="fr-FR" dirty="0" err="1"/>
              <a:t>method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>
                <a:solidFill>
                  <a:srgbClr val="339933"/>
                </a:solidFill>
                <a:latin typeface="Century Gothic"/>
                <a:cs typeface="Century Gothic"/>
              </a:rPr>
              <a:t>fdmnes</a:t>
            </a:r>
            <a:r>
              <a:rPr lang="fr-FR" dirty="0"/>
              <a:t> 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1670331" y="3493624"/>
            <a:ext cx="262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currently</a:t>
            </a:r>
            <a:r>
              <a:rPr lang="fr-FR" dirty="0"/>
              <a:t>: </a:t>
            </a:r>
            <a:r>
              <a:rPr lang="fr-FR" dirty="0" err="1">
                <a:solidFill>
                  <a:srgbClr val="339933"/>
                </a:solidFill>
                <a:latin typeface="Century Gothic"/>
                <a:cs typeface="Century Gothic"/>
              </a:rPr>
              <a:t>fdmnes</a:t>
            </a:r>
            <a:r>
              <a:rPr lang="fr-FR" dirty="0">
                <a:latin typeface="Century Gothic"/>
                <a:cs typeface="Century Gothic"/>
              </a:rPr>
              <a:t>, </a:t>
            </a:r>
            <a:r>
              <a:rPr lang="fr-FR" dirty="0" err="1">
                <a:solidFill>
                  <a:srgbClr val="339933"/>
                </a:solidFill>
                <a:latin typeface="Century Gothic"/>
                <a:cs typeface="Century Gothic"/>
              </a:rPr>
              <a:t>feff</a:t>
            </a:r>
            <a:r>
              <a:rPr lang="fr-FR" dirty="0"/>
              <a:t> </a:t>
            </a:r>
            <a:r>
              <a:rPr lang="fr-FR" dirty="0">
                <a:latin typeface="Century Gothic"/>
                <a:cs typeface="Century Gothic"/>
              </a:rPr>
              <a:t> </a:t>
            </a:r>
            <a:endParaRPr lang="fr-FR" dirty="0"/>
          </a:p>
        </p:txBody>
      </p:sp>
      <p:sp>
        <p:nvSpPr>
          <p:cNvPr id="75" name="ZoneTexte 74"/>
          <p:cNvSpPr txBox="1"/>
          <p:nvPr/>
        </p:nvSpPr>
        <p:spPr>
          <a:xfrm>
            <a:off x="2374900" y="5416126"/>
            <a:ext cx="572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339933"/>
                </a:solidFill>
                <a:latin typeface="Century Gothic"/>
                <a:cs typeface="Century Gothic"/>
              </a:rPr>
              <a:t>Wien2k, CASTEP, Quantum-Espresso (XSpectra), …</a:t>
            </a:r>
          </a:p>
        </p:txBody>
      </p:sp>
      <p:cxnSp>
        <p:nvCxnSpPr>
          <p:cNvPr id="76" name="Connecteur droit 75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93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5065" y="1103270"/>
            <a:ext cx="8208912" cy="646321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r>
              <a:rPr lang="fr-FR" dirty="0" err="1">
                <a:solidFill>
                  <a:srgbClr val="000000"/>
                </a:solidFill>
                <a:latin typeface="+mj-lt"/>
                <a:cs typeface="Century Gothic"/>
              </a:rPr>
              <a:t>With</a:t>
            </a:r>
            <a:r>
              <a:rPr lang="fr-FR" dirty="0">
                <a:solidFill>
                  <a:srgbClr val="000000"/>
                </a:solidFill>
                <a:latin typeface="+mj-lt"/>
                <a:cs typeface="Century Gothic"/>
              </a:rPr>
              <a:t> codes </a:t>
            </a:r>
            <a:r>
              <a:rPr lang="fr-FR" dirty="0" err="1">
                <a:solidFill>
                  <a:srgbClr val="000000"/>
                </a:solidFill>
                <a:latin typeface="+mj-lt"/>
                <a:cs typeface="Century Gothic"/>
              </a:rPr>
              <a:t>using</a:t>
            </a:r>
            <a:r>
              <a:rPr lang="fr-FR" dirty="0">
                <a:solidFill>
                  <a:srgbClr val="000000"/>
                </a:solidFill>
                <a:latin typeface="+mj-lt"/>
                <a:cs typeface="Century Gothic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+mj-lt"/>
                <a:cs typeface="Century Gothic"/>
              </a:rPr>
              <a:t>periodic</a:t>
            </a:r>
            <a:r>
              <a:rPr lang="fr-FR" dirty="0">
                <a:solidFill>
                  <a:srgbClr val="000000"/>
                </a:solidFill>
                <a:latin typeface="+mj-lt"/>
                <a:cs typeface="Century Gothic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+mj-lt"/>
                <a:cs typeface="Century Gothic"/>
              </a:rPr>
              <a:t>boundary</a:t>
            </a:r>
            <a:r>
              <a:rPr lang="fr-FR" dirty="0">
                <a:solidFill>
                  <a:srgbClr val="000000"/>
                </a:solidFill>
                <a:latin typeface="+mj-lt"/>
                <a:cs typeface="Century Gothic"/>
              </a:rPr>
              <a:t> conditions (for </a:t>
            </a:r>
            <a:r>
              <a:rPr lang="fr-FR" dirty="0" err="1">
                <a:solidFill>
                  <a:srgbClr val="000000"/>
                </a:solidFill>
                <a:latin typeface="+mj-lt"/>
                <a:cs typeface="Century Gothic"/>
              </a:rPr>
              <a:t>crystals</a:t>
            </a:r>
            <a:r>
              <a:rPr lang="fr-FR" dirty="0">
                <a:solidFill>
                  <a:srgbClr val="000000"/>
                </a:solidFill>
                <a:latin typeface="+mj-lt"/>
                <a:cs typeface="Century Gothic"/>
              </a:rPr>
              <a:t>), </a:t>
            </a:r>
            <a:r>
              <a:rPr lang="fr-FR" dirty="0" err="1">
                <a:solidFill>
                  <a:srgbClr val="000000"/>
                </a:solidFill>
                <a:latin typeface="+mj-lt"/>
                <a:cs typeface="Century Gothic"/>
              </a:rPr>
              <a:t>we</a:t>
            </a:r>
            <a:r>
              <a:rPr lang="fr-FR" dirty="0">
                <a:solidFill>
                  <a:srgbClr val="000000"/>
                </a:solidFill>
                <a:latin typeface="+mj-lt"/>
                <a:cs typeface="Century Gothic"/>
              </a:rPr>
              <a:t> have to </a:t>
            </a:r>
            <a:r>
              <a:rPr lang="fr-FR" dirty="0" err="1">
                <a:solidFill>
                  <a:srgbClr val="000000"/>
                </a:solidFill>
                <a:latin typeface="+mj-lt"/>
                <a:cs typeface="Century Gothic"/>
              </a:rPr>
              <a:t>avoid</a:t>
            </a:r>
            <a:r>
              <a:rPr lang="fr-FR" dirty="0">
                <a:solidFill>
                  <a:srgbClr val="000000"/>
                </a:solidFill>
                <a:latin typeface="+mj-lt"/>
                <a:cs typeface="Century Gothic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+mj-lt"/>
                <a:cs typeface="Century Gothic"/>
              </a:rPr>
              <a:t>spurious</a:t>
            </a:r>
            <a:r>
              <a:rPr lang="fr-FR" b="1" dirty="0">
                <a:solidFill>
                  <a:srgbClr val="000000"/>
                </a:solidFill>
                <a:latin typeface="+mj-lt"/>
                <a:cs typeface="Century Gothic"/>
              </a:rPr>
              <a:t> interaction of the </a:t>
            </a:r>
            <a:r>
              <a:rPr lang="fr-FR" b="1" dirty="0" err="1">
                <a:solidFill>
                  <a:srgbClr val="000000"/>
                </a:solidFill>
                <a:latin typeface="+mj-lt"/>
                <a:cs typeface="Century Gothic"/>
              </a:rPr>
              <a:t>excited</a:t>
            </a:r>
            <a:r>
              <a:rPr lang="fr-FR" b="1" dirty="0">
                <a:solidFill>
                  <a:srgbClr val="000000"/>
                </a:solidFill>
                <a:latin typeface="+mj-lt"/>
                <a:cs typeface="Century Gothic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+mj-lt"/>
                <a:cs typeface="Century Gothic"/>
              </a:rPr>
              <a:t>atom</a:t>
            </a:r>
            <a:r>
              <a:rPr lang="fr-FR" b="1" dirty="0">
                <a:solidFill>
                  <a:srgbClr val="000000"/>
                </a:solidFill>
                <a:latin typeface="+mj-lt"/>
                <a:cs typeface="Century Gothic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+mj-lt"/>
                <a:cs typeface="Century Gothic"/>
              </a:rPr>
              <a:t>with</a:t>
            </a:r>
            <a:r>
              <a:rPr lang="fr-FR" b="1" dirty="0">
                <a:solidFill>
                  <a:srgbClr val="000000"/>
                </a:solidFill>
                <a:latin typeface="+mj-lt"/>
                <a:cs typeface="Century Gothic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+mj-lt"/>
                <a:cs typeface="Century Gothic"/>
              </a:rPr>
              <a:t>its</a:t>
            </a:r>
            <a:r>
              <a:rPr lang="fr-FR" b="1" dirty="0">
                <a:solidFill>
                  <a:srgbClr val="000000"/>
                </a:solidFill>
                <a:latin typeface="+mj-lt"/>
                <a:cs typeface="Century Gothic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+mj-lt"/>
                <a:cs typeface="Century Gothic"/>
              </a:rPr>
              <a:t>periodically</a:t>
            </a:r>
            <a:r>
              <a:rPr lang="fr-FR" b="1" dirty="0">
                <a:solidFill>
                  <a:srgbClr val="000000"/>
                </a:solidFill>
                <a:latin typeface="+mj-lt"/>
                <a:cs typeface="Century Gothic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+mj-lt"/>
                <a:cs typeface="Century Gothic"/>
              </a:rPr>
              <a:t>repeated</a:t>
            </a:r>
            <a:r>
              <a:rPr lang="fr-FR" b="1" dirty="0">
                <a:solidFill>
                  <a:srgbClr val="000000"/>
                </a:solidFill>
                <a:latin typeface="+mj-lt"/>
                <a:cs typeface="Century Gothic"/>
              </a:rPr>
              <a:t> images</a:t>
            </a:r>
            <a:r>
              <a:rPr lang="fr-FR" dirty="0">
                <a:solidFill>
                  <a:srgbClr val="000000"/>
                </a:solidFill>
                <a:latin typeface="+mj-lt"/>
                <a:cs typeface="Century Gothic"/>
              </a:rPr>
              <a:t>. </a:t>
            </a:r>
            <a:endParaRPr lang="en-GB" dirty="0">
              <a:latin typeface="+mj-lt"/>
              <a:cs typeface="Century Gothic"/>
            </a:endParaRPr>
          </a:p>
        </p:txBody>
      </p:sp>
      <p:grpSp>
        <p:nvGrpSpPr>
          <p:cNvPr id="215" name="Grouper 214"/>
          <p:cNvGrpSpPr/>
          <p:nvPr/>
        </p:nvGrpSpPr>
        <p:grpSpPr>
          <a:xfrm>
            <a:off x="899592" y="2492896"/>
            <a:ext cx="2520280" cy="2880320"/>
            <a:chOff x="899592" y="2492896"/>
            <a:chExt cx="2520280" cy="2880320"/>
          </a:xfrm>
        </p:grpSpPr>
        <p:grpSp>
          <p:nvGrpSpPr>
            <p:cNvPr id="11" name="Grouper 10"/>
            <p:cNvGrpSpPr/>
            <p:nvPr/>
          </p:nvGrpSpPr>
          <p:grpSpPr>
            <a:xfrm>
              <a:off x="1403648" y="2492896"/>
              <a:ext cx="504056" cy="720080"/>
              <a:chOff x="899592" y="2070617"/>
              <a:chExt cx="504056" cy="7200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99592" y="2070617"/>
                <a:ext cx="504056" cy="7200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3" name="Ellipse 12"/>
              <p:cNvSpPr>
                <a:spLocks noChangeAspect="1"/>
              </p:cNvSpPr>
              <p:nvPr/>
            </p:nvSpPr>
            <p:spPr>
              <a:xfrm>
                <a:off x="1017369" y="2185326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4" name="Ellipse 13"/>
              <p:cNvSpPr>
                <a:spLocks noChangeAspect="1"/>
              </p:cNvSpPr>
              <p:nvPr/>
            </p:nvSpPr>
            <p:spPr>
              <a:xfrm>
                <a:off x="1226700" y="2379932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5" name="Ellipse 14"/>
              <p:cNvSpPr>
                <a:spLocks noChangeAspect="1"/>
              </p:cNvSpPr>
              <p:nvPr/>
            </p:nvSpPr>
            <p:spPr>
              <a:xfrm>
                <a:off x="1017369" y="2600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</p:grpSp>
        <p:grpSp>
          <p:nvGrpSpPr>
            <p:cNvPr id="16" name="Grouper 15"/>
            <p:cNvGrpSpPr/>
            <p:nvPr/>
          </p:nvGrpSpPr>
          <p:grpSpPr>
            <a:xfrm>
              <a:off x="1907704" y="2492896"/>
              <a:ext cx="504056" cy="720080"/>
              <a:chOff x="899592" y="2070617"/>
              <a:chExt cx="504056" cy="7200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899592" y="2070617"/>
                <a:ext cx="504056" cy="7200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8" name="Ellipse 17"/>
              <p:cNvSpPr>
                <a:spLocks noChangeAspect="1"/>
              </p:cNvSpPr>
              <p:nvPr/>
            </p:nvSpPr>
            <p:spPr>
              <a:xfrm>
                <a:off x="1017369" y="2185326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9" name="Ellipse 18"/>
              <p:cNvSpPr>
                <a:spLocks noChangeAspect="1"/>
              </p:cNvSpPr>
              <p:nvPr/>
            </p:nvSpPr>
            <p:spPr>
              <a:xfrm>
                <a:off x="1226700" y="2379932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20" name="Ellipse 19"/>
              <p:cNvSpPr>
                <a:spLocks noChangeAspect="1"/>
              </p:cNvSpPr>
              <p:nvPr/>
            </p:nvSpPr>
            <p:spPr>
              <a:xfrm>
                <a:off x="1017369" y="2600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</p:grpSp>
        <p:grpSp>
          <p:nvGrpSpPr>
            <p:cNvPr id="21" name="Grouper 20"/>
            <p:cNvGrpSpPr/>
            <p:nvPr/>
          </p:nvGrpSpPr>
          <p:grpSpPr>
            <a:xfrm>
              <a:off x="2411760" y="2492896"/>
              <a:ext cx="504056" cy="720080"/>
              <a:chOff x="899592" y="2070617"/>
              <a:chExt cx="504056" cy="72008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899592" y="2070617"/>
                <a:ext cx="504056" cy="7200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23" name="Ellipse 22"/>
              <p:cNvSpPr>
                <a:spLocks noChangeAspect="1"/>
              </p:cNvSpPr>
              <p:nvPr/>
            </p:nvSpPr>
            <p:spPr>
              <a:xfrm>
                <a:off x="1017369" y="2185326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24" name="Ellipse 23"/>
              <p:cNvSpPr>
                <a:spLocks noChangeAspect="1"/>
              </p:cNvSpPr>
              <p:nvPr/>
            </p:nvSpPr>
            <p:spPr>
              <a:xfrm>
                <a:off x="1226700" y="2379932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25" name="Ellipse 24"/>
              <p:cNvSpPr>
                <a:spLocks noChangeAspect="1"/>
              </p:cNvSpPr>
              <p:nvPr/>
            </p:nvSpPr>
            <p:spPr>
              <a:xfrm>
                <a:off x="1017369" y="2600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</p:grpSp>
        <p:grpSp>
          <p:nvGrpSpPr>
            <p:cNvPr id="26" name="Grouper 25"/>
            <p:cNvGrpSpPr/>
            <p:nvPr/>
          </p:nvGrpSpPr>
          <p:grpSpPr>
            <a:xfrm>
              <a:off x="2915816" y="2492896"/>
              <a:ext cx="504056" cy="720080"/>
              <a:chOff x="899592" y="2070617"/>
              <a:chExt cx="504056" cy="72008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899592" y="2070617"/>
                <a:ext cx="504056" cy="7200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28" name="Ellipse 27"/>
              <p:cNvSpPr>
                <a:spLocks noChangeAspect="1"/>
              </p:cNvSpPr>
              <p:nvPr/>
            </p:nvSpPr>
            <p:spPr>
              <a:xfrm>
                <a:off x="1017369" y="2185326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29" name="Ellipse 28"/>
              <p:cNvSpPr>
                <a:spLocks noChangeAspect="1"/>
              </p:cNvSpPr>
              <p:nvPr/>
            </p:nvSpPr>
            <p:spPr>
              <a:xfrm>
                <a:off x="1226700" y="2379932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30" name="Ellipse 29"/>
              <p:cNvSpPr>
                <a:spLocks noChangeAspect="1"/>
              </p:cNvSpPr>
              <p:nvPr/>
            </p:nvSpPr>
            <p:spPr>
              <a:xfrm>
                <a:off x="1017369" y="2600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</p:grpSp>
        <p:grpSp>
          <p:nvGrpSpPr>
            <p:cNvPr id="31" name="Grouper 30"/>
            <p:cNvGrpSpPr/>
            <p:nvPr/>
          </p:nvGrpSpPr>
          <p:grpSpPr>
            <a:xfrm>
              <a:off x="899592" y="3212976"/>
              <a:ext cx="504056" cy="720080"/>
              <a:chOff x="899592" y="2070617"/>
              <a:chExt cx="504056" cy="72008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899592" y="2070617"/>
                <a:ext cx="504056" cy="7200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33" name="Ellipse 32"/>
              <p:cNvSpPr>
                <a:spLocks noChangeAspect="1"/>
              </p:cNvSpPr>
              <p:nvPr/>
            </p:nvSpPr>
            <p:spPr>
              <a:xfrm>
                <a:off x="1017369" y="2185326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34" name="Ellipse 33"/>
              <p:cNvSpPr>
                <a:spLocks noChangeAspect="1"/>
              </p:cNvSpPr>
              <p:nvPr/>
            </p:nvSpPr>
            <p:spPr>
              <a:xfrm>
                <a:off x="1226700" y="2379932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35" name="Ellipse 34"/>
              <p:cNvSpPr>
                <a:spLocks noChangeAspect="1"/>
              </p:cNvSpPr>
              <p:nvPr/>
            </p:nvSpPr>
            <p:spPr>
              <a:xfrm>
                <a:off x="1017369" y="2600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</p:grpSp>
        <p:grpSp>
          <p:nvGrpSpPr>
            <p:cNvPr id="36" name="Grouper 35"/>
            <p:cNvGrpSpPr/>
            <p:nvPr/>
          </p:nvGrpSpPr>
          <p:grpSpPr>
            <a:xfrm>
              <a:off x="1403648" y="3212976"/>
              <a:ext cx="504056" cy="720080"/>
              <a:chOff x="899592" y="2070617"/>
              <a:chExt cx="504056" cy="72008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899592" y="2070617"/>
                <a:ext cx="504056" cy="7200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38" name="Ellipse 37"/>
              <p:cNvSpPr>
                <a:spLocks noChangeAspect="1"/>
              </p:cNvSpPr>
              <p:nvPr/>
            </p:nvSpPr>
            <p:spPr>
              <a:xfrm>
                <a:off x="1017369" y="2185326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39" name="Ellipse 38"/>
              <p:cNvSpPr>
                <a:spLocks noChangeAspect="1"/>
              </p:cNvSpPr>
              <p:nvPr/>
            </p:nvSpPr>
            <p:spPr>
              <a:xfrm>
                <a:off x="1226700" y="2379932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40" name="Ellipse 39"/>
              <p:cNvSpPr>
                <a:spLocks noChangeAspect="1"/>
              </p:cNvSpPr>
              <p:nvPr/>
            </p:nvSpPr>
            <p:spPr>
              <a:xfrm>
                <a:off x="1017369" y="2600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</p:grpSp>
        <p:grpSp>
          <p:nvGrpSpPr>
            <p:cNvPr id="41" name="Grouper 40"/>
            <p:cNvGrpSpPr/>
            <p:nvPr/>
          </p:nvGrpSpPr>
          <p:grpSpPr>
            <a:xfrm>
              <a:off x="1907704" y="3212976"/>
              <a:ext cx="504056" cy="720080"/>
              <a:chOff x="899592" y="2070617"/>
              <a:chExt cx="504056" cy="72008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899592" y="2070617"/>
                <a:ext cx="504056" cy="7200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43" name="Ellipse 42"/>
              <p:cNvSpPr>
                <a:spLocks noChangeAspect="1"/>
              </p:cNvSpPr>
              <p:nvPr/>
            </p:nvSpPr>
            <p:spPr>
              <a:xfrm>
                <a:off x="1017369" y="2185326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44" name="Ellipse 43"/>
              <p:cNvSpPr>
                <a:spLocks noChangeAspect="1"/>
              </p:cNvSpPr>
              <p:nvPr/>
            </p:nvSpPr>
            <p:spPr>
              <a:xfrm>
                <a:off x="1226700" y="2379932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45" name="Ellipse 44"/>
              <p:cNvSpPr>
                <a:spLocks noChangeAspect="1"/>
              </p:cNvSpPr>
              <p:nvPr/>
            </p:nvSpPr>
            <p:spPr>
              <a:xfrm>
                <a:off x="1017369" y="2600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</p:grpSp>
        <p:grpSp>
          <p:nvGrpSpPr>
            <p:cNvPr id="46" name="Grouper 45"/>
            <p:cNvGrpSpPr/>
            <p:nvPr/>
          </p:nvGrpSpPr>
          <p:grpSpPr>
            <a:xfrm>
              <a:off x="2411760" y="3212976"/>
              <a:ext cx="504056" cy="720080"/>
              <a:chOff x="899592" y="2070617"/>
              <a:chExt cx="504056" cy="72008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899592" y="2070617"/>
                <a:ext cx="504056" cy="7200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48" name="Ellipse 47"/>
              <p:cNvSpPr>
                <a:spLocks noChangeAspect="1"/>
              </p:cNvSpPr>
              <p:nvPr/>
            </p:nvSpPr>
            <p:spPr>
              <a:xfrm>
                <a:off x="1017369" y="2185326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49" name="Ellipse 48"/>
              <p:cNvSpPr>
                <a:spLocks noChangeAspect="1"/>
              </p:cNvSpPr>
              <p:nvPr/>
            </p:nvSpPr>
            <p:spPr>
              <a:xfrm>
                <a:off x="1226700" y="2379932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50" name="Ellipse 49"/>
              <p:cNvSpPr>
                <a:spLocks noChangeAspect="1"/>
              </p:cNvSpPr>
              <p:nvPr/>
            </p:nvSpPr>
            <p:spPr>
              <a:xfrm>
                <a:off x="1017369" y="2600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</p:grpSp>
        <p:grpSp>
          <p:nvGrpSpPr>
            <p:cNvPr id="51" name="Grouper 50"/>
            <p:cNvGrpSpPr/>
            <p:nvPr/>
          </p:nvGrpSpPr>
          <p:grpSpPr>
            <a:xfrm>
              <a:off x="2915816" y="3212976"/>
              <a:ext cx="504056" cy="720080"/>
              <a:chOff x="899592" y="2070617"/>
              <a:chExt cx="504056" cy="72008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899592" y="2070617"/>
                <a:ext cx="504056" cy="7200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53" name="Ellipse 52"/>
              <p:cNvSpPr>
                <a:spLocks noChangeAspect="1"/>
              </p:cNvSpPr>
              <p:nvPr/>
            </p:nvSpPr>
            <p:spPr>
              <a:xfrm>
                <a:off x="1017369" y="2185326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54" name="Ellipse 53"/>
              <p:cNvSpPr>
                <a:spLocks noChangeAspect="1"/>
              </p:cNvSpPr>
              <p:nvPr/>
            </p:nvSpPr>
            <p:spPr>
              <a:xfrm>
                <a:off x="1226700" y="2379932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55" name="Ellipse 54"/>
              <p:cNvSpPr>
                <a:spLocks noChangeAspect="1"/>
              </p:cNvSpPr>
              <p:nvPr/>
            </p:nvSpPr>
            <p:spPr>
              <a:xfrm>
                <a:off x="1017369" y="2600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</p:grpSp>
        <p:grpSp>
          <p:nvGrpSpPr>
            <p:cNvPr id="56" name="Grouper 55"/>
            <p:cNvGrpSpPr/>
            <p:nvPr/>
          </p:nvGrpSpPr>
          <p:grpSpPr>
            <a:xfrm>
              <a:off x="899592" y="3933056"/>
              <a:ext cx="504056" cy="720080"/>
              <a:chOff x="899592" y="2070617"/>
              <a:chExt cx="504056" cy="72008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899592" y="2070617"/>
                <a:ext cx="504056" cy="7200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58" name="Ellipse 57"/>
              <p:cNvSpPr>
                <a:spLocks noChangeAspect="1"/>
              </p:cNvSpPr>
              <p:nvPr/>
            </p:nvSpPr>
            <p:spPr>
              <a:xfrm>
                <a:off x="1017369" y="2185326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59" name="Ellipse 58"/>
              <p:cNvSpPr>
                <a:spLocks noChangeAspect="1"/>
              </p:cNvSpPr>
              <p:nvPr/>
            </p:nvSpPr>
            <p:spPr>
              <a:xfrm>
                <a:off x="1226700" y="2379932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60" name="Ellipse 59"/>
              <p:cNvSpPr>
                <a:spLocks noChangeAspect="1"/>
              </p:cNvSpPr>
              <p:nvPr/>
            </p:nvSpPr>
            <p:spPr>
              <a:xfrm>
                <a:off x="1017369" y="2600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</p:grpSp>
        <p:grpSp>
          <p:nvGrpSpPr>
            <p:cNvPr id="61" name="Grouper 60"/>
            <p:cNvGrpSpPr/>
            <p:nvPr/>
          </p:nvGrpSpPr>
          <p:grpSpPr>
            <a:xfrm>
              <a:off x="1403648" y="3933056"/>
              <a:ext cx="504056" cy="720080"/>
              <a:chOff x="899592" y="2070617"/>
              <a:chExt cx="504056" cy="72008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899592" y="2070617"/>
                <a:ext cx="504056" cy="7200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63" name="Ellipse 62"/>
              <p:cNvSpPr>
                <a:spLocks noChangeAspect="1"/>
              </p:cNvSpPr>
              <p:nvPr/>
            </p:nvSpPr>
            <p:spPr>
              <a:xfrm>
                <a:off x="1017369" y="2185326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64" name="Ellipse 63"/>
              <p:cNvSpPr>
                <a:spLocks noChangeAspect="1"/>
              </p:cNvSpPr>
              <p:nvPr/>
            </p:nvSpPr>
            <p:spPr>
              <a:xfrm>
                <a:off x="1226700" y="2379932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65" name="Ellipse 64"/>
              <p:cNvSpPr>
                <a:spLocks noChangeAspect="1"/>
              </p:cNvSpPr>
              <p:nvPr/>
            </p:nvSpPr>
            <p:spPr>
              <a:xfrm>
                <a:off x="1017369" y="2600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</p:grpSp>
        <p:grpSp>
          <p:nvGrpSpPr>
            <p:cNvPr id="66" name="Grouper 65"/>
            <p:cNvGrpSpPr/>
            <p:nvPr/>
          </p:nvGrpSpPr>
          <p:grpSpPr>
            <a:xfrm>
              <a:off x="1907704" y="3933056"/>
              <a:ext cx="504056" cy="720080"/>
              <a:chOff x="899592" y="2070617"/>
              <a:chExt cx="504056" cy="720080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899592" y="2070617"/>
                <a:ext cx="504056" cy="7200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68" name="Ellipse 67"/>
              <p:cNvSpPr>
                <a:spLocks noChangeAspect="1"/>
              </p:cNvSpPr>
              <p:nvPr/>
            </p:nvSpPr>
            <p:spPr>
              <a:xfrm>
                <a:off x="1017369" y="2185326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69" name="Ellipse 68"/>
              <p:cNvSpPr>
                <a:spLocks noChangeAspect="1"/>
              </p:cNvSpPr>
              <p:nvPr/>
            </p:nvSpPr>
            <p:spPr>
              <a:xfrm>
                <a:off x="1226700" y="2379932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71" name="Ellipse 70"/>
              <p:cNvSpPr>
                <a:spLocks noChangeAspect="1"/>
              </p:cNvSpPr>
              <p:nvPr/>
            </p:nvSpPr>
            <p:spPr>
              <a:xfrm>
                <a:off x="1017369" y="2600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</p:grpSp>
        <p:grpSp>
          <p:nvGrpSpPr>
            <p:cNvPr id="72" name="Grouper 71"/>
            <p:cNvGrpSpPr/>
            <p:nvPr/>
          </p:nvGrpSpPr>
          <p:grpSpPr>
            <a:xfrm>
              <a:off x="2411760" y="3933056"/>
              <a:ext cx="504056" cy="720080"/>
              <a:chOff x="899592" y="2070617"/>
              <a:chExt cx="504056" cy="72008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899592" y="2070617"/>
                <a:ext cx="504056" cy="7200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74" name="Ellipse 73"/>
              <p:cNvSpPr>
                <a:spLocks noChangeAspect="1"/>
              </p:cNvSpPr>
              <p:nvPr/>
            </p:nvSpPr>
            <p:spPr>
              <a:xfrm>
                <a:off x="1017369" y="2185326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75" name="Ellipse 74"/>
              <p:cNvSpPr>
                <a:spLocks noChangeAspect="1"/>
              </p:cNvSpPr>
              <p:nvPr/>
            </p:nvSpPr>
            <p:spPr>
              <a:xfrm>
                <a:off x="1226700" y="2379932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76" name="Ellipse 75"/>
              <p:cNvSpPr>
                <a:spLocks noChangeAspect="1"/>
              </p:cNvSpPr>
              <p:nvPr/>
            </p:nvSpPr>
            <p:spPr>
              <a:xfrm>
                <a:off x="1017369" y="2600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</p:grpSp>
        <p:grpSp>
          <p:nvGrpSpPr>
            <p:cNvPr id="77" name="Grouper 76"/>
            <p:cNvGrpSpPr/>
            <p:nvPr/>
          </p:nvGrpSpPr>
          <p:grpSpPr>
            <a:xfrm>
              <a:off x="2915816" y="3933056"/>
              <a:ext cx="504056" cy="720080"/>
              <a:chOff x="899592" y="2070617"/>
              <a:chExt cx="504056" cy="72008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899592" y="2070617"/>
                <a:ext cx="504056" cy="7200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79" name="Ellipse 78"/>
              <p:cNvSpPr>
                <a:spLocks noChangeAspect="1"/>
              </p:cNvSpPr>
              <p:nvPr/>
            </p:nvSpPr>
            <p:spPr>
              <a:xfrm>
                <a:off x="1017369" y="2185326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80" name="Ellipse 79"/>
              <p:cNvSpPr>
                <a:spLocks noChangeAspect="1"/>
              </p:cNvSpPr>
              <p:nvPr/>
            </p:nvSpPr>
            <p:spPr>
              <a:xfrm>
                <a:off x="1226700" y="2379932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81" name="Ellipse 80"/>
              <p:cNvSpPr>
                <a:spLocks noChangeAspect="1"/>
              </p:cNvSpPr>
              <p:nvPr/>
            </p:nvSpPr>
            <p:spPr>
              <a:xfrm>
                <a:off x="1017369" y="2600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</p:grpSp>
        <p:grpSp>
          <p:nvGrpSpPr>
            <p:cNvPr id="82" name="Grouper 81"/>
            <p:cNvGrpSpPr/>
            <p:nvPr/>
          </p:nvGrpSpPr>
          <p:grpSpPr>
            <a:xfrm>
              <a:off x="899592" y="4653136"/>
              <a:ext cx="504056" cy="720080"/>
              <a:chOff x="899592" y="2070617"/>
              <a:chExt cx="504056" cy="72008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899592" y="2070617"/>
                <a:ext cx="504056" cy="7200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84" name="Ellipse 83"/>
              <p:cNvSpPr>
                <a:spLocks noChangeAspect="1"/>
              </p:cNvSpPr>
              <p:nvPr/>
            </p:nvSpPr>
            <p:spPr>
              <a:xfrm>
                <a:off x="1017369" y="2185326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85" name="Ellipse 84"/>
              <p:cNvSpPr>
                <a:spLocks noChangeAspect="1"/>
              </p:cNvSpPr>
              <p:nvPr/>
            </p:nvSpPr>
            <p:spPr>
              <a:xfrm>
                <a:off x="1226700" y="2379932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86" name="Ellipse 85"/>
              <p:cNvSpPr>
                <a:spLocks noChangeAspect="1"/>
              </p:cNvSpPr>
              <p:nvPr/>
            </p:nvSpPr>
            <p:spPr>
              <a:xfrm>
                <a:off x="1017369" y="2600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</p:grpSp>
        <p:grpSp>
          <p:nvGrpSpPr>
            <p:cNvPr id="87" name="Grouper 86"/>
            <p:cNvGrpSpPr/>
            <p:nvPr/>
          </p:nvGrpSpPr>
          <p:grpSpPr>
            <a:xfrm>
              <a:off x="1403648" y="4653136"/>
              <a:ext cx="504056" cy="720080"/>
              <a:chOff x="899592" y="2070617"/>
              <a:chExt cx="504056" cy="72008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899592" y="2070617"/>
                <a:ext cx="504056" cy="7200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89" name="Ellipse 88"/>
              <p:cNvSpPr>
                <a:spLocks noChangeAspect="1"/>
              </p:cNvSpPr>
              <p:nvPr/>
            </p:nvSpPr>
            <p:spPr>
              <a:xfrm>
                <a:off x="1017369" y="2185326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90" name="Ellipse 89"/>
              <p:cNvSpPr>
                <a:spLocks noChangeAspect="1"/>
              </p:cNvSpPr>
              <p:nvPr/>
            </p:nvSpPr>
            <p:spPr>
              <a:xfrm>
                <a:off x="1226700" y="2379932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91" name="Ellipse 90"/>
              <p:cNvSpPr>
                <a:spLocks noChangeAspect="1"/>
              </p:cNvSpPr>
              <p:nvPr/>
            </p:nvSpPr>
            <p:spPr>
              <a:xfrm>
                <a:off x="1017369" y="2600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</p:grpSp>
        <p:grpSp>
          <p:nvGrpSpPr>
            <p:cNvPr id="92" name="Grouper 91"/>
            <p:cNvGrpSpPr/>
            <p:nvPr/>
          </p:nvGrpSpPr>
          <p:grpSpPr>
            <a:xfrm>
              <a:off x="1907704" y="4653136"/>
              <a:ext cx="504056" cy="720080"/>
              <a:chOff x="899592" y="2070617"/>
              <a:chExt cx="504056" cy="72008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899592" y="2070617"/>
                <a:ext cx="504056" cy="7200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94" name="Ellipse 93"/>
              <p:cNvSpPr>
                <a:spLocks noChangeAspect="1"/>
              </p:cNvSpPr>
              <p:nvPr/>
            </p:nvSpPr>
            <p:spPr>
              <a:xfrm>
                <a:off x="1017369" y="2185326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95" name="Ellipse 94"/>
              <p:cNvSpPr>
                <a:spLocks noChangeAspect="1"/>
              </p:cNvSpPr>
              <p:nvPr/>
            </p:nvSpPr>
            <p:spPr>
              <a:xfrm>
                <a:off x="1226700" y="2379932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96" name="Ellipse 95"/>
              <p:cNvSpPr>
                <a:spLocks noChangeAspect="1"/>
              </p:cNvSpPr>
              <p:nvPr/>
            </p:nvSpPr>
            <p:spPr>
              <a:xfrm>
                <a:off x="1017369" y="2600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</p:grpSp>
        <p:grpSp>
          <p:nvGrpSpPr>
            <p:cNvPr id="97" name="Grouper 96"/>
            <p:cNvGrpSpPr/>
            <p:nvPr/>
          </p:nvGrpSpPr>
          <p:grpSpPr>
            <a:xfrm>
              <a:off x="2411760" y="4653136"/>
              <a:ext cx="504056" cy="720080"/>
              <a:chOff x="899592" y="2070617"/>
              <a:chExt cx="504056" cy="72008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899592" y="2070617"/>
                <a:ext cx="504056" cy="7200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99" name="Ellipse 98"/>
              <p:cNvSpPr>
                <a:spLocks noChangeAspect="1"/>
              </p:cNvSpPr>
              <p:nvPr/>
            </p:nvSpPr>
            <p:spPr>
              <a:xfrm>
                <a:off x="1017369" y="2185326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00" name="Ellipse 99"/>
              <p:cNvSpPr>
                <a:spLocks noChangeAspect="1"/>
              </p:cNvSpPr>
              <p:nvPr/>
            </p:nvSpPr>
            <p:spPr>
              <a:xfrm>
                <a:off x="1226700" y="2379932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01" name="Ellipse 100"/>
              <p:cNvSpPr>
                <a:spLocks noChangeAspect="1"/>
              </p:cNvSpPr>
              <p:nvPr/>
            </p:nvSpPr>
            <p:spPr>
              <a:xfrm>
                <a:off x="1017369" y="2600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</p:grpSp>
        <p:grpSp>
          <p:nvGrpSpPr>
            <p:cNvPr id="102" name="Grouper 101"/>
            <p:cNvGrpSpPr/>
            <p:nvPr/>
          </p:nvGrpSpPr>
          <p:grpSpPr>
            <a:xfrm>
              <a:off x="2915816" y="4653136"/>
              <a:ext cx="504056" cy="720080"/>
              <a:chOff x="899592" y="2070617"/>
              <a:chExt cx="504056" cy="72008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899592" y="2070617"/>
                <a:ext cx="504056" cy="7200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04" name="Ellipse 103"/>
              <p:cNvSpPr>
                <a:spLocks noChangeAspect="1"/>
              </p:cNvSpPr>
              <p:nvPr/>
            </p:nvSpPr>
            <p:spPr>
              <a:xfrm>
                <a:off x="1017369" y="2185326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05" name="Ellipse 104"/>
              <p:cNvSpPr>
                <a:spLocks noChangeAspect="1"/>
              </p:cNvSpPr>
              <p:nvPr/>
            </p:nvSpPr>
            <p:spPr>
              <a:xfrm>
                <a:off x="1226700" y="2379932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06" name="Ellipse 105"/>
              <p:cNvSpPr>
                <a:spLocks noChangeAspect="1"/>
              </p:cNvSpPr>
              <p:nvPr/>
            </p:nvSpPr>
            <p:spPr>
              <a:xfrm>
                <a:off x="1017369" y="2600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</p:grpSp>
      </p:grpSp>
      <p:grpSp>
        <p:nvGrpSpPr>
          <p:cNvPr id="218" name="Grouper 217"/>
          <p:cNvGrpSpPr/>
          <p:nvPr/>
        </p:nvGrpSpPr>
        <p:grpSpPr>
          <a:xfrm>
            <a:off x="899592" y="2492896"/>
            <a:ext cx="2556614" cy="3919209"/>
            <a:chOff x="899592" y="2492896"/>
            <a:chExt cx="2556614" cy="3919209"/>
          </a:xfrm>
        </p:grpSpPr>
        <p:grpSp>
          <p:nvGrpSpPr>
            <p:cNvPr id="6" name="Grouper 5"/>
            <p:cNvGrpSpPr/>
            <p:nvPr/>
          </p:nvGrpSpPr>
          <p:grpSpPr>
            <a:xfrm>
              <a:off x="899592" y="2492896"/>
              <a:ext cx="504056" cy="720080"/>
              <a:chOff x="899592" y="2070617"/>
              <a:chExt cx="504056" cy="72008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899592" y="2070617"/>
                <a:ext cx="504056" cy="7200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5" name="Ellipse 4"/>
              <p:cNvSpPr>
                <a:spLocks noChangeAspect="1"/>
              </p:cNvSpPr>
              <p:nvPr/>
            </p:nvSpPr>
            <p:spPr>
              <a:xfrm>
                <a:off x="1017369" y="2185326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8" name="Ellipse 7"/>
              <p:cNvSpPr>
                <a:spLocks noChangeAspect="1"/>
              </p:cNvSpPr>
              <p:nvPr/>
            </p:nvSpPr>
            <p:spPr>
              <a:xfrm>
                <a:off x="1226700" y="2379932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9" name="Ellipse 8"/>
              <p:cNvSpPr>
                <a:spLocks noChangeAspect="1"/>
              </p:cNvSpPr>
              <p:nvPr/>
            </p:nvSpPr>
            <p:spPr>
              <a:xfrm>
                <a:off x="1017369" y="2600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</p:grpSp>
        <p:sp>
          <p:nvSpPr>
            <p:cNvPr id="109" name="Ellipse 108"/>
            <p:cNvSpPr>
              <a:spLocks noChangeAspect="1"/>
            </p:cNvSpPr>
            <p:nvPr/>
          </p:nvSpPr>
          <p:spPr>
            <a:xfrm>
              <a:off x="1015204" y="5919973"/>
              <a:ext cx="108016" cy="108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+mj-lt"/>
              </a:endParaRPr>
            </a:p>
          </p:txBody>
        </p:sp>
        <p:sp>
          <p:nvSpPr>
            <p:cNvPr id="110" name="Ellipse 109"/>
            <p:cNvSpPr>
              <a:spLocks noChangeAspect="1"/>
            </p:cNvSpPr>
            <p:nvPr/>
          </p:nvSpPr>
          <p:spPr>
            <a:xfrm>
              <a:off x="1017369" y="6201304"/>
              <a:ext cx="108016" cy="10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59999" y="5793986"/>
              <a:ext cx="20213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err="1">
                  <a:solidFill>
                    <a:srgbClr val="000000"/>
                  </a:solidFill>
                  <a:latin typeface="+mj-lt"/>
                  <a:cs typeface="Century Gothic"/>
                </a:rPr>
                <a:t>atom</a:t>
              </a:r>
              <a:r>
                <a:rPr lang="fr-FR" sz="1600" dirty="0">
                  <a:solidFill>
                    <a:srgbClr val="000000"/>
                  </a:solidFill>
                  <a:latin typeface="+mj-lt"/>
                  <a:cs typeface="Century Gothic"/>
                </a:rPr>
                <a:t> </a:t>
              </a:r>
              <a:r>
                <a:rPr lang="fr-FR" sz="1600" dirty="0" err="1">
                  <a:solidFill>
                    <a:srgbClr val="000000"/>
                  </a:solidFill>
                  <a:latin typeface="+mj-lt"/>
                  <a:cs typeface="Century Gothic"/>
                </a:rPr>
                <a:t>with</a:t>
              </a:r>
              <a:r>
                <a:rPr lang="fr-FR" sz="1600" dirty="0">
                  <a:solidFill>
                    <a:srgbClr val="000000"/>
                  </a:solidFill>
                  <a:latin typeface="+mj-lt"/>
                  <a:cs typeface="Century Gothic"/>
                </a:rPr>
                <a:t> a </a:t>
              </a:r>
              <a:r>
                <a:rPr lang="fr-FR" sz="1600" dirty="0" err="1">
                  <a:solidFill>
                    <a:srgbClr val="000000"/>
                  </a:solidFill>
                  <a:latin typeface="+mj-lt"/>
                  <a:cs typeface="Century Gothic"/>
                </a:rPr>
                <a:t>core-hole</a:t>
              </a:r>
              <a:endParaRPr lang="en-GB" sz="1600" dirty="0">
                <a:latin typeface="+mj-lt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149484" y="6073551"/>
              <a:ext cx="23067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err="1">
                  <a:solidFill>
                    <a:srgbClr val="000000"/>
                  </a:solidFill>
                  <a:latin typeface="+mj-lt"/>
                  <a:cs typeface="Century Gothic"/>
                </a:rPr>
                <a:t>atom</a:t>
              </a:r>
              <a:r>
                <a:rPr lang="fr-FR" sz="1600" dirty="0">
                  <a:solidFill>
                    <a:srgbClr val="000000"/>
                  </a:solidFill>
                  <a:latin typeface="+mj-lt"/>
                  <a:cs typeface="Century Gothic"/>
                </a:rPr>
                <a:t> </a:t>
              </a:r>
              <a:r>
                <a:rPr lang="fr-FR" sz="1600" dirty="0" err="1">
                  <a:solidFill>
                    <a:srgbClr val="000000"/>
                  </a:solidFill>
                  <a:latin typeface="+mj-lt"/>
                  <a:cs typeface="Century Gothic"/>
                </a:rPr>
                <a:t>without</a:t>
              </a:r>
              <a:r>
                <a:rPr lang="fr-FR" sz="1600" dirty="0">
                  <a:solidFill>
                    <a:srgbClr val="000000"/>
                  </a:solidFill>
                  <a:latin typeface="+mj-lt"/>
                  <a:cs typeface="Century Gothic"/>
                </a:rPr>
                <a:t> a </a:t>
              </a:r>
              <a:r>
                <a:rPr lang="fr-FR" sz="1600" dirty="0" err="1">
                  <a:solidFill>
                    <a:srgbClr val="000000"/>
                  </a:solidFill>
                  <a:latin typeface="+mj-lt"/>
                  <a:cs typeface="Century Gothic"/>
                </a:rPr>
                <a:t>core-hole</a:t>
              </a:r>
              <a:endParaRPr lang="en-GB" sz="1600" dirty="0">
                <a:latin typeface="+mj-lt"/>
              </a:endParaRPr>
            </a:p>
          </p:txBody>
        </p:sp>
      </p:grpSp>
      <p:grpSp>
        <p:nvGrpSpPr>
          <p:cNvPr id="217" name="Grouper 216"/>
          <p:cNvGrpSpPr/>
          <p:nvPr/>
        </p:nvGrpSpPr>
        <p:grpSpPr>
          <a:xfrm>
            <a:off x="1115616" y="2041103"/>
            <a:ext cx="1615442" cy="544904"/>
            <a:chOff x="1115616" y="2041103"/>
            <a:chExt cx="1615443" cy="544904"/>
          </a:xfrm>
        </p:grpSpPr>
        <p:sp>
          <p:nvSpPr>
            <p:cNvPr id="115" name="Forme libre 114"/>
            <p:cNvSpPr/>
            <p:nvPr/>
          </p:nvSpPr>
          <p:spPr>
            <a:xfrm>
              <a:off x="1583267" y="2374281"/>
              <a:ext cx="474133" cy="211726"/>
            </a:xfrm>
            <a:custGeom>
              <a:avLst/>
              <a:gdLst>
                <a:gd name="connsiteX0" fmla="*/ 0 w 474133"/>
                <a:gd name="connsiteY0" fmla="*/ 211726 h 211726"/>
                <a:gd name="connsiteX1" fmla="*/ 245533 w 474133"/>
                <a:gd name="connsiteY1" fmla="*/ 59 h 211726"/>
                <a:gd name="connsiteX2" fmla="*/ 474133 w 474133"/>
                <a:gd name="connsiteY2" fmla="*/ 194793 h 21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4133" h="211726">
                  <a:moveTo>
                    <a:pt x="0" y="211726"/>
                  </a:moveTo>
                  <a:cubicBezTo>
                    <a:pt x="83255" y="107303"/>
                    <a:pt x="166511" y="2881"/>
                    <a:pt x="245533" y="59"/>
                  </a:cubicBezTo>
                  <a:cubicBezTo>
                    <a:pt x="324555" y="-2763"/>
                    <a:pt x="399344" y="96015"/>
                    <a:pt x="474133" y="194793"/>
                  </a:cubicBezTo>
                </a:path>
              </a:pathLst>
            </a:custGeom>
            <a:ln w="28575" cmpd="sng">
              <a:solidFill>
                <a:schemeClr val="tx2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+mj-lt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115616" y="2041103"/>
              <a:ext cx="16154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dirty="0">
                  <a:solidFill>
                    <a:srgbClr val="000000"/>
                  </a:solidFill>
                  <a:latin typeface="+mj-lt"/>
                  <a:cs typeface="Century Gothic"/>
                </a:rPr>
                <a:t>Large interaction</a:t>
              </a:r>
              <a:endParaRPr lang="en-GB" sz="1600" b="1" dirty="0">
                <a:latin typeface="+mj-lt"/>
              </a:endParaRPr>
            </a:p>
          </p:txBody>
        </p:sp>
      </p:grpSp>
      <p:grpSp>
        <p:nvGrpSpPr>
          <p:cNvPr id="214" name="Grouper 213"/>
          <p:cNvGrpSpPr/>
          <p:nvPr/>
        </p:nvGrpSpPr>
        <p:grpSpPr>
          <a:xfrm>
            <a:off x="5035986" y="2488702"/>
            <a:ext cx="3024336" cy="2884515"/>
            <a:chOff x="5035986" y="2488701"/>
            <a:chExt cx="3024336" cy="2884515"/>
          </a:xfrm>
        </p:grpSpPr>
        <p:grpSp>
          <p:nvGrpSpPr>
            <p:cNvPr id="141" name="Grouper 140"/>
            <p:cNvGrpSpPr/>
            <p:nvPr/>
          </p:nvGrpSpPr>
          <p:grpSpPr>
            <a:xfrm>
              <a:off x="6044098" y="2488701"/>
              <a:ext cx="1008112" cy="1440160"/>
              <a:chOff x="4427984" y="2442171"/>
              <a:chExt cx="1008112" cy="1440160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4427984" y="2442171"/>
                <a:ext cx="1008112" cy="14401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43" name="Ellipse 142"/>
              <p:cNvSpPr>
                <a:spLocks noChangeAspect="1"/>
              </p:cNvSpPr>
              <p:nvPr/>
            </p:nvSpPr>
            <p:spPr>
              <a:xfrm>
                <a:off x="4545761" y="2556880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44" name="Ellipse 143"/>
              <p:cNvSpPr>
                <a:spLocks noChangeAspect="1"/>
              </p:cNvSpPr>
              <p:nvPr/>
            </p:nvSpPr>
            <p:spPr>
              <a:xfrm>
                <a:off x="4755092" y="275148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45" name="Ellipse 144"/>
              <p:cNvSpPr>
                <a:spLocks noChangeAspect="1"/>
              </p:cNvSpPr>
              <p:nvPr/>
            </p:nvSpPr>
            <p:spPr>
              <a:xfrm>
                <a:off x="4545761" y="297245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46" name="Ellipse 145"/>
              <p:cNvSpPr>
                <a:spLocks noChangeAspect="1"/>
              </p:cNvSpPr>
              <p:nvPr/>
            </p:nvSpPr>
            <p:spPr>
              <a:xfrm>
                <a:off x="5259148" y="275148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47" name="Ellipse 146"/>
              <p:cNvSpPr>
                <a:spLocks noChangeAspect="1"/>
              </p:cNvSpPr>
              <p:nvPr/>
            </p:nvSpPr>
            <p:spPr>
              <a:xfrm>
                <a:off x="5049817" y="297245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48" name="Ellipse 147"/>
              <p:cNvSpPr>
                <a:spLocks noChangeAspect="1"/>
              </p:cNvSpPr>
              <p:nvPr/>
            </p:nvSpPr>
            <p:spPr>
              <a:xfrm>
                <a:off x="4755092" y="347156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49" name="Ellipse 148"/>
              <p:cNvSpPr>
                <a:spLocks noChangeAspect="1"/>
              </p:cNvSpPr>
              <p:nvPr/>
            </p:nvSpPr>
            <p:spPr>
              <a:xfrm>
                <a:off x="4545761" y="369253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50" name="Ellipse 149"/>
              <p:cNvSpPr>
                <a:spLocks noChangeAspect="1"/>
              </p:cNvSpPr>
              <p:nvPr/>
            </p:nvSpPr>
            <p:spPr>
              <a:xfrm>
                <a:off x="5259148" y="347156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51" name="Ellipse 150"/>
              <p:cNvSpPr>
                <a:spLocks noChangeAspect="1"/>
              </p:cNvSpPr>
              <p:nvPr/>
            </p:nvSpPr>
            <p:spPr>
              <a:xfrm>
                <a:off x="5049817" y="369253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52" name="Ellipse 151"/>
              <p:cNvSpPr>
                <a:spLocks noChangeAspect="1"/>
              </p:cNvSpPr>
              <p:nvPr/>
            </p:nvSpPr>
            <p:spPr>
              <a:xfrm>
                <a:off x="5059122" y="2564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53" name="Ellipse 152"/>
              <p:cNvSpPr>
                <a:spLocks noChangeAspect="1"/>
              </p:cNvSpPr>
              <p:nvPr/>
            </p:nvSpPr>
            <p:spPr>
              <a:xfrm>
                <a:off x="5048515" y="328498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54" name="Ellipse 153"/>
              <p:cNvSpPr>
                <a:spLocks noChangeAspect="1"/>
              </p:cNvSpPr>
              <p:nvPr/>
            </p:nvSpPr>
            <p:spPr>
              <a:xfrm>
                <a:off x="4545761" y="328498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latin typeface="+mj-lt"/>
                </a:endParaRPr>
              </a:p>
            </p:txBody>
          </p:sp>
        </p:grpSp>
        <p:grpSp>
          <p:nvGrpSpPr>
            <p:cNvPr id="156" name="Grouper 155"/>
            <p:cNvGrpSpPr/>
            <p:nvPr/>
          </p:nvGrpSpPr>
          <p:grpSpPr>
            <a:xfrm>
              <a:off x="7052210" y="2488701"/>
              <a:ext cx="1008112" cy="1440160"/>
              <a:chOff x="4427984" y="2442171"/>
              <a:chExt cx="1008112" cy="1440160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4427984" y="2442171"/>
                <a:ext cx="1008112" cy="14401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58" name="Ellipse 157"/>
              <p:cNvSpPr>
                <a:spLocks noChangeAspect="1"/>
              </p:cNvSpPr>
              <p:nvPr/>
            </p:nvSpPr>
            <p:spPr>
              <a:xfrm>
                <a:off x="4545761" y="2556880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59" name="Ellipse 158"/>
              <p:cNvSpPr>
                <a:spLocks noChangeAspect="1"/>
              </p:cNvSpPr>
              <p:nvPr/>
            </p:nvSpPr>
            <p:spPr>
              <a:xfrm>
                <a:off x="4755092" y="275148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60" name="Ellipse 159"/>
              <p:cNvSpPr>
                <a:spLocks noChangeAspect="1"/>
              </p:cNvSpPr>
              <p:nvPr/>
            </p:nvSpPr>
            <p:spPr>
              <a:xfrm>
                <a:off x="4545761" y="297245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61" name="Ellipse 160"/>
              <p:cNvSpPr>
                <a:spLocks noChangeAspect="1"/>
              </p:cNvSpPr>
              <p:nvPr/>
            </p:nvSpPr>
            <p:spPr>
              <a:xfrm>
                <a:off x="5259148" y="275148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62" name="Ellipse 161"/>
              <p:cNvSpPr>
                <a:spLocks noChangeAspect="1"/>
              </p:cNvSpPr>
              <p:nvPr/>
            </p:nvSpPr>
            <p:spPr>
              <a:xfrm>
                <a:off x="5049817" y="297245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63" name="Ellipse 162"/>
              <p:cNvSpPr>
                <a:spLocks noChangeAspect="1"/>
              </p:cNvSpPr>
              <p:nvPr/>
            </p:nvSpPr>
            <p:spPr>
              <a:xfrm>
                <a:off x="4755092" y="347156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64" name="Ellipse 163"/>
              <p:cNvSpPr>
                <a:spLocks noChangeAspect="1"/>
              </p:cNvSpPr>
              <p:nvPr/>
            </p:nvSpPr>
            <p:spPr>
              <a:xfrm>
                <a:off x="4545761" y="369253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65" name="Ellipse 164"/>
              <p:cNvSpPr>
                <a:spLocks noChangeAspect="1"/>
              </p:cNvSpPr>
              <p:nvPr/>
            </p:nvSpPr>
            <p:spPr>
              <a:xfrm>
                <a:off x="5259148" y="347156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66" name="Ellipse 165"/>
              <p:cNvSpPr>
                <a:spLocks noChangeAspect="1"/>
              </p:cNvSpPr>
              <p:nvPr/>
            </p:nvSpPr>
            <p:spPr>
              <a:xfrm>
                <a:off x="5049817" y="369253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67" name="Ellipse 166"/>
              <p:cNvSpPr>
                <a:spLocks noChangeAspect="1"/>
              </p:cNvSpPr>
              <p:nvPr/>
            </p:nvSpPr>
            <p:spPr>
              <a:xfrm>
                <a:off x="5059122" y="2564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68" name="Ellipse 167"/>
              <p:cNvSpPr>
                <a:spLocks noChangeAspect="1"/>
              </p:cNvSpPr>
              <p:nvPr/>
            </p:nvSpPr>
            <p:spPr>
              <a:xfrm>
                <a:off x="5048515" y="328498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69" name="Ellipse 168"/>
              <p:cNvSpPr>
                <a:spLocks noChangeAspect="1"/>
              </p:cNvSpPr>
              <p:nvPr/>
            </p:nvSpPr>
            <p:spPr>
              <a:xfrm>
                <a:off x="4545761" y="328498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latin typeface="+mj-lt"/>
                </a:endParaRPr>
              </a:p>
            </p:txBody>
          </p:sp>
        </p:grpSp>
        <p:grpSp>
          <p:nvGrpSpPr>
            <p:cNvPr id="170" name="Grouper 169"/>
            <p:cNvGrpSpPr/>
            <p:nvPr/>
          </p:nvGrpSpPr>
          <p:grpSpPr>
            <a:xfrm>
              <a:off x="5035986" y="3933056"/>
              <a:ext cx="1008112" cy="1440160"/>
              <a:chOff x="4427984" y="2442171"/>
              <a:chExt cx="1008112" cy="1440160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4427984" y="2442171"/>
                <a:ext cx="1008112" cy="14401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72" name="Ellipse 171"/>
              <p:cNvSpPr>
                <a:spLocks noChangeAspect="1"/>
              </p:cNvSpPr>
              <p:nvPr/>
            </p:nvSpPr>
            <p:spPr>
              <a:xfrm>
                <a:off x="4545761" y="2556880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73" name="Ellipse 172"/>
              <p:cNvSpPr>
                <a:spLocks noChangeAspect="1"/>
              </p:cNvSpPr>
              <p:nvPr/>
            </p:nvSpPr>
            <p:spPr>
              <a:xfrm>
                <a:off x="4755092" y="275148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74" name="Ellipse 173"/>
              <p:cNvSpPr>
                <a:spLocks noChangeAspect="1"/>
              </p:cNvSpPr>
              <p:nvPr/>
            </p:nvSpPr>
            <p:spPr>
              <a:xfrm>
                <a:off x="4545761" y="297245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75" name="Ellipse 174"/>
              <p:cNvSpPr>
                <a:spLocks noChangeAspect="1"/>
              </p:cNvSpPr>
              <p:nvPr/>
            </p:nvSpPr>
            <p:spPr>
              <a:xfrm>
                <a:off x="5259148" y="275148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76" name="Ellipse 175"/>
              <p:cNvSpPr>
                <a:spLocks noChangeAspect="1"/>
              </p:cNvSpPr>
              <p:nvPr/>
            </p:nvSpPr>
            <p:spPr>
              <a:xfrm>
                <a:off x="5049817" y="297245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77" name="Ellipse 176"/>
              <p:cNvSpPr>
                <a:spLocks noChangeAspect="1"/>
              </p:cNvSpPr>
              <p:nvPr/>
            </p:nvSpPr>
            <p:spPr>
              <a:xfrm>
                <a:off x="4755092" y="347156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78" name="Ellipse 177"/>
              <p:cNvSpPr>
                <a:spLocks noChangeAspect="1"/>
              </p:cNvSpPr>
              <p:nvPr/>
            </p:nvSpPr>
            <p:spPr>
              <a:xfrm>
                <a:off x="4545761" y="369253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79" name="Ellipse 178"/>
              <p:cNvSpPr>
                <a:spLocks noChangeAspect="1"/>
              </p:cNvSpPr>
              <p:nvPr/>
            </p:nvSpPr>
            <p:spPr>
              <a:xfrm>
                <a:off x="5259148" y="347156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80" name="Ellipse 179"/>
              <p:cNvSpPr>
                <a:spLocks noChangeAspect="1"/>
              </p:cNvSpPr>
              <p:nvPr/>
            </p:nvSpPr>
            <p:spPr>
              <a:xfrm>
                <a:off x="5049817" y="369253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81" name="Ellipse 180"/>
              <p:cNvSpPr>
                <a:spLocks noChangeAspect="1"/>
              </p:cNvSpPr>
              <p:nvPr/>
            </p:nvSpPr>
            <p:spPr>
              <a:xfrm>
                <a:off x="5059122" y="2564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82" name="Ellipse 181"/>
              <p:cNvSpPr>
                <a:spLocks noChangeAspect="1"/>
              </p:cNvSpPr>
              <p:nvPr/>
            </p:nvSpPr>
            <p:spPr>
              <a:xfrm>
                <a:off x="5048515" y="328498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83" name="Ellipse 182"/>
              <p:cNvSpPr>
                <a:spLocks noChangeAspect="1"/>
              </p:cNvSpPr>
              <p:nvPr/>
            </p:nvSpPr>
            <p:spPr>
              <a:xfrm>
                <a:off x="4545761" y="328498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latin typeface="+mj-lt"/>
                </a:endParaRPr>
              </a:p>
            </p:txBody>
          </p:sp>
        </p:grpSp>
        <p:grpSp>
          <p:nvGrpSpPr>
            <p:cNvPr id="184" name="Grouper 183"/>
            <p:cNvGrpSpPr/>
            <p:nvPr/>
          </p:nvGrpSpPr>
          <p:grpSpPr>
            <a:xfrm>
              <a:off x="6044098" y="3933056"/>
              <a:ext cx="1008112" cy="1440160"/>
              <a:chOff x="4427984" y="2442171"/>
              <a:chExt cx="1008112" cy="144016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4427984" y="2442171"/>
                <a:ext cx="1008112" cy="14401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86" name="Ellipse 185"/>
              <p:cNvSpPr>
                <a:spLocks noChangeAspect="1"/>
              </p:cNvSpPr>
              <p:nvPr/>
            </p:nvSpPr>
            <p:spPr>
              <a:xfrm>
                <a:off x="4545761" y="2556880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87" name="Ellipse 186"/>
              <p:cNvSpPr>
                <a:spLocks noChangeAspect="1"/>
              </p:cNvSpPr>
              <p:nvPr/>
            </p:nvSpPr>
            <p:spPr>
              <a:xfrm>
                <a:off x="4755092" y="275148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88" name="Ellipse 187"/>
              <p:cNvSpPr>
                <a:spLocks noChangeAspect="1"/>
              </p:cNvSpPr>
              <p:nvPr/>
            </p:nvSpPr>
            <p:spPr>
              <a:xfrm>
                <a:off x="4545761" y="297245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89" name="Ellipse 188"/>
              <p:cNvSpPr>
                <a:spLocks noChangeAspect="1"/>
              </p:cNvSpPr>
              <p:nvPr/>
            </p:nvSpPr>
            <p:spPr>
              <a:xfrm>
                <a:off x="5259148" y="275148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90" name="Ellipse 189"/>
              <p:cNvSpPr>
                <a:spLocks noChangeAspect="1"/>
              </p:cNvSpPr>
              <p:nvPr/>
            </p:nvSpPr>
            <p:spPr>
              <a:xfrm>
                <a:off x="5049817" y="297245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91" name="Ellipse 190"/>
              <p:cNvSpPr>
                <a:spLocks noChangeAspect="1"/>
              </p:cNvSpPr>
              <p:nvPr/>
            </p:nvSpPr>
            <p:spPr>
              <a:xfrm>
                <a:off x="4755092" y="347156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92" name="Ellipse 191"/>
              <p:cNvSpPr>
                <a:spLocks noChangeAspect="1"/>
              </p:cNvSpPr>
              <p:nvPr/>
            </p:nvSpPr>
            <p:spPr>
              <a:xfrm>
                <a:off x="4545761" y="369253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93" name="Ellipse 192"/>
              <p:cNvSpPr>
                <a:spLocks noChangeAspect="1"/>
              </p:cNvSpPr>
              <p:nvPr/>
            </p:nvSpPr>
            <p:spPr>
              <a:xfrm>
                <a:off x="5259148" y="347156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94" name="Ellipse 193"/>
              <p:cNvSpPr>
                <a:spLocks noChangeAspect="1"/>
              </p:cNvSpPr>
              <p:nvPr/>
            </p:nvSpPr>
            <p:spPr>
              <a:xfrm>
                <a:off x="5049817" y="369253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95" name="Ellipse 194"/>
              <p:cNvSpPr>
                <a:spLocks noChangeAspect="1"/>
              </p:cNvSpPr>
              <p:nvPr/>
            </p:nvSpPr>
            <p:spPr>
              <a:xfrm>
                <a:off x="5059122" y="2564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96" name="Ellipse 195"/>
              <p:cNvSpPr>
                <a:spLocks noChangeAspect="1"/>
              </p:cNvSpPr>
              <p:nvPr/>
            </p:nvSpPr>
            <p:spPr>
              <a:xfrm>
                <a:off x="5048515" y="328498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97" name="Ellipse 196"/>
              <p:cNvSpPr>
                <a:spLocks noChangeAspect="1"/>
              </p:cNvSpPr>
              <p:nvPr/>
            </p:nvSpPr>
            <p:spPr>
              <a:xfrm>
                <a:off x="4545761" y="328498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latin typeface="+mj-lt"/>
                </a:endParaRPr>
              </a:p>
            </p:txBody>
          </p:sp>
        </p:grpSp>
        <p:grpSp>
          <p:nvGrpSpPr>
            <p:cNvPr id="198" name="Grouper 197"/>
            <p:cNvGrpSpPr/>
            <p:nvPr/>
          </p:nvGrpSpPr>
          <p:grpSpPr>
            <a:xfrm>
              <a:off x="7052210" y="3933056"/>
              <a:ext cx="1008112" cy="1440160"/>
              <a:chOff x="4427984" y="2442171"/>
              <a:chExt cx="1008112" cy="1440160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4427984" y="2442171"/>
                <a:ext cx="1008112" cy="14401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200" name="Ellipse 199"/>
              <p:cNvSpPr>
                <a:spLocks noChangeAspect="1"/>
              </p:cNvSpPr>
              <p:nvPr/>
            </p:nvSpPr>
            <p:spPr>
              <a:xfrm>
                <a:off x="4545761" y="2556880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201" name="Ellipse 200"/>
              <p:cNvSpPr>
                <a:spLocks noChangeAspect="1"/>
              </p:cNvSpPr>
              <p:nvPr/>
            </p:nvSpPr>
            <p:spPr>
              <a:xfrm>
                <a:off x="4755092" y="275148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202" name="Ellipse 201"/>
              <p:cNvSpPr>
                <a:spLocks noChangeAspect="1"/>
              </p:cNvSpPr>
              <p:nvPr/>
            </p:nvSpPr>
            <p:spPr>
              <a:xfrm>
                <a:off x="4545761" y="297245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203" name="Ellipse 202"/>
              <p:cNvSpPr>
                <a:spLocks noChangeAspect="1"/>
              </p:cNvSpPr>
              <p:nvPr/>
            </p:nvSpPr>
            <p:spPr>
              <a:xfrm>
                <a:off x="5259148" y="275148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204" name="Ellipse 203"/>
              <p:cNvSpPr>
                <a:spLocks noChangeAspect="1"/>
              </p:cNvSpPr>
              <p:nvPr/>
            </p:nvSpPr>
            <p:spPr>
              <a:xfrm>
                <a:off x="5049817" y="297245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205" name="Ellipse 204"/>
              <p:cNvSpPr>
                <a:spLocks noChangeAspect="1"/>
              </p:cNvSpPr>
              <p:nvPr/>
            </p:nvSpPr>
            <p:spPr>
              <a:xfrm>
                <a:off x="4755092" y="347156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206" name="Ellipse 205"/>
              <p:cNvSpPr>
                <a:spLocks noChangeAspect="1"/>
              </p:cNvSpPr>
              <p:nvPr/>
            </p:nvSpPr>
            <p:spPr>
              <a:xfrm>
                <a:off x="4545761" y="369253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207" name="Ellipse 206"/>
              <p:cNvSpPr>
                <a:spLocks noChangeAspect="1"/>
              </p:cNvSpPr>
              <p:nvPr/>
            </p:nvSpPr>
            <p:spPr>
              <a:xfrm>
                <a:off x="5259148" y="347156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208" name="Ellipse 207"/>
              <p:cNvSpPr>
                <a:spLocks noChangeAspect="1"/>
              </p:cNvSpPr>
              <p:nvPr/>
            </p:nvSpPr>
            <p:spPr>
              <a:xfrm>
                <a:off x="5049817" y="369253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209" name="Ellipse 208"/>
              <p:cNvSpPr>
                <a:spLocks noChangeAspect="1"/>
              </p:cNvSpPr>
              <p:nvPr/>
            </p:nvSpPr>
            <p:spPr>
              <a:xfrm>
                <a:off x="5059122" y="2564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210" name="Ellipse 209"/>
              <p:cNvSpPr>
                <a:spLocks noChangeAspect="1"/>
              </p:cNvSpPr>
              <p:nvPr/>
            </p:nvSpPr>
            <p:spPr>
              <a:xfrm>
                <a:off x="5048515" y="328498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211" name="Ellipse 210"/>
              <p:cNvSpPr>
                <a:spLocks noChangeAspect="1"/>
              </p:cNvSpPr>
              <p:nvPr/>
            </p:nvSpPr>
            <p:spPr>
              <a:xfrm>
                <a:off x="4545761" y="328498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latin typeface="+mj-lt"/>
                </a:endParaRPr>
              </a:p>
            </p:txBody>
          </p:sp>
        </p:grpSp>
      </p:grpSp>
      <p:grpSp>
        <p:nvGrpSpPr>
          <p:cNvPr id="216" name="Grouper 215"/>
          <p:cNvGrpSpPr/>
          <p:nvPr/>
        </p:nvGrpSpPr>
        <p:grpSpPr>
          <a:xfrm>
            <a:off x="5004048" y="2024170"/>
            <a:ext cx="1638397" cy="549702"/>
            <a:chOff x="5004048" y="2024169"/>
            <a:chExt cx="1638397" cy="549702"/>
          </a:xfrm>
        </p:grpSpPr>
        <p:sp>
          <p:nvSpPr>
            <p:cNvPr id="212" name="Forme libre 211"/>
            <p:cNvSpPr/>
            <p:nvPr/>
          </p:nvSpPr>
          <p:spPr>
            <a:xfrm>
              <a:off x="5175807" y="2331946"/>
              <a:ext cx="1008112" cy="241925"/>
            </a:xfrm>
            <a:custGeom>
              <a:avLst/>
              <a:gdLst>
                <a:gd name="connsiteX0" fmla="*/ 0 w 474133"/>
                <a:gd name="connsiteY0" fmla="*/ 211726 h 211726"/>
                <a:gd name="connsiteX1" fmla="*/ 245533 w 474133"/>
                <a:gd name="connsiteY1" fmla="*/ 59 h 211726"/>
                <a:gd name="connsiteX2" fmla="*/ 474133 w 474133"/>
                <a:gd name="connsiteY2" fmla="*/ 194793 h 21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4133" h="211726">
                  <a:moveTo>
                    <a:pt x="0" y="211726"/>
                  </a:moveTo>
                  <a:cubicBezTo>
                    <a:pt x="83255" y="107303"/>
                    <a:pt x="166511" y="2881"/>
                    <a:pt x="245533" y="59"/>
                  </a:cubicBezTo>
                  <a:cubicBezTo>
                    <a:pt x="324555" y="-2763"/>
                    <a:pt x="399344" y="96015"/>
                    <a:pt x="474133" y="194793"/>
                  </a:cubicBezTo>
                </a:path>
              </a:pathLst>
            </a:custGeom>
            <a:ln w="28575" cmpd="sng">
              <a:solidFill>
                <a:schemeClr val="tx2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+mj-lt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004048" y="2024169"/>
              <a:ext cx="16383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dirty="0" err="1">
                  <a:solidFill>
                    <a:srgbClr val="000000"/>
                  </a:solidFill>
                  <a:latin typeface="+mj-lt"/>
                  <a:cs typeface="Century Gothic"/>
                </a:rPr>
                <a:t>Weak</a:t>
              </a:r>
              <a:r>
                <a:rPr lang="fr-FR" sz="1600" b="1" dirty="0">
                  <a:solidFill>
                    <a:srgbClr val="000000"/>
                  </a:solidFill>
                  <a:latin typeface="+mj-lt"/>
                  <a:cs typeface="Century Gothic"/>
                </a:rPr>
                <a:t> interaction</a:t>
              </a:r>
              <a:endParaRPr lang="en-GB" sz="1600" b="1" dirty="0">
                <a:latin typeface="+mj-lt"/>
              </a:endParaRPr>
            </a:p>
          </p:txBody>
        </p:sp>
      </p:grpSp>
      <p:grpSp>
        <p:nvGrpSpPr>
          <p:cNvPr id="221" name="Grouper 220"/>
          <p:cNvGrpSpPr/>
          <p:nvPr/>
        </p:nvGrpSpPr>
        <p:grpSpPr>
          <a:xfrm>
            <a:off x="3934248" y="2488779"/>
            <a:ext cx="2109849" cy="1667003"/>
            <a:chOff x="3934249" y="2488778"/>
            <a:chExt cx="2109849" cy="1667002"/>
          </a:xfrm>
        </p:grpSpPr>
        <p:grpSp>
          <p:nvGrpSpPr>
            <p:cNvPr id="140" name="Grouper 139"/>
            <p:cNvGrpSpPr/>
            <p:nvPr/>
          </p:nvGrpSpPr>
          <p:grpSpPr>
            <a:xfrm>
              <a:off x="5035986" y="2488778"/>
              <a:ext cx="1008112" cy="1440160"/>
              <a:chOff x="4427984" y="2442171"/>
              <a:chExt cx="1008112" cy="144016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4427984" y="2442171"/>
                <a:ext cx="1008112" cy="14401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19" name="Ellipse 118"/>
              <p:cNvSpPr>
                <a:spLocks noChangeAspect="1"/>
              </p:cNvSpPr>
              <p:nvPr/>
            </p:nvSpPr>
            <p:spPr>
              <a:xfrm>
                <a:off x="4545761" y="2556880"/>
                <a:ext cx="108016" cy="1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20" name="Ellipse 119"/>
              <p:cNvSpPr>
                <a:spLocks noChangeAspect="1"/>
              </p:cNvSpPr>
              <p:nvPr/>
            </p:nvSpPr>
            <p:spPr>
              <a:xfrm>
                <a:off x="4755092" y="275148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21" name="Ellipse 120"/>
              <p:cNvSpPr>
                <a:spLocks noChangeAspect="1"/>
              </p:cNvSpPr>
              <p:nvPr/>
            </p:nvSpPr>
            <p:spPr>
              <a:xfrm>
                <a:off x="4545761" y="297245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25" name="Ellipse 124"/>
              <p:cNvSpPr>
                <a:spLocks noChangeAspect="1"/>
              </p:cNvSpPr>
              <p:nvPr/>
            </p:nvSpPr>
            <p:spPr>
              <a:xfrm>
                <a:off x="5259148" y="275148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26" name="Ellipse 125"/>
              <p:cNvSpPr>
                <a:spLocks noChangeAspect="1"/>
              </p:cNvSpPr>
              <p:nvPr/>
            </p:nvSpPr>
            <p:spPr>
              <a:xfrm>
                <a:off x="5049817" y="297245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30" name="Ellipse 129"/>
              <p:cNvSpPr>
                <a:spLocks noChangeAspect="1"/>
              </p:cNvSpPr>
              <p:nvPr/>
            </p:nvSpPr>
            <p:spPr>
              <a:xfrm>
                <a:off x="4755092" y="347156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31" name="Ellipse 130"/>
              <p:cNvSpPr>
                <a:spLocks noChangeAspect="1"/>
              </p:cNvSpPr>
              <p:nvPr/>
            </p:nvSpPr>
            <p:spPr>
              <a:xfrm>
                <a:off x="4545761" y="369253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35" name="Ellipse 134"/>
              <p:cNvSpPr>
                <a:spLocks noChangeAspect="1"/>
              </p:cNvSpPr>
              <p:nvPr/>
            </p:nvSpPr>
            <p:spPr>
              <a:xfrm>
                <a:off x="5259148" y="3471566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36" name="Ellipse 135"/>
              <p:cNvSpPr>
                <a:spLocks noChangeAspect="1"/>
              </p:cNvSpPr>
              <p:nvPr/>
            </p:nvSpPr>
            <p:spPr>
              <a:xfrm>
                <a:off x="5049817" y="3692538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37" name="Ellipse 136"/>
              <p:cNvSpPr>
                <a:spLocks noChangeAspect="1"/>
              </p:cNvSpPr>
              <p:nvPr/>
            </p:nvSpPr>
            <p:spPr>
              <a:xfrm>
                <a:off x="5059122" y="256490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38" name="Ellipse 137"/>
              <p:cNvSpPr>
                <a:spLocks noChangeAspect="1"/>
              </p:cNvSpPr>
              <p:nvPr/>
            </p:nvSpPr>
            <p:spPr>
              <a:xfrm>
                <a:off x="5048515" y="328498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+mj-lt"/>
                </a:endParaRPr>
              </a:p>
            </p:txBody>
          </p:sp>
          <p:sp>
            <p:nvSpPr>
              <p:cNvPr id="139" name="Ellipse 138"/>
              <p:cNvSpPr>
                <a:spLocks noChangeAspect="1"/>
              </p:cNvSpPr>
              <p:nvPr/>
            </p:nvSpPr>
            <p:spPr>
              <a:xfrm>
                <a:off x="4545761" y="3284984"/>
                <a:ext cx="108016" cy="108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latin typeface="+mj-lt"/>
                </a:endParaRPr>
              </a:p>
            </p:txBody>
          </p:sp>
        </p:grpSp>
        <p:sp>
          <p:nvSpPr>
            <p:cNvPr id="220" name="Rectangle 219"/>
            <p:cNvSpPr/>
            <p:nvPr/>
          </p:nvSpPr>
          <p:spPr>
            <a:xfrm>
              <a:off x="3934249" y="3571005"/>
              <a:ext cx="9334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fr-FR" sz="1600" dirty="0">
                  <a:solidFill>
                    <a:srgbClr val="000000"/>
                  </a:solidFill>
                  <a:latin typeface="+mj-lt"/>
                  <a:cs typeface="Century Gothic"/>
                </a:rPr>
                <a:t>2x2 </a:t>
              </a:r>
            </a:p>
            <a:p>
              <a:pPr algn="r"/>
              <a:r>
                <a:rPr lang="fr-FR" sz="1600" dirty="0" err="1">
                  <a:solidFill>
                    <a:srgbClr val="000000"/>
                  </a:solidFill>
                  <a:latin typeface="+mj-lt"/>
                  <a:cs typeface="Century Gothic"/>
                </a:rPr>
                <a:t>supercell</a:t>
              </a:r>
              <a:endParaRPr lang="en-GB" sz="1600" dirty="0">
                <a:latin typeface="+mj-lt"/>
              </a:endParaRPr>
            </a:p>
          </p:txBody>
        </p:sp>
      </p:grpSp>
      <p:sp>
        <p:nvSpPr>
          <p:cNvPr id="222" name="Flèche vers la droite 6"/>
          <p:cNvSpPr/>
          <p:nvPr/>
        </p:nvSpPr>
        <p:spPr>
          <a:xfrm>
            <a:off x="400774" y="1126420"/>
            <a:ext cx="382716" cy="292678"/>
          </a:xfrm>
          <a:prstGeom prst="rightArrow">
            <a:avLst/>
          </a:prstGeom>
          <a:solidFill>
            <a:srgbClr val="3760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7" name="Group 106"/>
          <p:cNvGrpSpPr/>
          <p:nvPr/>
        </p:nvGrpSpPr>
        <p:grpSpPr>
          <a:xfrm>
            <a:off x="4018263" y="5648893"/>
            <a:ext cx="5040382" cy="830997"/>
            <a:chOff x="4018263" y="5648893"/>
            <a:chExt cx="5040382" cy="830997"/>
          </a:xfrm>
        </p:grpSpPr>
        <p:sp>
          <p:nvSpPr>
            <p:cNvPr id="219" name="Flèche vers la droite 6"/>
            <p:cNvSpPr/>
            <p:nvPr/>
          </p:nvSpPr>
          <p:spPr>
            <a:xfrm>
              <a:off x="4018263" y="5655537"/>
              <a:ext cx="382716" cy="292678"/>
            </a:xfrm>
            <a:prstGeom prst="rightArrow">
              <a:avLst/>
            </a:prstGeom>
            <a:solidFill>
              <a:srgbClr val="37609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+mj-lt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486645" y="5648893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fr-FR" sz="1600" dirty="0">
                  <a:solidFill>
                    <a:srgbClr val="000000"/>
                  </a:solidFill>
                  <a:latin typeface="+mj-lt"/>
                  <a:cs typeface="Century Gothic"/>
                </a:rPr>
                <a:t>To restore </a:t>
              </a:r>
              <a:r>
                <a:rPr lang="fr-FR" sz="1600" dirty="0" err="1">
                  <a:solidFill>
                    <a:srgbClr val="000000"/>
                  </a:solidFill>
                  <a:latin typeface="+mj-lt"/>
                  <a:cs typeface="Century Gothic"/>
                </a:rPr>
                <a:t>neutrality</a:t>
              </a:r>
              <a:r>
                <a:rPr lang="fr-FR" sz="1600" dirty="0">
                  <a:solidFill>
                    <a:srgbClr val="000000"/>
                  </a:solidFill>
                  <a:latin typeface="+mj-lt"/>
                  <a:cs typeface="Century Gothic"/>
                </a:rPr>
                <a:t> :</a:t>
              </a:r>
            </a:p>
            <a:p>
              <a:pPr marL="400050" indent="-400050">
                <a:buAutoNum type="romanLcParenBoth"/>
              </a:pPr>
              <a:r>
                <a:rPr lang="fr-FR" sz="1600" dirty="0" err="1">
                  <a:solidFill>
                    <a:srgbClr val="000000"/>
                  </a:solidFill>
                  <a:latin typeface="+mj-lt"/>
                  <a:cs typeface="Century Gothic"/>
                </a:rPr>
                <a:t>Negative</a:t>
              </a:r>
              <a:r>
                <a:rPr lang="fr-FR" sz="1600" dirty="0">
                  <a:solidFill>
                    <a:srgbClr val="000000"/>
                  </a:solidFill>
                  <a:latin typeface="+mj-lt"/>
                  <a:cs typeface="Century Gothic"/>
                </a:rPr>
                <a:t> background charge</a:t>
              </a:r>
            </a:p>
            <a:p>
              <a:pPr marL="400050" indent="-400050">
                <a:buAutoNum type="romanLcParenBoth"/>
              </a:pPr>
              <a:r>
                <a:rPr lang="fr-FR" sz="1600" dirty="0" err="1">
                  <a:solidFill>
                    <a:srgbClr val="000000"/>
                  </a:solidFill>
                  <a:latin typeface="+mj-lt"/>
                  <a:cs typeface="Century Gothic"/>
                </a:rPr>
                <a:t>Excited</a:t>
              </a:r>
              <a:r>
                <a:rPr lang="fr-FR" sz="1600" dirty="0">
                  <a:solidFill>
                    <a:srgbClr val="000000"/>
                  </a:solidFill>
                  <a:latin typeface="+mj-lt"/>
                  <a:cs typeface="Century Gothic"/>
                </a:rPr>
                <a:t> </a:t>
              </a:r>
              <a:r>
                <a:rPr lang="fr-FR" sz="1600" dirty="0" err="1">
                  <a:solidFill>
                    <a:srgbClr val="000000"/>
                  </a:solidFill>
                  <a:latin typeface="+mj-lt"/>
                  <a:cs typeface="Century Gothic"/>
                </a:rPr>
                <a:t>electron</a:t>
              </a:r>
              <a:r>
                <a:rPr lang="fr-FR" sz="1600" dirty="0">
                  <a:solidFill>
                    <a:srgbClr val="000000"/>
                  </a:solidFill>
                  <a:latin typeface="+mj-lt"/>
                  <a:cs typeface="Century Gothic"/>
                </a:rPr>
                <a:t> in conduction band </a:t>
              </a:r>
              <a:endParaRPr lang="en-GB" sz="1600" dirty="0">
                <a:latin typeface="+mj-lt"/>
                <a:cs typeface="Century Gothic"/>
              </a:endParaRPr>
            </a:p>
          </p:txBody>
        </p:sp>
      </p:grpSp>
      <p:sp>
        <p:nvSpPr>
          <p:cNvPr id="108" name="Espace réservé du numéro de diapositive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>
                <a:latin typeface="+mj-lt"/>
              </a:rPr>
              <a:pPr/>
              <a:t>43</a:t>
            </a:fld>
            <a:endParaRPr lang="fr-FR" dirty="0">
              <a:latin typeface="+mj-lt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25400" y="25400"/>
            <a:ext cx="9224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XANES and DFT: periodic boundary conditions and core hole</a:t>
            </a:r>
            <a:endParaRPr lang="fr-FR" sz="2400" dirty="0"/>
          </a:p>
        </p:txBody>
      </p:sp>
      <p:cxnSp>
        <p:nvCxnSpPr>
          <p:cNvPr id="224" name="Connecteur droit 223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03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20"/>
          <p:cNvSpPr/>
          <p:nvPr/>
        </p:nvSpPr>
        <p:spPr>
          <a:xfrm>
            <a:off x="3091939" y="524522"/>
            <a:ext cx="2445191" cy="463610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5400" y="25400"/>
            <a:ext cx="811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XANES and DFT: </a:t>
            </a:r>
            <a:r>
              <a:rPr lang="en-US" sz="2000" dirty="0">
                <a:solidFill>
                  <a:srgbClr val="9F0050"/>
                </a:solidFill>
                <a:latin typeface="Century Gothic"/>
              </a:rPr>
              <a:t>periodic boundary conditions and core hole</a:t>
            </a:r>
            <a:endParaRPr lang="fr-FR" sz="2000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367838" y="6756400"/>
            <a:ext cx="427037" cy="422275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BC4C629-A658-164F-A8A0-D64B0C30B18B}" type="slidenum">
              <a:rPr lang="en-GB" sz="2000">
                <a:solidFill>
                  <a:schemeClr val="tx1"/>
                </a:solidFill>
                <a:latin typeface="Helvetica" charset="0"/>
              </a:rPr>
              <a:pPr eaLnBrk="1">
                <a:lnSpc>
                  <a:spcPct val="10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44</a:t>
            </a:fld>
            <a:endParaRPr lang="en-GB" sz="2000">
              <a:solidFill>
                <a:schemeClr val="tx1"/>
              </a:solidFill>
              <a:latin typeface="Helvetica" charset="0"/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430213" y="1270000"/>
            <a:ext cx="2781300" cy="2261504"/>
            <a:chOff x="430213" y="1270000"/>
            <a:chExt cx="2781300" cy="2261504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30213" y="1270000"/>
              <a:ext cx="2781300" cy="885935"/>
            </a:xfrm>
            <a:prstGeom prst="rect">
              <a:avLst/>
            </a:prstGeom>
            <a:noFill/>
            <a:ln w="360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eaLnBrk="1">
                <a:lnSpc>
                  <a:spcPct val="10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>
                  <a:solidFill>
                    <a:schemeClr val="tx1"/>
                  </a:solidFill>
                  <a:ea typeface="HG Mincho Light J" charset="0"/>
                  <a:cs typeface="HG Mincho Light J" charset="0"/>
                </a:rPr>
                <a:t>unit cell </a:t>
              </a:r>
              <a:r>
                <a:rPr lang="en-GB" dirty="0">
                  <a:solidFill>
                    <a:schemeClr val="tx1"/>
                  </a:solidFill>
                  <a:ea typeface="HG Mincho Light J" charset="0"/>
                  <a:cs typeface="HG Mincho Light J" charset="0"/>
                </a:rPr>
                <a:t> </a:t>
              </a:r>
            </a:p>
            <a:p>
              <a:pPr eaLnBrk="1">
                <a:lnSpc>
                  <a:spcPct val="10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chemeClr val="tx1"/>
                  </a:solidFill>
                  <a:ea typeface="HG Mincho Light J" charset="0"/>
                  <a:cs typeface="HG Mincho Light J" charset="0"/>
                </a:rPr>
                <a:t>      </a:t>
              </a:r>
              <a:r>
                <a:rPr lang="en-GB" i="1" dirty="0">
                  <a:solidFill>
                    <a:srgbClr val="000000"/>
                  </a:solidFill>
                  <a:ea typeface="HG Mincho Light J" charset="0"/>
                  <a:cs typeface="HG Mincho Light J" charset="0"/>
                </a:rPr>
                <a:t>a </a:t>
              </a:r>
              <a:r>
                <a:rPr lang="en-GB" dirty="0">
                  <a:solidFill>
                    <a:srgbClr val="000000"/>
                  </a:solidFill>
                  <a:ea typeface="HG Mincho Light J" charset="0"/>
                  <a:cs typeface="HG Mincho Light J" charset="0"/>
                </a:rPr>
                <a:t>= 4.91</a:t>
              </a:r>
              <a:r>
                <a:rPr lang="en-GB" dirty="0">
                  <a:solidFill>
                    <a:srgbClr val="000000"/>
                  </a:solidFill>
                  <a:ea typeface="Times New Roman" charset="0"/>
                  <a:cs typeface="Times New Roman" charset="0"/>
                </a:rPr>
                <a:t>Å,</a:t>
              </a:r>
              <a:r>
                <a:rPr lang="en-GB" dirty="0">
                  <a:solidFill>
                    <a:srgbClr val="FF0000"/>
                  </a:solidFill>
                  <a:ea typeface="HG Mincho Light J" charset="0"/>
                  <a:cs typeface="HG Mincho Light J" charset="0"/>
                </a:rPr>
                <a:t> </a:t>
              </a:r>
              <a:r>
                <a:rPr lang="en-GB" i="1" dirty="0" err="1">
                  <a:solidFill>
                    <a:schemeClr val="tx1"/>
                  </a:solidFill>
                  <a:ea typeface="HG Mincho Light J" charset="0"/>
                  <a:cs typeface="HG Mincho Light J" charset="0"/>
                </a:rPr>
                <a:t>c</a:t>
              </a:r>
              <a:r>
                <a:rPr lang="en-GB" i="1" dirty="0">
                  <a:solidFill>
                    <a:schemeClr val="tx1"/>
                  </a:solidFill>
                  <a:ea typeface="HG Mincho Light J" charset="0"/>
                  <a:cs typeface="HG Mincho Light J" charset="0"/>
                </a:rPr>
                <a:t> </a:t>
              </a:r>
              <a:r>
                <a:rPr lang="en-GB" dirty="0">
                  <a:solidFill>
                    <a:schemeClr val="tx1"/>
                  </a:solidFill>
                  <a:ea typeface="HG Mincho Light J" charset="0"/>
                  <a:cs typeface="HG Mincho Light J" charset="0"/>
                </a:rPr>
                <a:t>= 5.40</a:t>
              </a:r>
              <a:r>
                <a:rPr lang="en-GB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Å</a:t>
              </a:r>
            </a:p>
            <a:p>
              <a:pPr eaLnBrk="1">
                <a:lnSpc>
                  <a:spcPct val="10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chemeClr val="tx1"/>
                  </a:solidFill>
                  <a:ea typeface="HG Mincho Light J" charset="0"/>
                  <a:cs typeface="HG Mincho Light J" charset="0"/>
                </a:rPr>
                <a:t>	</a:t>
              </a:r>
              <a:r>
                <a:rPr lang="en-GB" dirty="0">
                  <a:solidFill>
                    <a:srgbClr val="0000FF"/>
                  </a:solidFill>
                  <a:ea typeface="HG Mincho Light J" charset="0"/>
                  <a:cs typeface="HG Mincho Light J" charset="0"/>
                </a:rPr>
                <a:t>3 Si</a:t>
              </a:r>
              <a:r>
                <a:rPr lang="en-GB" dirty="0">
                  <a:solidFill>
                    <a:schemeClr val="tx1"/>
                  </a:solidFill>
                  <a:ea typeface="HG Mincho Light J" charset="0"/>
                  <a:cs typeface="HG Mincho Light J" charset="0"/>
                </a:rPr>
                <a:t>    </a:t>
              </a:r>
              <a:r>
                <a:rPr lang="en-GB" dirty="0">
                  <a:solidFill>
                    <a:srgbClr val="FF0000"/>
                  </a:solidFill>
                  <a:ea typeface="HG Mincho Light J" charset="0"/>
                  <a:cs typeface="HG Mincho Light J" charset="0"/>
                </a:rPr>
                <a:t>6 O</a:t>
              </a:r>
            </a:p>
          </p:txBody>
        </p: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9588" y="2288492"/>
              <a:ext cx="1528762" cy="1243012"/>
            </a:xfrm>
            <a:prstGeom prst="rect">
              <a:avLst/>
            </a:prstGeom>
            <a:noFill/>
          </p:spPr>
        </p:pic>
      </p:grpSp>
      <p:grpSp>
        <p:nvGrpSpPr>
          <p:cNvPr id="25" name="Grouper 24"/>
          <p:cNvGrpSpPr/>
          <p:nvPr/>
        </p:nvGrpSpPr>
        <p:grpSpPr>
          <a:xfrm>
            <a:off x="3211514" y="1244600"/>
            <a:ext cx="3538536" cy="2219435"/>
            <a:chOff x="3211514" y="1244600"/>
            <a:chExt cx="3538536" cy="2219435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211514" y="1244600"/>
              <a:ext cx="3538536" cy="885935"/>
            </a:xfrm>
            <a:prstGeom prst="rect">
              <a:avLst/>
            </a:prstGeom>
            <a:noFill/>
            <a:ln w="36000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eaLnBrk="1">
                <a:lnSpc>
                  <a:spcPct val="10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>
                  <a:solidFill>
                    <a:schemeClr val="tx1"/>
                  </a:solidFill>
                  <a:ea typeface="HG Mincho Light J" charset="0"/>
                  <a:cs typeface="HG Mincho Light J" charset="0"/>
                </a:rPr>
                <a:t>1</a:t>
              </a:r>
              <a:r>
                <a:rPr lang="en-GB" b="1" dirty="0">
                  <a:solidFill>
                    <a:schemeClr val="tx1"/>
                  </a:solidFill>
                  <a:ea typeface="StarSymbol" charset="0"/>
                  <a:cs typeface="StarSymbol" charset="0"/>
                </a:rPr>
                <a:t>×</a:t>
              </a:r>
              <a:r>
                <a:rPr lang="en-GB" b="1" dirty="0">
                  <a:solidFill>
                    <a:schemeClr val="tx1"/>
                  </a:solidFill>
                  <a:ea typeface="HG Mincho Light J" charset="0"/>
                  <a:cs typeface="HG Mincho Light J" charset="0"/>
                </a:rPr>
                <a:t>1</a:t>
              </a:r>
              <a:r>
                <a:rPr lang="en-GB" b="1" dirty="0">
                  <a:solidFill>
                    <a:schemeClr val="tx1"/>
                  </a:solidFill>
                  <a:ea typeface="StarSymbol" charset="0"/>
                  <a:cs typeface="StarSymbol" charset="0"/>
                </a:rPr>
                <a:t>×</a:t>
              </a:r>
              <a:r>
                <a:rPr lang="en-GB" b="1" dirty="0">
                  <a:solidFill>
                    <a:schemeClr val="tx1"/>
                  </a:solidFill>
                  <a:ea typeface="HG Mincho Light J" charset="0"/>
                  <a:cs typeface="HG Mincho Light J" charset="0"/>
                </a:rPr>
                <a:t>1 </a:t>
              </a:r>
              <a:r>
                <a:rPr lang="en-GB" b="1" dirty="0" err="1">
                  <a:solidFill>
                    <a:schemeClr val="tx1"/>
                  </a:solidFill>
                  <a:ea typeface="HG Mincho Light J" charset="0"/>
                  <a:cs typeface="HG Mincho Light J" charset="0"/>
                </a:rPr>
                <a:t>supercell</a:t>
              </a:r>
              <a:r>
                <a:rPr lang="en-GB" dirty="0">
                  <a:solidFill>
                    <a:schemeClr val="tx1"/>
                  </a:solidFill>
                  <a:ea typeface="HG Mincho Light J" charset="0"/>
                  <a:cs typeface="HG Mincho Light J" charset="0"/>
                </a:rPr>
                <a:t> </a:t>
              </a:r>
            </a:p>
            <a:p>
              <a:pPr eaLnBrk="1">
                <a:lnSpc>
                  <a:spcPct val="10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i="1" dirty="0">
                  <a:solidFill>
                    <a:srgbClr val="000000"/>
                  </a:solidFill>
                  <a:ea typeface="HG Mincho Light J" charset="0"/>
                  <a:cs typeface="HG Mincho Light J" charset="0"/>
                </a:rPr>
                <a:t>= </a:t>
              </a:r>
              <a:r>
                <a:rPr lang="en-GB" dirty="0">
                  <a:solidFill>
                    <a:srgbClr val="000000"/>
                  </a:solidFill>
                  <a:ea typeface="HG Mincho Light J" charset="0"/>
                  <a:cs typeface="HG Mincho Light J" charset="0"/>
                </a:rPr>
                <a:t>unit cell with 1 core-hole</a:t>
              </a:r>
              <a:endParaRPr lang="en-GB" dirty="0">
                <a:solidFill>
                  <a:schemeClr val="tx1"/>
                </a:solidFill>
                <a:ea typeface="HG Mincho Light J" charset="0"/>
                <a:cs typeface="HG Mincho Light J" charset="0"/>
              </a:endParaRPr>
            </a:p>
            <a:p>
              <a:pPr eaLnBrk="1">
                <a:lnSpc>
                  <a:spcPct val="10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chemeClr val="tx1"/>
                  </a:solidFill>
                  <a:ea typeface="HG Mincho Light J" charset="0"/>
                  <a:cs typeface="HG Mincho Light J" charset="0"/>
                </a:rPr>
                <a:t>	</a:t>
              </a:r>
              <a:r>
                <a:rPr lang="en-GB" dirty="0">
                  <a:solidFill>
                    <a:srgbClr val="33CC33"/>
                  </a:solidFill>
                  <a:ea typeface="HG Mincho Light J" charset="0"/>
                  <a:cs typeface="HG Mincho Light J" charset="0"/>
                </a:rPr>
                <a:t>1 Si*   </a:t>
              </a:r>
              <a:r>
                <a:rPr lang="en-GB" dirty="0">
                  <a:solidFill>
                    <a:srgbClr val="0000FF"/>
                  </a:solidFill>
                  <a:ea typeface="HG Mincho Light J" charset="0"/>
                  <a:cs typeface="HG Mincho Light J" charset="0"/>
                </a:rPr>
                <a:t>2 Si</a:t>
              </a:r>
              <a:r>
                <a:rPr lang="en-GB" dirty="0">
                  <a:solidFill>
                    <a:schemeClr val="tx1"/>
                  </a:solidFill>
                  <a:ea typeface="HG Mincho Light J" charset="0"/>
                  <a:cs typeface="HG Mincho Light J" charset="0"/>
                </a:rPr>
                <a:t>    </a:t>
              </a:r>
              <a:r>
                <a:rPr lang="en-GB" dirty="0">
                  <a:solidFill>
                    <a:srgbClr val="FF0000"/>
                  </a:solidFill>
                  <a:ea typeface="HG Mincho Light J" charset="0"/>
                  <a:cs typeface="HG Mincho Light J" charset="0"/>
                </a:rPr>
                <a:t>6 O</a:t>
              </a:r>
            </a:p>
          </p:txBody>
        </p:sp>
        <p:grpSp>
          <p:nvGrpSpPr>
            <p:cNvPr id="22" name="Grouper 21"/>
            <p:cNvGrpSpPr/>
            <p:nvPr/>
          </p:nvGrpSpPr>
          <p:grpSpPr>
            <a:xfrm>
              <a:off x="3642268" y="2206735"/>
              <a:ext cx="1492250" cy="1257300"/>
              <a:chOff x="4213225" y="2635250"/>
              <a:chExt cx="1492250" cy="1257300"/>
            </a:xfrm>
          </p:grpSpPr>
          <p:pic>
            <p:nvPicPr>
              <p:cNvPr id="12" name="Picture 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213225" y="2635250"/>
                <a:ext cx="1492250" cy="1257300"/>
              </a:xfrm>
              <a:prstGeom prst="rect">
                <a:avLst/>
              </a:prstGeom>
              <a:noFill/>
            </p:spPr>
          </p:pic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4906963" y="3313113"/>
                <a:ext cx="120650" cy="120650"/>
              </a:xfrm>
              <a:prstGeom prst="ellipse">
                <a:avLst/>
              </a:prstGeom>
              <a:solidFill>
                <a:srgbClr val="3DEB3D"/>
              </a:solidFill>
              <a:ln w="9360">
                <a:solidFill>
                  <a:srgbClr val="3DEB3D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275044" y="549922"/>
            <a:ext cx="2139257" cy="325730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10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/>
              <a:t>Si </a:t>
            </a:r>
            <a:r>
              <a:rPr lang="en-GB" sz="2000" i="1" dirty="0"/>
              <a:t>K</a:t>
            </a:r>
            <a:r>
              <a:rPr lang="en-GB" sz="2000" dirty="0"/>
              <a:t> edge in α-quartz</a:t>
            </a:r>
          </a:p>
        </p:txBody>
      </p:sp>
      <p:grpSp>
        <p:nvGrpSpPr>
          <p:cNvPr id="24" name="Grouper 23"/>
          <p:cNvGrpSpPr/>
          <p:nvPr/>
        </p:nvGrpSpPr>
        <p:grpSpPr>
          <a:xfrm>
            <a:off x="73025" y="3927358"/>
            <a:ext cx="2606675" cy="2373944"/>
            <a:chOff x="73025" y="3927358"/>
            <a:chExt cx="2606675" cy="2373944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/>
            <a:srcRect r="7692"/>
            <a:stretch>
              <a:fillRect/>
            </a:stretch>
          </p:blipFill>
          <p:spPr bwMode="auto">
            <a:xfrm>
              <a:off x="73025" y="4138722"/>
              <a:ext cx="2606675" cy="2162580"/>
            </a:xfrm>
            <a:prstGeom prst="rect">
              <a:avLst/>
            </a:prstGeom>
            <a:noFill/>
          </p:spPr>
        </p:pic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73025" y="3927358"/>
              <a:ext cx="2174875" cy="260584"/>
            </a:xfrm>
            <a:prstGeom prst="rect">
              <a:avLst/>
            </a:prstGeom>
            <a:solidFill>
              <a:srgbClr val="FFFFFF"/>
            </a:solidFill>
            <a:ln w="36000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>
                <a:lnSpc>
                  <a:spcPct val="10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dirty="0">
                  <a:solidFill>
                    <a:srgbClr val="33CC33"/>
                  </a:solidFill>
                </a:rPr>
                <a:t>         without core-hole</a:t>
              </a: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3237558" y="3990741"/>
            <a:ext cx="2673608" cy="2285161"/>
            <a:chOff x="3237558" y="3990741"/>
            <a:chExt cx="2673608" cy="2285161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/>
            <a:srcRect l="5769" r="7692"/>
            <a:stretch>
              <a:fillRect/>
            </a:stretch>
          </p:blipFill>
          <p:spPr bwMode="auto">
            <a:xfrm>
              <a:off x="3323757" y="4200525"/>
              <a:ext cx="2527938" cy="2075377"/>
            </a:xfrm>
            <a:prstGeom prst="rect">
              <a:avLst/>
            </a:prstGeom>
            <a:noFill/>
          </p:spPr>
        </p:pic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3237558" y="3990741"/>
              <a:ext cx="2673608" cy="260584"/>
            </a:xfrm>
            <a:prstGeom prst="rect">
              <a:avLst/>
            </a:prstGeom>
            <a:solidFill>
              <a:srgbClr val="FFFFFF"/>
            </a:solidFill>
            <a:ln w="360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>
                <a:lnSpc>
                  <a:spcPct val="10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dirty="0">
                  <a:solidFill>
                    <a:srgbClr val="33CC33"/>
                  </a:solidFill>
                </a:rPr>
                <a:t>interaction between core-holes</a:t>
              </a:r>
            </a:p>
          </p:txBody>
        </p:sp>
      </p:grpSp>
      <p:grpSp>
        <p:nvGrpSpPr>
          <p:cNvPr id="27" name="Grouper 26"/>
          <p:cNvGrpSpPr/>
          <p:nvPr/>
        </p:nvGrpSpPr>
        <p:grpSpPr>
          <a:xfrm>
            <a:off x="6386513" y="1206500"/>
            <a:ext cx="2439987" cy="2805222"/>
            <a:chOff x="6386513" y="1206500"/>
            <a:chExt cx="2439987" cy="2805222"/>
          </a:xfrm>
        </p:grpSpPr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86513" y="2117835"/>
              <a:ext cx="2439987" cy="1893887"/>
            </a:xfrm>
            <a:prstGeom prst="rect">
              <a:avLst/>
            </a:prstGeom>
            <a:noFill/>
          </p:spPr>
        </p:pic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7042150" y="3406885"/>
              <a:ext cx="120650" cy="120650"/>
            </a:xfrm>
            <a:prstGeom prst="ellipse">
              <a:avLst/>
            </a:prstGeom>
            <a:solidFill>
              <a:srgbClr val="3DEB3D"/>
            </a:solidFill>
            <a:ln w="9360">
              <a:solidFill>
                <a:srgbClr val="3DEB3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483350" y="1206500"/>
              <a:ext cx="2293434" cy="885935"/>
            </a:xfrm>
            <a:prstGeom prst="rect">
              <a:avLst/>
            </a:prstGeom>
            <a:noFill/>
            <a:ln w="360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>
                <a:lnSpc>
                  <a:spcPct val="10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>
                  <a:solidFill>
                    <a:schemeClr val="tx1"/>
                  </a:solidFill>
                  <a:ea typeface="HG Mincho Light J" charset="0"/>
                  <a:cs typeface="HG Mincho Light J" charset="0"/>
                </a:rPr>
                <a:t>2</a:t>
              </a:r>
              <a:r>
                <a:rPr lang="en-GB" b="1" dirty="0">
                  <a:solidFill>
                    <a:schemeClr val="tx1"/>
                  </a:solidFill>
                  <a:ea typeface="StarSymbol" charset="0"/>
                  <a:cs typeface="StarSymbol" charset="0"/>
                </a:rPr>
                <a:t>×2×2 </a:t>
              </a:r>
              <a:r>
                <a:rPr lang="en-GB" b="1" dirty="0" err="1">
                  <a:solidFill>
                    <a:schemeClr val="tx1"/>
                  </a:solidFill>
                  <a:ea typeface="StarSymbol" charset="0"/>
                  <a:cs typeface="StarSymbol" charset="0"/>
                </a:rPr>
                <a:t>supercell</a:t>
              </a:r>
              <a:r>
                <a:rPr lang="en-GB" dirty="0">
                  <a:solidFill>
                    <a:schemeClr val="tx1"/>
                  </a:solidFill>
                  <a:ea typeface="HG Mincho Light J" charset="0"/>
                  <a:cs typeface="HG Mincho Light J" charset="0"/>
                </a:rPr>
                <a:t> </a:t>
              </a:r>
            </a:p>
            <a:p>
              <a:pPr eaLnBrk="1">
                <a:lnSpc>
                  <a:spcPct val="10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i="1" dirty="0">
                  <a:solidFill>
                    <a:srgbClr val="000000"/>
                  </a:solidFill>
                  <a:ea typeface="HG Mincho Light J" charset="0"/>
                  <a:cs typeface="HG Mincho Light J" charset="0"/>
                </a:rPr>
                <a:t>      a </a:t>
              </a:r>
              <a:r>
                <a:rPr lang="en-GB" dirty="0">
                  <a:solidFill>
                    <a:srgbClr val="000000"/>
                  </a:solidFill>
                  <a:ea typeface="HG Mincho Light J" charset="0"/>
                  <a:cs typeface="HG Mincho Light J" charset="0"/>
                </a:rPr>
                <a:t>= 9.82</a:t>
              </a:r>
              <a:r>
                <a:rPr lang="en-GB" dirty="0">
                  <a:solidFill>
                    <a:srgbClr val="000000"/>
                  </a:solidFill>
                  <a:ea typeface="Times New Roman" charset="0"/>
                  <a:cs typeface="Times New Roman" charset="0"/>
                </a:rPr>
                <a:t>Å,</a:t>
              </a:r>
              <a:r>
                <a:rPr lang="en-GB" dirty="0">
                  <a:solidFill>
                    <a:srgbClr val="FF0000"/>
                  </a:solidFill>
                  <a:ea typeface="HG Mincho Light J" charset="0"/>
                  <a:cs typeface="HG Mincho Light J" charset="0"/>
                </a:rPr>
                <a:t> </a:t>
              </a:r>
              <a:r>
                <a:rPr lang="en-GB" i="1" dirty="0" err="1">
                  <a:solidFill>
                    <a:schemeClr val="tx1"/>
                  </a:solidFill>
                  <a:ea typeface="HG Mincho Light J" charset="0"/>
                  <a:cs typeface="HG Mincho Light J" charset="0"/>
                </a:rPr>
                <a:t>c</a:t>
              </a:r>
              <a:r>
                <a:rPr lang="en-GB" i="1" dirty="0">
                  <a:solidFill>
                    <a:schemeClr val="tx1"/>
                  </a:solidFill>
                  <a:ea typeface="HG Mincho Light J" charset="0"/>
                  <a:cs typeface="HG Mincho Light J" charset="0"/>
                </a:rPr>
                <a:t> </a:t>
              </a:r>
              <a:r>
                <a:rPr lang="en-GB" dirty="0">
                  <a:solidFill>
                    <a:schemeClr val="tx1"/>
                  </a:solidFill>
                  <a:ea typeface="HG Mincho Light J" charset="0"/>
                  <a:cs typeface="HG Mincho Light J" charset="0"/>
                </a:rPr>
                <a:t>= 10.80</a:t>
              </a:r>
              <a:r>
                <a:rPr lang="en-GB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Å</a:t>
              </a:r>
            </a:p>
            <a:p>
              <a:pPr eaLnBrk="1">
                <a:lnSpc>
                  <a:spcPct val="10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chemeClr val="tx1"/>
                  </a:solidFill>
                  <a:ea typeface="HG Mincho Light J" charset="0"/>
                  <a:cs typeface="HG Mincho Light J" charset="0"/>
                </a:rPr>
                <a:t>	</a:t>
              </a:r>
              <a:r>
                <a:rPr lang="en-GB" dirty="0">
                  <a:solidFill>
                    <a:srgbClr val="33CC33"/>
                  </a:solidFill>
                  <a:ea typeface="HG Mincho Light J" charset="0"/>
                  <a:cs typeface="HG Mincho Light J" charset="0"/>
                </a:rPr>
                <a:t>1 Si*   </a:t>
              </a:r>
              <a:r>
                <a:rPr lang="en-GB" dirty="0">
                  <a:solidFill>
                    <a:srgbClr val="0000FF"/>
                  </a:solidFill>
                  <a:ea typeface="HG Mincho Light J" charset="0"/>
                  <a:cs typeface="HG Mincho Light J" charset="0"/>
                </a:rPr>
                <a:t>23 Si</a:t>
              </a:r>
              <a:r>
                <a:rPr lang="en-GB" dirty="0">
                  <a:solidFill>
                    <a:schemeClr val="tx1"/>
                  </a:solidFill>
                  <a:ea typeface="HG Mincho Light J" charset="0"/>
                  <a:cs typeface="HG Mincho Light J" charset="0"/>
                </a:rPr>
                <a:t>    </a:t>
              </a:r>
              <a:r>
                <a:rPr lang="en-GB" dirty="0">
                  <a:solidFill>
                    <a:srgbClr val="FF0000"/>
                  </a:solidFill>
                  <a:ea typeface="HG Mincho Light J" charset="0"/>
                  <a:cs typeface="HG Mincho Light J" charset="0"/>
                </a:rPr>
                <a:t>48 O</a:t>
              </a:r>
            </a:p>
          </p:txBody>
        </p:sp>
      </p:grpSp>
      <p:grpSp>
        <p:nvGrpSpPr>
          <p:cNvPr id="28" name="Grouper 27"/>
          <p:cNvGrpSpPr/>
          <p:nvPr/>
        </p:nvGrpSpPr>
        <p:grpSpPr>
          <a:xfrm>
            <a:off x="6237287" y="4008437"/>
            <a:ext cx="2867025" cy="2292866"/>
            <a:chOff x="6237287" y="4008437"/>
            <a:chExt cx="2867025" cy="229286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6"/>
            <a:srcRect l="5769" r="7692"/>
            <a:stretch>
              <a:fillRect/>
            </a:stretch>
          </p:blipFill>
          <p:spPr bwMode="auto">
            <a:xfrm>
              <a:off x="6328846" y="4251325"/>
              <a:ext cx="2380672" cy="2049978"/>
            </a:xfrm>
            <a:prstGeom prst="rect">
              <a:avLst/>
            </a:prstGeom>
            <a:noFill/>
          </p:spPr>
        </p:pic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6237287" y="4008437"/>
              <a:ext cx="2867025" cy="260584"/>
            </a:xfrm>
            <a:prstGeom prst="rect">
              <a:avLst/>
            </a:prstGeom>
            <a:solidFill>
              <a:srgbClr val="FFFFFF"/>
            </a:solidFill>
            <a:ln w="360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eaLnBrk="1">
                <a:lnSpc>
                  <a:spcPct val="107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dirty="0">
                  <a:solidFill>
                    <a:srgbClr val="33CC33"/>
                  </a:solidFill>
                </a:rPr>
                <a:t>              convergence             </a:t>
              </a:r>
            </a:p>
          </p:txBody>
        </p:sp>
      </p:grpSp>
      <p:cxnSp>
        <p:nvCxnSpPr>
          <p:cNvPr id="30" name="Connecteur droit 29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" y="25400"/>
            <a:ext cx="4845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XANES and DFT: the drawbacks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82386" y="1352995"/>
            <a:ext cx="8443337" cy="392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 DFT is dedicated to the calculation of </a:t>
            </a:r>
            <a:r>
              <a:rPr lang="en-US" sz="2400" b="1" dirty="0">
                <a:solidFill>
                  <a:srgbClr val="CC0066"/>
                </a:solidFill>
              </a:rPr>
              <a:t>ground state properties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 but </a:t>
            </a:r>
            <a:r>
              <a:rPr lang="en-US" sz="2000" i="1" dirty="0">
                <a:solidFill>
                  <a:srgbClr val="3366FF"/>
                </a:solidFill>
              </a:rPr>
              <a:t>used here for the modeling of excited states</a:t>
            </a:r>
            <a:r>
              <a:rPr lang="en-US" sz="2000" dirty="0"/>
              <a:t>…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	possible underestimation of the excitation energies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993366"/>
                </a:solidFill>
              </a:rPr>
              <a:t> </a:t>
            </a:r>
            <a:r>
              <a:rPr lang="en-US" sz="2000" b="1" dirty="0">
                <a:solidFill>
                  <a:srgbClr val="CC0066"/>
                </a:solidFill>
              </a:rPr>
              <a:t>Static</a:t>
            </a:r>
            <a:r>
              <a:rPr lang="en-US" sz="2000" dirty="0">
                <a:solidFill>
                  <a:srgbClr val="993366"/>
                </a:solidFill>
              </a:rPr>
              <a:t> </a:t>
            </a:r>
            <a:r>
              <a:rPr lang="en-US" sz="2000" dirty="0"/>
              <a:t>modeling of the  </a:t>
            </a:r>
            <a:r>
              <a:rPr lang="en-US" sz="2000" b="1" dirty="0">
                <a:solidFill>
                  <a:srgbClr val="CC0066"/>
                </a:solidFill>
              </a:rPr>
              <a:t>core-hole-electron interaction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through the supercell approach or within a cluster of atoms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 Exchange and correlation </a:t>
            </a:r>
            <a:r>
              <a:rPr lang="en-US" sz="2000" dirty="0">
                <a:solidFill>
                  <a:srgbClr val="CC0066"/>
                </a:solidFill>
              </a:rPr>
              <a:t>functional is not energy-dependent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		inelastic losses not calculated, the convolution factor is a parameter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5" name="Flèche vers la droite 4"/>
          <p:cNvSpPr/>
          <p:nvPr/>
        </p:nvSpPr>
        <p:spPr>
          <a:xfrm>
            <a:off x="832159" y="2291784"/>
            <a:ext cx="496975" cy="173764"/>
          </a:xfrm>
          <a:prstGeom prst="rightArrow">
            <a:avLst/>
          </a:prstGeom>
          <a:solidFill>
            <a:srgbClr val="993366"/>
          </a:solidFill>
          <a:ln>
            <a:solidFill>
              <a:srgbClr val="800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èche vers la droite 5"/>
          <p:cNvSpPr/>
          <p:nvPr/>
        </p:nvSpPr>
        <p:spPr>
          <a:xfrm>
            <a:off x="832159" y="4575978"/>
            <a:ext cx="496975" cy="173764"/>
          </a:xfrm>
          <a:prstGeom prst="rightArrow">
            <a:avLst/>
          </a:prstGeom>
          <a:solidFill>
            <a:srgbClr val="993366"/>
          </a:solidFill>
          <a:ln>
            <a:solidFill>
              <a:srgbClr val="800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4005977" y="614331"/>
            <a:ext cx="172925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r-FR" dirty="0" err="1">
                <a:solidFill>
                  <a:srgbClr val="993366"/>
                </a:solidFill>
                <a:latin typeface="Century Gothic"/>
                <a:cs typeface="Century Gothic"/>
              </a:rPr>
              <a:t>well</a:t>
            </a:r>
            <a:r>
              <a:rPr lang="fr-FR" dirty="0">
                <a:solidFill>
                  <a:srgbClr val="993366"/>
                </a:solidFill>
                <a:latin typeface="Century Gothic"/>
                <a:cs typeface="Century Gothic"/>
              </a:rPr>
              <a:t> </a:t>
            </a:r>
            <a:r>
              <a:rPr lang="fr-FR" dirty="0" err="1">
                <a:solidFill>
                  <a:srgbClr val="993366"/>
                </a:solidFill>
                <a:latin typeface="Century Gothic"/>
                <a:cs typeface="Century Gothic"/>
              </a:rPr>
              <a:t>identified</a:t>
            </a:r>
            <a:endParaRPr lang="fr-FR" dirty="0">
              <a:solidFill>
                <a:srgbClr val="993366"/>
              </a:solidFill>
              <a:latin typeface="Century Gothic"/>
              <a:cs typeface="Century Gothic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/>
        </p:nvSpPr>
        <p:spPr>
          <a:xfrm>
            <a:off x="898590" y="3452754"/>
            <a:ext cx="7824985" cy="759447"/>
          </a:xfrm>
          <a:prstGeom prst="roundRect">
            <a:avLst>
              <a:gd name="adj" fmla="val 9655"/>
            </a:avLst>
          </a:prstGeom>
          <a:solidFill>
            <a:srgbClr val="947C69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5400" y="25400"/>
            <a:ext cx="3694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XANES and beyond DFT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861814" y="1143821"/>
            <a:ext cx="7824985" cy="759447"/>
          </a:xfrm>
          <a:prstGeom prst="roundRect">
            <a:avLst>
              <a:gd name="adj" fmla="val 9655"/>
            </a:avLst>
          </a:prstGeom>
          <a:solidFill>
            <a:srgbClr val="947C69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051773" y="1264661"/>
            <a:ext cx="4968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fr-FR" sz="2400" b="1" dirty="0"/>
              <a:t> G</a:t>
            </a:r>
            <a:r>
              <a:rPr lang="fr-FR" sz="2400" b="1" i="1" dirty="0"/>
              <a:t>W</a:t>
            </a:r>
            <a:r>
              <a:rPr lang="fr-FR" sz="2400" b="1" dirty="0"/>
              <a:t> + </a:t>
            </a:r>
            <a:r>
              <a:rPr lang="fr-FR" sz="2400" b="1" dirty="0" err="1"/>
              <a:t>Bethe-Salpeter</a:t>
            </a:r>
            <a:r>
              <a:rPr lang="fr-FR" sz="2400" b="1" dirty="0"/>
              <a:t> </a:t>
            </a:r>
            <a:r>
              <a:rPr lang="fr-FR" sz="2400" b="1" dirty="0" err="1"/>
              <a:t>equation</a:t>
            </a:r>
            <a:r>
              <a:rPr lang="fr-FR" sz="2400" b="1" dirty="0"/>
              <a:t> (BSE)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29636" y="3656865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fr-FR" sz="2400" b="1" dirty="0"/>
              <a:t> TD-DFT   </a:t>
            </a:r>
            <a:r>
              <a:rPr lang="fr-FR" sz="2400" dirty="0"/>
              <a:t>(</a:t>
            </a:r>
            <a:r>
              <a:rPr lang="fr-FR" sz="2400" dirty="0" err="1"/>
              <a:t>real-space</a:t>
            </a:r>
            <a:r>
              <a:rPr lang="fr-FR" sz="2400" dirty="0"/>
              <a:t> </a:t>
            </a:r>
            <a:r>
              <a:rPr lang="fr-FR" sz="2400" dirty="0" err="1"/>
              <a:t>approaches</a:t>
            </a:r>
            <a:r>
              <a:rPr lang="fr-FR" sz="2400" dirty="0"/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53469" y="1852922"/>
            <a:ext cx="4899731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fr-FR" dirty="0"/>
              <a:t>Shirley and coll.             </a:t>
            </a:r>
            <a:endParaRPr lang="fr-FR" dirty="0">
              <a:latin typeface="Century Gothic"/>
              <a:cs typeface="Century Gothic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683209" y="4744249"/>
            <a:ext cx="553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fr-FR" dirty="0" err="1"/>
              <a:t>Quantum-Chemistry</a:t>
            </a:r>
            <a:r>
              <a:rPr lang="fr-FR" dirty="0"/>
              <a:t> codes: </a:t>
            </a:r>
            <a:r>
              <a:rPr lang="fr-FR" dirty="0" err="1">
                <a:latin typeface="Century Gothic"/>
                <a:cs typeface="Century Gothic"/>
              </a:rPr>
              <a:t>Orca</a:t>
            </a:r>
            <a:r>
              <a:rPr lang="fr-FR" dirty="0"/>
              <a:t>, </a:t>
            </a:r>
            <a:r>
              <a:rPr lang="fr-FR" dirty="0">
                <a:latin typeface="Century Gothic"/>
                <a:cs typeface="Century Gothic"/>
              </a:rPr>
              <a:t>ADF</a:t>
            </a:r>
            <a:r>
              <a:rPr lang="fr-FR" dirty="0"/>
              <a:t>, </a:t>
            </a:r>
            <a:r>
              <a:rPr lang="fr-FR" dirty="0" err="1">
                <a:latin typeface="Century Gothic"/>
                <a:cs typeface="Century Gothic"/>
              </a:rPr>
              <a:t>Q-chem</a:t>
            </a:r>
            <a:r>
              <a:rPr lang="fr-FR" dirty="0"/>
              <a:t>, …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70175" y="2788068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fr-FR" dirty="0" err="1"/>
              <a:t>Olovsson</a:t>
            </a:r>
            <a:r>
              <a:rPr lang="fr-FR" dirty="0"/>
              <a:t>, </a:t>
            </a:r>
            <a:r>
              <a:rPr lang="fr-FR" dirty="0" err="1"/>
              <a:t>Puschnig</a:t>
            </a:r>
            <a:r>
              <a:rPr lang="fr-FR" dirty="0"/>
              <a:t>, </a:t>
            </a:r>
            <a:r>
              <a:rPr lang="fr-FR" dirty="0" err="1"/>
              <a:t>Ambrosch-Draxl</a:t>
            </a:r>
            <a:r>
              <a:rPr lang="fr-FR" dirty="0"/>
              <a:t>, </a:t>
            </a:r>
            <a:r>
              <a:rPr lang="fr-FR" dirty="0" err="1"/>
              <a:t>Lakowski</a:t>
            </a:r>
            <a:r>
              <a:rPr lang="fr-FR" dirty="0"/>
              <a:t> : LAPW</a:t>
            </a:r>
          </a:p>
        </p:txBody>
      </p:sp>
      <p:sp>
        <p:nvSpPr>
          <p:cNvPr id="14" name="Flèche vers la droite 13"/>
          <p:cNvSpPr/>
          <p:nvPr/>
        </p:nvSpPr>
        <p:spPr>
          <a:xfrm>
            <a:off x="2513945" y="2427404"/>
            <a:ext cx="496975" cy="173764"/>
          </a:xfrm>
          <a:prstGeom prst="rightArrow">
            <a:avLst/>
          </a:prstGeom>
          <a:solidFill>
            <a:srgbClr val="9F0050"/>
          </a:solidFill>
          <a:ln w="15875" cap="rnd">
            <a:solidFill>
              <a:srgbClr val="9F0050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72471" y="4260617"/>
            <a:ext cx="13644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fr-FR" dirty="0">
                <a:latin typeface="Century Gothic"/>
                <a:cs typeface="Century Gothic"/>
              </a:rPr>
              <a:t>FDMNES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7695" y="2315162"/>
            <a:ext cx="5675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entury Gothic"/>
                <a:cs typeface="Century Gothic"/>
              </a:rPr>
              <a:t>OCEAN</a:t>
            </a:r>
            <a:r>
              <a:rPr lang="fr-FR" dirty="0"/>
              <a:t> interface</a:t>
            </a:r>
            <a:endParaRPr lang="fr-FR" dirty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47</a:t>
            </a:fld>
            <a:endParaRPr lang="fr-FR"/>
          </a:p>
        </p:txBody>
      </p:sp>
      <p:grpSp>
        <p:nvGrpSpPr>
          <p:cNvPr id="5" name="Grouper 4"/>
          <p:cNvGrpSpPr/>
          <p:nvPr/>
        </p:nvGrpSpPr>
        <p:grpSpPr>
          <a:xfrm>
            <a:off x="32467" y="1092200"/>
            <a:ext cx="2837733" cy="1002700"/>
            <a:chOff x="197567" y="1193800"/>
            <a:chExt cx="2837733" cy="1002700"/>
          </a:xfrm>
        </p:grpSpPr>
        <p:sp>
          <p:nvSpPr>
            <p:cNvPr id="6" name="Rectangle 5"/>
            <p:cNvSpPr/>
            <p:nvPr/>
          </p:nvSpPr>
          <p:spPr>
            <a:xfrm>
              <a:off x="787400" y="1206500"/>
              <a:ext cx="2235200" cy="990000"/>
            </a:xfrm>
            <a:prstGeom prst="rect">
              <a:avLst/>
            </a:prstGeom>
            <a:noFill/>
            <a:ln>
              <a:solidFill>
                <a:srgbClr val="947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er 83"/>
            <p:cNvGrpSpPr/>
            <p:nvPr/>
          </p:nvGrpSpPr>
          <p:grpSpPr>
            <a:xfrm>
              <a:off x="197567" y="1193800"/>
              <a:ext cx="2837733" cy="868878"/>
              <a:chOff x="197567" y="1193800"/>
              <a:chExt cx="2837733" cy="868878"/>
            </a:xfrm>
          </p:grpSpPr>
          <p:sp>
            <p:nvSpPr>
              <p:cNvPr id="8" name="ZoneTexte 7"/>
              <p:cNvSpPr txBox="1"/>
              <p:nvPr/>
            </p:nvSpPr>
            <p:spPr>
              <a:xfrm>
                <a:off x="197567" y="1193800"/>
                <a:ext cx="5009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3d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  <p:grpSp>
            <p:nvGrpSpPr>
              <p:cNvPr id="9" name="Grouper 43"/>
              <p:cNvGrpSpPr/>
              <p:nvPr/>
            </p:nvGrpSpPr>
            <p:grpSpPr>
              <a:xfrm>
                <a:off x="924125" y="1336120"/>
                <a:ext cx="2111175" cy="726558"/>
                <a:chOff x="962225" y="1323420"/>
                <a:chExt cx="2111175" cy="726558"/>
              </a:xfrm>
            </p:grpSpPr>
            <p:cxnSp>
              <p:nvCxnSpPr>
                <p:cNvPr id="10" name="Connecteur droit 9"/>
                <p:cNvCxnSpPr/>
                <p:nvPr/>
              </p:nvCxnSpPr>
              <p:spPr>
                <a:xfrm>
                  <a:off x="962225" y="1905000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cteur droit 10"/>
                <p:cNvCxnSpPr/>
                <p:nvPr/>
              </p:nvCxnSpPr>
              <p:spPr>
                <a:xfrm>
                  <a:off x="1557225" y="1903412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11"/>
                <p:cNvCxnSpPr/>
                <p:nvPr/>
              </p:nvCxnSpPr>
              <p:spPr>
                <a:xfrm>
                  <a:off x="2141425" y="1903412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/>
                <p:cNvCxnSpPr/>
                <p:nvPr/>
              </p:nvCxnSpPr>
              <p:spPr>
                <a:xfrm>
                  <a:off x="1285125" y="1563132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eur droit 13"/>
                <p:cNvCxnSpPr/>
                <p:nvPr/>
              </p:nvCxnSpPr>
              <p:spPr>
                <a:xfrm>
                  <a:off x="1867425" y="1562338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ZoneTexte 14"/>
                <p:cNvSpPr txBox="1"/>
                <p:nvPr/>
              </p:nvSpPr>
              <p:spPr>
                <a:xfrm>
                  <a:off x="2660982" y="1680646"/>
                  <a:ext cx="4124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</a:t>
                  </a:r>
                  <a:r>
                    <a:rPr lang="en-US" baseline="-25000" dirty="0"/>
                    <a:t>2g</a:t>
                  </a:r>
                </a:p>
              </p:txBody>
            </p:sp>
            <p:sp>
              <p:nvSpPr>
                <p:cNvPr id="16" name="ZoneTexte 15"/>
                <p:cNvSpPr txBox="1"/>
                <p:nvPr/>
              </p:nvSpPr>
              <p:spPr>
                <a:xfrm>
                  <a:off x="2457025" y="1323420"/>
                  <a:ext cx="3719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baseline="-25000" dirty="0"/>
                    <a:t>g</a:t>
                  </a:r>
                </a:p>
              </p:txBody>
            </p:sp>
          </p:grpSp>
        </p:grpSp>
      </p:grpSp>
      <p:grpSp>
        <p:nvGrpSpPr>
          <p:cNvPr id="17" name="Grouper 16"/>
          <p:cNvGrpSpPr/>
          <p:nvPr/>
        </p:nvGrpSpPr>
        <p:grpSpPr>
          <a:xfrm>
            <a:off x="70567" y="3238103"/>
            <a:ext cx="2799633" cy="990000"/>
            <a:chOff x="235667" y="3339703"/>
            <a:chExt cx="2799633" cy="990000"/>
          </a:xfrm>
        </p:grpSpPr>
        <p:cxnSp>
          <p:nvCxnSpPr>
            <p:cNvPr id="18" name="Connecteur droit avec flèche 17"/>
            <p:cNvCxnSpPr/>
            <p:nvPr/>
          </p:nvCxnSpPr>
          <p:spPr>
            <a:xfrm rot="5400000" flipH="1" flipV="1">
              <a:off x="978694" y="399906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774700" y="3339703"/>
              <a:ext cx="2235200" cy="990000"/>
            </a:xfrm>
            <a:prstGeom prst="rect">
              <a:avLst/>
            </a:prstGeom>
            <a:noFill/>
            <a:ln>
              <a:solidFill>
                <a:srgbClr val="947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35667" y="3359833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3d</a:t>
              </a:r>
              <a:r>
                <a:rPr lang="en-US" baseline="30000" dirty="0">
                  <a:solidFill>
                    <a:srgbClr val="FF0000"/>
                  </a:solidFill>
                </a:rPr>
                <a:t>3</a:t>
              </a:r>
            </a:p>
          </p:txBody>
        </p:sp>
        <p:grpSp>
          <p:nvGrpSpPr>
            <p:cNvPr id="21" name="Grouper 33"/>
            <p:cNvGrpSpPr/>
            <p:nvPr/>
          </p:nvGrpSpPr>
          <p:grpSpPr>
            <a:xfrm>
              <a:off x="924125" y="3442086"/>
              <a:ext cx="2111175" cy="726558"/>
              <a:chOff x="962225" y="1323420"/>
              <a:chExt cx="2111175" cy="726558"/>
            </a:xfrm>
          </p:grpSpPr>
          <p:cxnSp>
            <p:nvCxnSpPr>
              <p:cNvPr id="24" name="Connecteur droit 19"/>
              <p:cNvCxnSpPr/>
              <p:nvPr/>
            </p:nvCxnSpPr>
            <p:spPr>
              <a:xfrm>
                <a:off x="962225" y="1905000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1557225" y="1903412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2141425" y="1903412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1285125" y="1563132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1867425" y="1562338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ZoneTexte 28"/>
              <p:cNvSpPr txBox="1"/>
              <p:nvPr/>
            </p:nvSpPr>
            <p:spPr>
              <a:xfrm>
                <a:off x="2660982" y="1680646"/>
                <a:ext cx="412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</a:t>
                </a:r>
                <a:r>
                  <a:rPr lang="en-US" baseline="-25000" dirty="0"/>
                  <a:t>2g</a:t>
                </a: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2457025" y="1323420"/>
                <a:ext cx="371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baseline="-25000" dirty="0"/>
                  <a:t>g</a:t>
                </a:r>
              </a:p>
            </p:txBody>
          </p:sp>
        </p:grpSp>
        <p:cxnSp>
          <p:nvCxnSpPr>
            <p:cNvPr id="22" name="Connecteur droit avec flèche 21"/>
            <p:cNvCxnSpPr/>
            <p:nvPr/>
          </p:nvCxnSpPr>
          <p:spPr>
            <a:xfrm rot="5400000" flipH="1" flipV="1">
              <a:off x="1550194" y="399906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rot="5400000" flipH="1" flipV="1">
              <a:off x="2121694" y="399906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r 30"/>
          <p:cNvGrpSpPr/>
          <p:nvPr/>
        </p:nvGrpSpPr>
        <p:grpSpPr>
          <a:xfrm>
            <a:off x="28133" y="4292997"/>
            <a:ext cx="2842067" cy="990000"/>
            <a:chOff x="193233" y="4394597"/>
            <a:chExt cx="2842067" cy="990000"/>
          </a:xfrm>
        </p:grpSpPr>
        <p:sp>
          <p:nvSpPr>
            <p:cNvPr id="32" name="Rectangle 31"/>
            <p:cNvSpPr/>
            <p:nvPr/>
          </p:nvSpPr>
          <p:spPr>
            <a:xfrm>
              <a:off x="774700" y="4394597"/>
              <a:ext cx="2235200" cy="990000"/>
            </a:xfrm>
            <a:prstGeom prst="rect">
              <a:avLst/>
            </a:prstGeom>
            <a:noFill/>
            <a:ln>
              <a:solidFill>
                <a:srgbClr val="947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193233" y="439459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3d</a:t>
              </a:r>
              <a:r>
                <a:rPr lang="en-US" baseline="30000" dirty="0">
                  <a:solidFill>
                    <a:srgbClr val="FF0000"/>
                  </a:solidFill>
                </a:rPr>
                <a:t>2</a:t>
              </a:r>
            </a:p>
          </p:txBody>
        </p:sp>
        <p:grpSp>
          <p:nvGrpSpPr>
            <p:cNvPr id="34" name="Grouper 53"/>
            <p:cNvGrpSpPr/>
            <p:nvPr/>
          </p:nvGrpSpPr>
          <p:grpSpPr>
            <a:xfrm>
              <a:off x="924125" y="4514950"/>
              <a:ext cx="2111175" cy="726558"/>
              <a:chOff x="962225" y="1323420"/>
              <a:chExt cx="2111175" cy="726558"/>
            </a:xfrm>
          </p:grpSpPr>
          <p:cxnSp>
            <p:nvCxnSpPr>
              <p:cNvPr id="37" name="Connecteur droit 36"/>
              <p:cNvCxnSpPr/>
              <p:nvPr/>
            </p:nvCxnSpPr>
            <p:spPr>
              <a:xfrm>
                <a:off x="962225" y="1905000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1557225" y="1903412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2141425" y="1903412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>
                <a:off x="1285125" y="1563132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1867425" y="1562338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ZoneTexte 41"/>
              <p:cNvSpPr txBox="1"/>
              <p:nvPr/>
            </p:nvSpPr>
            <p:spPr>
              <a:xfrm>
                <a:off x="2660982" y="1680646"/>
                <a:ext cx="412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</a:t>
                </a:r>
                <a:r>
                  <a:rPr lang="en-US" baseline="-25000" dirty="0"/>
                  <a:t>2g</a:t>
                </a:r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2457025" y="1323420"/>
                <a:ext cx="371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baseline="-25000" dirty="0"/>
                  <a:t>g</a:t>
                </a:r>
              </a:p>
            </p:txBody>
          </p:sp>
        </p:grpSp>
        <p:cxnSp>
          <p:nvCxnSpPr>
            <p:cNvPr id="35" name="Connecteur droit avec flèche 34"/>
            <p:cNvCxnSpPr/>
            <p:nvPr/>
          </p:nvCxnSpPr>
          <p:spPr>
            <a:xfrm rot="5400000" flipH="1" flipV="1">
              <a:off x="978694" y="507856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 rot="5400000" flipH="1" flipV="1">
              <a:off x="1562894" y="509126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r 43"/>
          <p:cNvGrpSpPr/>
          <p:nvPr/>
        </p:nvGrpSpPr>
        <p:grpSpPr>
          <a:xfrm>
            <a:off x="32467" y="2172494"/>
            <a:ext cx="2837733" cy="990000"/>
            <a:chOff x="197567" y="2274094"/>
            <a:chExt cx="2837733" cy="990000"/>
          </a:xfrm>
        </p:grpSpPr>
        <p:cxnSp>
          <p:nvCxnSpPr>
            <p:cNvPr id="45" name="Connecteur droit avec flèche 44"/>
            <p:cNvCxnSpPr/>
            <p:nvPr/>
          </p:nvCxnSpPr>
          <p:spPr>
            <a:xfrm rot="16200000" flipH="1">
              <a:off x="1056128" y="2956082"/>
              <a:ext cx="381000" cy="79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774700" y="2274094"/>
              <a:ext cx="2235200" cy="990000"/>
            </a:xfrm>
            <a:prstGeom prst="rect">
              <a:avLst/>
            </a:prstGeom>
            <a:noFill/>
            <a:ln>
              <a:solidFill>
                <a:srgbClr val="947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197567" y="2361962"/>
              <a:ext cx="5009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3d</a:t>
              </a:r>
              <a:r>
                <a:rPr lang="en-US" baseline="30000" dirty="0">
                  <a:solidFill>
                    <a:srgbClr val="FF0000"/>
                  </a:solidFill>
                </a:rPr>
                <a:t>6</a:t>
              </a:r>
            </a:p>
            <a:p>
              <a:r>
                <a:rPr lang="en-US" dirty="0"/>
                <a:t>LS</a:t>
              </a:r>
            </a:p>
          </p:txBody>
        </p:sp>
        <p:grpSp>
          <p:nvGrpSpPr>
            <p:cNvPr id="48" name="Grouper 34"/>
            <p:cNvGrpSpPr/>
            <p:nvPr/>
          </p:nvGrpSpPr>
          <p:grpSpPr>
            <a:xfrm>
              <a:off x="924125" y="2376488"/>
              <a:ext cx="2111175" cy="726558"/>
              <a:chOff x="962225" y="1323420"/>
              <a:chExt cx="2111175" cy="726558"/>
            </a:xfrm>
          </p:grpSpPr>
          <p:cxnSp>
            <p:nvCxnSpPr>
              <p:cNvPr id="54" name="Connecteur droit 53"/>
              <p:cNvCxnSpPr/>
              <p:nvPr/>
            </p:nvCxnSpPr>
            <p:spPr>
              <a:xfrm>
                <a:off x="962225" y="1905000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>
                <a:off x="1557225" y="1903412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>
                <a:off x="2141425" y="1903412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1285125" y="1563132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>
                <a:off x="1867425" y="1562338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ZoneTexte 58"/>
              <p:cNvSpPr txBox="1"/>
              <p:nvPr/>
            </p:nvSpPr>
            <p:spPr>
              <a:xfrm>
                <a:off x="2660982" y="1680646"/>
                <a:ext cx="412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</a:t>
                </a:r>
                <a:r>
                  <a:rPr lang="en-US" baseline="-25000" dirty="0"/>
                  <a:t>2g</a:t>
                </a:r>
              </a:p>
            </p:txBody>
          </p:sp>
          <p:sp>
            <p:nvSpPr>
              <p:cNvPr id="60" name="ZoneTexte 59"/>
              <p:cNvSpPr txBox="1"/>
              <p:nvPr/>
            </p:nvSpPr>
            <p:spPr>
              <a:xfrm>
                <a:off x="2457025" y="1323420"/>
                <a:ext cx="371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baseline="-25000" dirty="0"/>
                  <a:t>g</a:t>
                </a:r>
              </a:p>
            </p:txBody>
          </p:sp>
        </p:grpSp>
        <p:cxnSp>
          <p:nvCxnSpPr>
            <p:cNvPr id="49" name="Connecteur droit avec flèche 48"/>
            <p:cNvCxnSpPr/>
            <p:nvPr/>
          </p:nvCxnSpPr>
          <p:spPr>
            <a:xfrm rot="5400000" flipH="1" flipV="1">
              <a:off x="927894" y="294496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 rot="5400000" flipH="1" flipV="1">
              <a:off x="1499394" y="294496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/>
            <p:cNvCxnSpPr/>
            <p:nvPr/>
          </p:nvCxnSpPr>
          <p:spPr>
            <a:xfrm rot="5400000" flipH="1" flipV="1">
              <a:off x="2070894" y="294496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/>
            <p:nvPr/>
          </p:nvCxnSpPr>
          <p:spPr>
            <a:xfrm rot="16200000" flipH="1">
              <a:off x="1627628" y="2968782"/>
              <a:ext cx="381000" cy="79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/>
            <p:cNvCxnSpPr/>
            <p:nvPr/>
          </p:nvCxnSpPr>
          <p:spPr>
            <a:xfrm rot="16200000" flipH="1">
              <a:off x="2199128" y="2981482"/>
              <a:ext cx="381000" cy="79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er 60"/>
          <p:cNvGrpSpPr/>
          <p:nvPr/>
        </p:nvGrpSpPr>
        <p:grpSpPr>
          <a:xfrm>
            <a:off x="28133" y="5353350"/>
            <a:ext cx="2842067" cy="990000"/>
            <a:chOff x="193233" y="5454950"/>
            <a:chExt cx="2842067" cy="990000"/>
          </a:xfrm>
        </p:grpSpPr>
        <p:sp>
          <p:nvSpPr>
            <p:cNvPr id="62" name="Rectangle 61"/>
            <p:cNvSpPr/>
            <p:nvPr/>
          </p:nvSpPr>
          <p:spPr>
            <a:xfrm>
              <a:off x="774700" y="5454950"/>
              <a:ext cx="2235200" cy="990000"/>
            </a:xfrm>
            <a:prstGeom prst="rect">
              <a:avLst/>
            </a:prstGeom>
            <a:noFill/>
            <a:ln>
              <a:solidFill>
                <a:srgbClr val="947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193233" y="5454950"/>
              <a:ext cx="500933" cy="64633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3d</a:t>
              </a:r>
              <a:r>
                <a:rPr lang="en-US" baseline="30000" dirty="0">
                  <a:solidFill>
                    <a:srgbClr val="FF0000"/>
                  </a:solidFill>
                </a:rPr>
                <a:t>5</a:t>
              </a:r>
            </a:p>
            <a:p>
              <a:r>
                <a:rPr lang="en-US" dirty="0"/>
                <a:t>LS</a:t>
              </a:r>
            </a:p>
          </p:txBody>
        </p:sp>
        <p:grpSp>
          <p:nvGrpSpPr>
            <p:cNvPr id="64" name="Grouper 61"/>
            <p:cNvGrpSpPr/>
            <p:nvPr/>
          </p:nvGrpSpPr>
          <p:grpSpPr>
            <a:xfrm>
              <a:off x="924125" y="5569250"/>
              <a:ext cx="2111175" cy="726558"/>
              <a:chOff x="962225" y="1323420"/>
              <a:chExt cx="2111175" cy="726558"/>
            </a:xfrm>
          </p:grpSpPr>
          <p:cxnSp>
            <p:nvCxnSpPr>
              <p:cNvPr id="70" name="Connecteur droit 62"/>
              <p:cNvCxnSpPr/>
              <p:nvPr/>
            </p:nvCxnSpPr>
            <p:spPr>
              <a:xfrm>
                <a:off x="962225" y="1905000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/>
              <p:cNvCxnSpPr/>
              <p:nvPr/>
            </p:nvCxnSpPr>
            <p:spPr>
              <a:xfrm>
                <a:off x="1557225" y="1903412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>
                <a:off x="2141425" y="1903412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72"/>
              <p:cNvCxnSpPr/>
              <p:nvPr/>
            </p:nvCxnSpPr>
            <p:spPr>
              <a:xfrm>
                <a:off x="1285125" y="1563132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>
                <a:off x="1867425" y="1562338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ZoneTexte 74"/>
              <p:cNvSpPr txBox="1"/>
              <p:nvPr/>
            </p:nvSpPr>
            <p:spPr>
              <a:xfrm>
                <a:off x="2660982" y="1680646"/>
                <a:ext cx="412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</a:t>
                </a:r>
                <a:r>
                  <a:rPr lang="en-US" baseline="-25000" dirty="0"/>
                  <a:t>2g</a:t>
                </a:r>
              </a:p>
            </p:txBody>
          </p:sp>
          <p:sp>
            <p:nvSpPr>
              <p:cNvPr id="76" name="ZoneTexte 75"/>
              <p:cNvSpPr txBox="1"/>
              <p:nvPr/>
            </p:nvSpPr>
            <p:spPr>
              <a:xfrm>
                <a:off x="2457025" y="1323420"/>
                <a:ext cx="371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baseline="-25000" dirty="0"/>
                  <a:t>g</a:t>
                </a:r>
              </a:p>
            </p:txBody>
          </p:sp>
        </p:grpSp>
        <p:cxnSp>
          <p:nvCxnSpPr>
            <p:cNvPr id="65" name="Connecteur droit avec flèche 64"/>
            <p:cNvCxnSpPr/>
            <p:nvPr/>
          </p:nvCxnSpPr>
          <p:spPr>
            <a:xfrm rot="16200000" flipH="1">
              <a:off x="1043428" y="6143782"/>
              <a:ext cx="381000" cy="795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/>
            <p:nvPr/>
          </p:nvCxnSpPr>
          <p:spPr>
            <a:xfrm rot="5400000" flipH="1" flipV="1">
              <a:off x="915194" y="613266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avec flèche 66"/>
            <p:cNvCxnSpPr/>
            <p:nvPr/>
          </p:nvCxnSpPr>
          <p:spPr>
            <a:xfrm rot="5400000" flipH="1" flipV="1">
              <a:off x="1486694" y="613266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/>
            <p:cNvCxnSpPr/>
            <p:nvPr/>
          </p:nvCxnSpPr>
          <p:spPr>
            <a:xfrm rot="5400000" flipH="1" flipV="1">
              <a:off x="2058194" y="613266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/>
            <p:cNvCxnSpPr/>
            <p:nvPr/>
          </p:nvCxnSpPr>
          <p:spPr>
            <a:xfrm rot="16200000" flipH="1">
              <a:off x="1614928" y="6156482"/>
              <a:ext cx="381000" cy="795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er 76"/>
          <p:cNvGrpSpPr/>
          <p:nvPr/>
        </p:nvGrpSpPr>
        <p:grpSpPr>
          <a:xfrm>
            <a:off x="4680300" y="1484174"/>
            <a:ext cx="4408803" cy="381475"/>
            <a:chOff x="4680300" y="1585774"/>
            <a:chExt cx="4408803" cy="381475"/>
          </a:xfrm>
        </p:grpSpPr>
        <p:sp>
          <p:nvSpPr>
            <p:cNvPr id="78" name="ZoneTexte 77"/>
            <p:cNvSpPr txBox="1"/>
            <p:nvPr/>
          </p:nvSpPr>
          <p:spPr>
            <a:xfrm>
              <a:off x="4680300" y="1585774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2g</a:t>
              </a:r>
              <a:r>
                <a:rPr lang="en-US" dirty="0"/>
                <a:t>, e</a:t>
              </a:r>
              <a:r>
                <a:rPr lang="en-US" baseline="-25000" dirty="0"/>
                <a:t>g</a:t>
              </a:r>
              <a:r>
                <a:rPr lang="en-US" dirty="0"/>
                <a:t> empty</a:t>
              </a:r>
            </a:p>
          </p:txBody>
        </p:sp>
        <p:sp>
          <p:nvSpPr>
            <p:cNvPr id="79" name="Flèche vers la droite 78"/>
            <p:cNvSpPr/>
            <p:nvPr/>
          </p:nvSpPr>
          <p:spPr>
            <a:xfrm>
              <a:off x="6232437" y="1730542"/>
              <a:ext cx="1336486" cy="173764"/>
            </a:xfrm>
            <a:prstGeom prst="rightArrow">
              <a:avLst/>
            </a:prstGeom>
            <a:gradFill flip="none" rotWithShape="1">
              <a:gsLst>
                <a:gs pos="0">
                  <a:srgbClr val="9F005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solidFill>
                <a:srgbClr val="9F0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7568923" y="1597917"/>
              <a:ext cx="1520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9F0050"/>
                  </a:solidFill>
                </a:rPr>
                <a:t>favorable case</a:t>
              </a:r>
            </a:p>
          </p:txBody>
        </p:sp>
      </p:grpSp>
      <p:grpSp>
        <p:nvGrpSpPr>
          <p:cNvPr id="81" name="Grouper 80"/>
          <p:cNvGrpSpPr/>
          <p:nvPr/>
        </p:nvGrpSpPr>
        <p:grpSpPr>
          <a:xfrm>
            <a:off x="2888639" y="2256947"/>
            <a:ext cx="1728659" cy="880147"/>
            <a:chOff x="2888639" y="2358547"/>
            <a:chExt cx="1728659" cy="880147"/>
          </a:xfrm>
        </p:grpSpPr>
        <p:sp>
          <p:nvSpPr>
            <p:cNvPr id="82" name="Rectangle à coins arrondis 81"/>
            <p:cNvSpPr/>
            <p:nvPr/>
          </p:nvSpPr>
          <p:spPr>
            <a:xfrm>
              <a:off x="2921000" y="2401888"/>
              <a:ext cx="1696298" cy="836806"/>
            </a:xfrm>
            <a:prstGeom prst="roundRect">
              <a:avLst/>
            </a:prstGeom>
            <a:solidFill>
              <a:srgbClr val="947C69">
                <a:alpha val="2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2902705" y="2358547"/>
              <a:ext cx="556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F0050"/>
                  </a:solidFill>
                </a:rPr>
                <a:t>Fe</a:t>
              </a:r>
              <a:r>
                <a:rPr lang="en-US" baseline="30000" dirty="0">
                  <a:solidFill>
                    <a:srgbClr val="9F0050"/>
                  </a:solidFill>
                </a:rPr>
                <a:t>2+</a:t>
              </a:r>
              <a:r>
                <a:rPr lang="en-US" baseline="-25000" dirty="0">
                  <a:solidFill>
                    <a:srgbClr val="9F0050"/>
                  </a:solidFill>
                </a:rPr>
                <a:t> </a:t>
              </a:r>
              <a:r>
                <a:rPr lang="en-US" dirty="0">
                  <a:solidFill>
                    <a:srgbClr val="9F0050"/>
                  </a:solidFill>
                </a:rPr>
                <a:t> </a:t>
              </a:r>
              <a:endParaRPr lang="en-US" baseline="30000" dirty="0">
                <a:solidFill>
                  <a:srgbClr val="9F0050"/>
                </a:solidFill>
              </a:endParaRP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2888639" y="2626280"/>
              <a:ext cx="136547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FeS</a:t>
              </a:r>
              <a:r>
                <a:rPr lang="en-US" sz="1600" baseline="-25000" dirty="0"/>
                <a:t>2</a:t>
              </a:r>
              <a:r>
                <a:rPr lang="en-US" sz="1600" dirty="0"/>
                <a:t> pyrite</a:t>
              </a:r>
            </a:p>
            <a:p>
              <a:r>
                <a:rPr lang="en-US" sz="1600" dirty="0" err="1"/>
                <a:t>MbCO</a:t>
              </a:r>
              <a:r>
                <a:rPr lang="en-US" sz="1600" dirty="0"/>
                <a:t> protein</a:t>
              </a:r>
              <a:endParaRPr lang="en-US" sz="1600" baseline="-25000" dirty="0"/>
            </a:p>
          </p:txBody>
        </p:sp>
      </p:grpSp>
      <p:sp>
        <p:nvSpPr>
          <p:cNvPr id="85" name="ZoneTexte 84"/>
          <p:cNvSpPr txBox="1"/>
          <p:nvPr/>
        </p:nvSpPr>
        <p:spPr>
          <a:xfrm>
            <a:off x="600557" y="666958"/>
            <a:ext cx="2320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single-particle picture</a:t>
            </a:r>
          </a:p>
        </p:txBody>
      </p:sp>
      <p:grpSp>
        <p:nvGrpSpPr>
          <p:cNvPr id="86" name="Grouper 85"/>
          <p:cNvGrpSpPr/>
          <p:nvPr/>
        </p:nvGrpSpPr>
        <p:grpSpPr>
          <a:xfrm>
            <a:off x="4752819" y="2590154"/>
            <a:ext cx="4433257" cy="387092"/>
            <a:chOff x="4752819" y="2691754"/>
            <a:chExt cx="4433257" cy="387092"/>
          </a:xfrm>
        </p:grpSpPr>
        <p:sp>
          <p:nvSpPr>
            <p:cNvPr id="87" name="ZoneTexte 86"/>
            <p:cNvSpPr txBox="1"/>
            <p:nvPr/>
          </p:nvSpPr>
          <p:spPr>
            <a:xfrm>
              <a:off x="4752819" y="2691754"/>
              <a:ext cx="1025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baseline="-25000" dirty="0"/>
                <a:t>g</a:t>
              </a:r>
              <a:r>
                <a:rPr lang="en-US" dirty="0"/>
                <a:t> empty</a:t>
              </a:r>
            </a:p>
          </p:txBody>
        </p:sp>
        <p:sp>
          <p:nvSpPr>
            <p:cNvPr id="88" name="Flèche vers la droite 87"/>
            <p:cNvSpPr/>
            <p:nvPr/>
          </p:nvSpPr>
          <p:spPr>
            <a:xfrm>
              <a:off x="5834760" y="2834529"/>
              <a:ext cx="1734163" cy="173764"/>
            </a:xfrm>
            <a:prstGeom prst="rightArrow">
              <a:avLst/>
            </a:prstGeom>
            <a:gradFill flip="none" rotWithShape="1">
              <a:gsLst>
                <a:gs pos="0">
                  <a:srgbClr val="9F005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solidFill>
                <a:srgbClr val="9F0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7522753" y="2709514"/>
              <a:ext cx="1663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9F0050"/>
                  </a:solidFill>
                </a:rPr>
                <a:t>acceptable case</a:t>
              </a:r>
            </a:p>
          </p:txBody>
        </p:sp>
      </p:grpSp>
      <p:grpSp>
        <p:nvGrpSpPr>
          <p:cNvPr id="90" name="Grouper 89"/>
          <p:cNvGrpSpPr/>
          <p:nvPr/>
        </p:nvGrpSpPr>
        <p:grpSpPr>
          <a:xfrm>
            <a:off x="2857500" y="1169988"/>
            <a:ext cx="1773041" cy="778390"/>
            <a:chOff x="2857500" y="1271588"/>
            <a:chExt cx="1773041" cy="778390"/>
          </a:xfrm>
        </p:grpSpPr>
        <p:sp>
          <p:nvSpPr>
            <p:cNvPr id="91" name="Rectangle à coins arrondis 90"/>
            <p:cNvSpPr/>
            <p:nvPr/>
          </p:nvSpPr>
          <p:spPr>
            <a:xfrm>
              <a:off x="2921000" y="1271588"/>
              <a:ext cx="1696298" cy="778390"/>
            </a:xfrm>
            <a:prstGeom prst="roundRect">
              <a:avLst/>
            </a:prstGeom>
            <a:solidFill>
              <a:srgbClr val="947C69">
                <a:alpha val="2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2902705" y="1284288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F0050"/>
                  </a:solidFill>
                </a:rPr>
                <a:t>Ti</a:t>
              </a:r>
              <a:r>
                <a:rPr lang="en-US" baseline="30000" dirty="0">
                  <a:solidFill>
                    <a:srgbClr val="9F0050"/>
                  </a:solidFill>
                </a:rPr>
                <a:t>4+</a:t>
              </a:r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2857500" y="1616552"/>
              <a:ext cx="17730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TiO</a:t>
              </a:r>
              <a:r>
                <a:rPr lang="en-US" sz="1600" baseline="-25000" dirty="0"/>
                <a:t>2</a:t>
              </a:r>
              <a:r>
                <a:rPr lang="en-US" sz="1600" dirty="0"/>
                <a:t> rutile, anatase</a:t>
              </a:r>
            </a:p>
          </p:txBody>
        </p:sp>
      </p:grpSp>
      <p:grpSp>
        <p:nvGrpSpPr>
          <p:cNvPr id="94" name="Grouper 93"/>
          <p:cNvGrpSpPr/>
          <p:nvPr/>
        </p:nvGrpSpPr>
        <p:grpSpPr>
          <a:xfrm>
            <a:off x="2882899" y="3277580"/>
            <a:ext cx="1814419" cy="883501"/>
            <a:chOff x="2882899" y="3379180"/>
            <a:chExt cx="1814419" cy="883501"/>
          </a:xfrm>
        </p:grpSpPr>
        <p:sp>
          <p:nvSpPr>
            <p:cNvPr id="95" name="ZoneTexte 94"/>
            <p:cNvSpPr txBox="1"/>
            <p:nvPr/>
          </p:nvSpPr>
          <p:spPr>
            <a:xfrm>
              <a:off x="2882899" y="3627565"/>
              <a:ext cx="181441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ruby, emerald,</a:t>
              </a:r>
              <a:br>
                <a:rPr lang="en-US" sz="1600" dirty="0"/>
              </a:br>
              <a:r>
                <a:rPr lang="en-US" sz="1600" dirty="0" err="1"/>
                <a:t>spinel:Cr</a:t>
              </a:r>
              <a:r>
                <a:rPr lang="en-US" sz="1600" dirty="0"/>
                <a:t>, </a:t>
              </a:r>
              <a:r>
                <a:rPr lang="en-US" sz="1600" dirty="0" err="1"/>
                <a:t>pyrope:Cr</a:t>
              </a:r>
              <a:endParaRPr lang="en-US" sz="1600" dirty="0"/>
            </a:p>
          </p:txBody>
        </p:sp>
        <p:grpSp>
          <p:nvGrpSpPr>
            <p:cNvPr id="96" name="Grouper 142"/>
            <p:cNvGrpSpPr/>
            <p:nvPr/>
          </p:nvGrpSpPr>
          <p:grpSpPr>
            <a:xfrm>
              <a:off x="2908299" y="3379180"/>
              <a:ext cx="1708999" cy="883501"/>
              <a:chOff x="2908299" y="3379180"/>
              <a:chExt cx="1708999" cy="883501"/>
            </a:xfrm>
          </p:grpSpPr>
          <p:sp>
            <p:nvSpPr>
              <p:cNvPr id="97" name="Rectangle à coins arrondis 96"/>
              <p:cNvSpPr/>
              <p:nvPr/>
            </p:nvSpPr>
            <p:spPr>
              <a:xfrm>
                <a:off x="2921000" y="3425875"/>
                <a:ext cx="1696298" cy="836806"/>
              </a:xfrm>
              <a:prstGeom prst="roundRect">
                <a:avLst/>
              </a:prstGeom>
              <a:solidFill>
                <a:srgbClr val="947C69">
                  <a:alpha val="22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ZoneTexte 97"/>
              <p:cNvSpPr txBox="1"/>
              <p:nvPr/>
            </p:nvSpPr>
            <p:spPr>
              <a:xfrm>
                <a:off x="2908299" y="3379180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9F0050"/>
                    </a:solidFill>
                  </a:rPr>
                  <a:t>Cr</a:t>
                </a:r>
                <a:r>
                  <a:rPr lang="en-US" baseline="30000" dirty="0">
                    <a:solidFill>
                      <a:srgbClr val="9F0050"/>
                    </a:solidFill>
                  </a:rPr>
                  <a:t>3+</a:t>
                </a:r>
              </a:p>
            </p:txBody>
          </p:sp>
        </p:grpSp>
      </p:grpSp>
      <p:grpSp>
        <p:nvGrpSpPr>
          <p:cNvPr id="99" name="Grouper 98"/>
          <p:cNvGrpSpPr/>
          <p:nvPr/>
        </p:nvGrpSpPr>
        <p:grpSpPr>
          <a:xfrm>
            <a:off x="2882899" y="4359500"/>
            <a:ext cx="1734398" cy="778390"/>
            <a:chOff x="2882899" y="4461100"/>
            <a:chExt cx="1734398" cy="778390"/>
          </a:xfrm>
        </p:grpSpPr>
        <p:sp>
          <p:nvSpPr>
            <p:cNvPr id="100" name="Rectangle à coins arrondis 99"/>
            <p:cNvSpPr/>
            <p:nvPr/>
          </p:nvSpPr>
          <p:spPr>
            <a:xfrm>
              <a:off x="2908300" y="4461100"/>
              <a:ext cx="1708997" cy="778390"/>
            </a:xfrm>
            <a:prstGeom prst="roundRect">
              <a:avLst/>
            </a:prstGeom>
            <a:solidFill>
              <a:srgbClr val="947C69">
                <a:alpha val="2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2920999" y="4496198"/>
              <a:ext cx="470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F0050"/>
                  </a:solidFill>
                </a:rPr>
                <a:t>V</a:t>
              </a:r>
              <a:r>
                <a:rPr lang="en-US" baseline="30000" dirty="0">
                  <a:solidFill>
                    <a:srgbClr val="9F0050"/>
                  </a:solidFill>
                </a:rPr>
                <a:t>3+</a:t>
              </a:r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2882899" y="4732476"/>
              <a:ext cx="11208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grossular:V</a:t>
              </a:r>
              <a:endParaRPr lang="en-US" sz="1600" dirty="0"/>
            </a:p>
          </p:txBody>
        </p:sp>
      </p:grpSp>
      <p:grpSp>
        <p:nvGrpSpPr>
          <p:cNvPr id="103" name="Grouper 102"/>
          <p:cNvGrpSpPr/>
          <p:nvPr/>
        </p:nvGrpSpPr>
        <p:grpSpPr>
          <a:xfrm>
            <a:off x="2875939" y="5366087"/>
            <a:ext cx="1741359" cy="802522"/>
            <a:chOff x="2875939" y="5467687"/>
            <a:chExt cx="1741359" cy="802522"/>
          </a:xfrm>
        </p:grpSpPr>
        <p:sp>
          <p:nvSpPr>
            <p:cNvPr id="104" name="Rectangle à coins arrondis 103"/>
            <p:cNvSpPr/>
            <p:nvPr/>
          </p:nvSpPr>
          <p:spPr>
            <a:xfrm>
              <a:off x="2927300" y="5491819"/>
              <a:ext cx="1689998" cy="778390"/>
            </a:xfrm>
            <a:prstGeom prst="roundRect">
              <a:avLst/>
            </a:prstGeom>
            <a:solidFill>
              <a:srgbClr val="947C69">
                <a:alpha val="2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2895599" y="5467687"/>
              <a:ext cx="556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F0050"/>
                  </a:solidFill>
                </a:rPr>
                <a:t>Fe</a:t>
              </a:r>
              <a:r>
                <a:rPr lang="en-US" baseline="30000" dirty="0">
                  <a:solidFill>
                    <a:srgbClr val="9F0050"/>
                  </a:solidFill>
                </a:rPr>
                <a:t>3+</a:t>
              </a:r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2875939" y="5773519"/>
              <a:ext cx="13638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MbCN</a:t>
              </a:r>
              <a:r>
                <a:rPr lang="en-US" sz="1600" dirty="0"/>
                <a:t> protein</a:t>
              </a:r>
              <a:endParaRPr lang="en-US" sz="1600" baseline="-25000" dirty="0"/>
            </a:p>
          </p:txBody>
        </p:sp>
      </p:grpSp>
      <p:grpSp>
        <p:nvGrpSpPr>
          <p:cNvPr id="107" name="Grouper 106"/>
          <p:cNvGrpSpPr/>
          <p:nvPr/>
        </p:nvGrpSpPr>
        <p:grpSpPr>
          <a:xfrm>
            <a:off x="4697318" y="3350090"/>
            <a:ext cx="4488758" cy="741899"/>
            <a:chOff x="4697318" y="3451690"/>
            <a:chExt cx="4488758" cy="741899"/>
          </a:xfrm>
        </p:grpSpPr>
        <p:sp>
          <p:nvSpPr>
            <p:cNvPr id="108" name="ZoneTexte 98"/>
            <p:cNvSpPr txBox="1"/>
            <p:nvPr/>
          </p:nvSpPr>
          <p:spPr>
            <a:xfrm>
              <a:off x="7522753" y="3598058"/>
              <a:ext cx="1663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9F0050"/>
                  </a:solidFill>
                </a:rPr>
                <a:t>acceptable case</a:t>
              </a:r>
            </a:p>
          </p:txBody>
        </p:sp>
        <p:sp>
          <p:nvSpPr>
            <p:cNvPr id="109" name="ZoneTexte 108"/>
            <p:cNvSpPr txBox="1"/>
            <p:nvPr/>
          </p:nvSpPr>
          <p:spPr>
            <a:xfrm>
              <a:off x="4697318" y="3451690"/>
              <a:ext cx="1199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baseline="-25000" dirty="0"/>
                <a:t>g     </a:t>
              </a:r>
              <a:r>
                <a:rPr lang="en-US" dirty="0"/>
                <a:t> empty</a:t>
              </a:r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4711005" y="3804909"/>
              <a:ext cx="1571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2g</a:t>
              </a:r>
              <a:r>
                <a:rPr lang="en-US" dirty="0"/>
                <a:t>, e</a:t>
              </a:r>
              <a:r>
                <a:rPr lang="en-US" baseline="-25000" dirty="0"/>
                <a:t>g</a:t>
              </a:r>
              <a:r>
                <a:rPr lang="en-US" dirty="0"/>
                <a:t>     empty</a:t>
              </a:r>
            </a:p>
          </p:txBody>
        </p:sp>
        <p:cxnSp>
          <p:nvCxnSpPr>
            <p:cNvPr id="111" name="Connecteur droit avec flèche 110"/>
            <p:cNvCxnSpPr/>
            <p:nvPr/>
          </p:nvCxnSpPr>
          <p:spPr>
            <a:xfrm rot="5400000" flipH="1" flipV="1">
              <a:off x="4932019" y="3625192"/>
              <a:ext cx="2916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avec flèche 111"/>
            <p:cNvCxnSpPr/>
            <p:nvPr/>
          </p:nvCxnSpPr>
          <p:spPr>
            <a:xfrm rot="16200000" flipH="1">
              <a:off x="5279779" y="4047391"/>
              <a:ext cx="291600" cy="795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Flèche vers la droite 112"/>
            <p:cNvSpPr/>
            <p:nvPr/>
          </p:nvSpPr>
          <p:spPr>
            <a:xfrm>
              <a:off x="6355512" y="3725130"/>
              <a:ext cx="1200711" cy="173764"/>
            </a:xfrm>
            <a:prstGeom prst="rightArrow">
              <a:avLst/>
            </a:prstGeom>
            <a:gradFill flip="none" rotWithShape="1">
              <a:gsLst>
                <a:gs pos="0">
                  <a:srgbClr val="9F005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solidFill>
                <a:srgbClr val="9F0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Accolade fermante 113"/>
            <p:cNvSpPr/>
            <p:nvPr/>
          </p:nvSpPr>
          <p:spPr>
            <a:xfrm>
              <a:off x="6159448" y="3451690"/>
              <a:ext cx="149189" cy="716954"/>
            </a:xfrm>
            <a:prstGeom prst="rightBrace">
              <a:avLst/>
            </a:prstGeom>
            <a:ln>
              <a:solidFill>
                <a:srgbClr val="9F0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er 114"/>
          <p:cNvGrpSpPr/>
          <p:nvPr/>
        </p:nvGrpSpPr>
        <p:grpSpPr>
          <a:xfrm>
            <a:off x="4654310" y="4306510"/>
            <a:ext cx="4168580" cy="976486"/>
            <a:chOff x="4654310" y="4408110"/>
            <a:chExt cx="4168580" cy="976486"/>
          </a:xfrm>
        </p:grpSpPr>
        <p:sp>
          <p:nvSpPr>
            <p:cNvPr id="116" name="ZoneTexte 115"/>
            <p:cNvSpPr txBox="1"/>
            <p:nvPr/>
          </p:nvSpPr>
          <p:spPr>
            <a:xfrm>
              <a:off x="7555746" y="4701910"/>
              <a:ext cx="1267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9F0050"/>
                  </a:solidFill>
                </a:rPr>
                <a:t>critical case</a:t>
              </a:r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4660710" y="4920318"/>
              <a:ext cx="1571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2g</a:t>
              </a:r>
              <a:r>
                <a:rPr lang="en-US" dirty="0"/>
                <a:t>, e</a:t>
              </a:r>
              <a:r>
                <a:rPr lang="en-US" baseline="-25000" dirty="0"/>
                <a:t>g</a:t>
              </a:r>
              <a:r>
                <a:rPr lang="en-US" dirty="0"/>
                <a:t>     empty</a:t>
              </a:r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4654310" y="4408110"/>
              <a:ext cx="20365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2g</a:t>
              </a:r>
              <a:r>
                <a:rPr lang="en-US" dirty="0"/>
                <a:t>    partially empty </a:t>
              </a:r>
              <a:br>
                <a:rPr lang="en-US" dirty="0"/>
              </a:br>
              <a:r>
                <a:rPr lang="en-US" dirty="0"/>
                <a:t>e</a:t>
              </a:r>
              <a:r>
                <a:rPr lang="en-US" baseline="-25000" dirty="0"/>
                <a:t>g       </a:t>
              </a:r>
              <a:r>
                <a:rPr lang="en-US" dirty="0"/>
                <a:t>empty</a:t>
              </a:r>
            </a:p>
          </p:txBody>
        </p:sp>
        <p:sp>
          <p:nvSpPr>
            <p:cNvPr id="119" name="Flèche vers la droite 118"/>
            <p:cNvSpPr/>
            <p:nvPr/>
          </p:nvSpPr>
          <p:spPr>
            <a:xfrm>
              <a:off x="6857463" y="4831460"/>
              <a:ext cx="711460" cy="178290"/>
            </a:xfrm>
            <a:prstGeom prst="rightArrow">
              <a:avLst/>
            </a:prstGeom>
            <a:gradFill flip="none" rotWithShape="1">
              <a:gsLst>
                <a:gs pos="0">
                  <a:srgbClr val="9F005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solidFill>
                <a:srgbClr val="9F0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Connecteur droit avec flèche 119"/>
            <p:cNvCxnSpPr/>
            <p:nvPr/>
          </p:nvCxnSpPr>
          <p:spPr>
            <a:xfrm rot="5400000" flipH="1" flipV="1">
              <a:off x="4917731" y="4554148"/>
              <a:ext cx="2916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avec flèche 120"/>
            <p:cNvCxnSpPr/>
            <p:nvPr/>
          </p:nvCxnSpPr>
          <p:spPr>
            <a:xfrm rot="16200000" flipH="1">
              <a:off x="5236372" y="5178545"/>
              <a:ext cx="291600" cy="795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avec flèche 121"/>
            <p:cNvCxnSpPr/>
            <p:nvPr/>
          </p:nvCxnSpPr>
          <p:spPr>
            <a:xfrm rot="5400000" flipH="1" flipV="1">
              <a:off x="4906619" y="4863156"/>
              <a:ext cx="2916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Accolade fermante 122"/>
            <p:cNvSpPr/>
            <p:nvPr/>
          </p:nvSpPr>
          <p:spPr>
            <a:xfrm>
              <a:off x="6616300" y="4461099"/>
              <a:ext cx="149189" cy="923497"/>
            </a:xfrm>
            <a:prstGeom prst="rightBrace">
              <a:avLst/>
            </a:prstGeom>
            <a:ln>
              <a:solidFill>
                <a:srgbClr val="9F0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er 123"/>
          <p:cNvGrpSpPr/>
          <p:nvPr/>
        </p:nvGrpSpPr>
        <p:grpSpPr>
          <a:xfrm>
            <a:off x="4620569" y="5321084"/>
            <a:ext cx="4202320" cy="971466"/>
            <a:chOff x="4620569" y="5473484"/>
            <a:chExt cx="4202320" cy="971466"/>
          </a:xfrm>
        </p:grpSpPr>
        <p:grpSp>
          <p:nvGrpSpPr>
            <p:cNvPr id="125" name="Grouper 134"/>
            <p:cNvGrpSpPr/>
            <p:nvPr/>
          </p:nvGrpSpPr>
          <p:grpSpPr>
            <a:xfrm>
              <a:off x="4620569" y="5473484"/>
              <a:ext cx="1199404" cy="369332"/>
              <a:chOff x="5420669" y="5625884"/>
              <a:chExt cx="1199404" cy="369332"/>
            </a:xfrm>
          </p:grpSpPr>
          <p:sp>
            <p:nvSpPr>
              <p:cNvPr id="132" name="ZoneTexte 131"/>
              <p:cNvSpPr txBox="1"/>
              <p:nvPr/>
            </p:nvSpPr>
            <p:spPr>
              <a:xfrm>
                <a:off x="5420669" y="5625884"/>
                <a:ext cx="11994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baseline="-25000" dirty="0"/>
                  <a:t>g     </a:t>
                </a:r>
                <a:r>
                  <a:rPr lang="en-US" dirty="0"/>
                  <a:t> empty</a:t>
                </a:r>
              </a:p>
            </p:txBody>
          </p:sp>
          <p:cxnSp>
            <p:nvCxnSpPr>
              <p:cNvPr id="133" name="Connecteur droit avec flèche 132"/>
              <p:cNvCxnSpPr/>
              <p:nvPr/>
            </p:nvCxnSpPr>
            <p:spPr>
              <a:xfrm rot="5400000" flipH="1" flipV="1">
                <a:off x="5639952" y="5810022"/>
                <a:ext cx="2916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6" name="ZoneTexte 123"/>
            <p:cNvSpPr txBox="1"/>
            <p:nvPr/>
          </p:nvSpPr>
          <p:spPr>
            <a:xfrm>
              <a:off x="4628910" y="5748676"/>
              <a:ext cx="20365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2g</a:t>
              </a:r>
              <a:r>
                <a:rPr lang="en-US" dirty="0"/>
                <a:t>    partially empty </a:t>
              </a:r>
            </a:p>
            <a:p>
              <a:r>
                <a:rPr lang="en-US" dirty="0"/>
                <a:t>e</a:t>
              </a:r>
              <a:r>
                <a:rPr lang="en-US" baseline="-25000" dirty="0"/>
                <a:t>g       </a:t>
              </a:r>
              <a:r>
                <a:rPr lang="en-US" dirty="0"/>
                <a:t>empty</a:t>
              </a:r>
            </a:p>
          </p:txBody>
        </p:sp>
        <p:cxnSp>
          <p:nvCxnSpPr>
            <p:cNvPr id="127" name="Connecteur droit avec flèche 126"/>
            <p:cNvCxnSpPr/>
            <p:nvPr/>
          </p:nvCxnSpPr>
          <p:spPr>
            <a:xfrm rot="16200000" flipH="1">
              <a:off x="4879144" y="5995679"/>
              <a:ext cx="291600" cy="795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avec flèche 127"/>
            <p:cNvCxnSpPr/>
            <p:nvPr/>
          </p:nvCxnSpPr>
          <p:spPr>
            <a:xfrm rot="16200000" flipH="1">
              <a:off x="4854540" y="6292453"/>
              <a:ext cx="291600" cy="795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lèche vers la droite 128"/>
            <p:cNvSpPr/>
            <p:nvPr/>
          </p:nvSpPr>
          <p:spPr>
            <a:xfrm>
              <a:off x="6816289" y="5879497"/>
              <a:ext cx="752634" cy="137682"/>
            </a:xfrm>
            <a:prstGeom prst="rightArrow">
              <a:avLst/>
            </a:prstGeom>
            <a:gradFill flip="none" rotWithShape="1">
              <a:gsLst>
                <a:gs pos="0">
                  <a:srgbClr val="9F0050"/>
                </a:gs>
                <a:gs pos="10000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9F0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ZoneTexte 129"/>
            <p:cNvSpPr txBox="1"/>
            <p:nvPr/>
          </p:nvSpPr>
          <p:spPr>
            <a:xfrm>
              <a:off x="7555745" y="5715816"/>
              <a:ext cx="1267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9F0050"/>
                  </a:solidFill>
                </a:rPr>
                <a:t>critical case</a:t>
              </a:r>
            </a:p>
          </p:txBody>
        </p:sp>
        <p:sp>
          <p:nvSpPr>
            <p:cNvPr id="131" name="Accolade fermante 130"/>
            <p:cNvSpPr/>
            <p:nvPr/>
          </p:nvSpPr>
          <p:spPr>
            <a:xfrm>
              <a:off x="6590900" y="5521453"/>
              <a:ext cx="149189" cy="923497"/>
            </a:xfrm>
            <a:prstGeom prst="rightBrace">
              <a:avLst/>
            </a:prstGeom>
            <a:ln>
              <a:solidFill>
                <a:srgbClr val="9F0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ZoneTexte 133"/>
          <p:cNvSpPr txBox="1"/>
          <p:nvPr/>
        </p:nvSpPr>
        <p:spPr>
          <a:xfrm>
            <a:off x="222530" y="107737"/>
            <a:ext cx="468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3</a:t>
            </a:r>
            <a:r>
              <a:rPr lang="fr-FR" sz="2400" i="1" dirty="0">
                <a:solidFill>
                  <a:srgbClr val="800000"/>
                </a:solidFill>
                <a:latin typeface="Century Gothic"/>
                <a:cs typeface="Century Gothic"/>
              </a:rPr>
              <a:t>d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</a:t>
            </a:r>
            <a:r>
              <a:rPr lang="fr-FR" sz="2400" dirty="0" err="1">
                <a:solidFill>
                  <a:srgbClr val="800000"/>
                </a:solidFill>
                <a:latin typeface="Century Gothic"/>
                <a:cs typeface="Century Gothic"/>
              </a:rPr>
              <a:t>elements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in </a:t>
            </a:r>
            <a:r>
              <a:rPr lang="fr-FR" sz="2400" i="1" dirty="0" err="1">
                <a:solidFill>
                  <a:srgbClr val="800000"/>
                </a:solidFill>
                <a:latin typeface="Century Gothic"/>
                <a:cs typeface="Century Gothic"/>
              </a:rPr>
              <a:t>octahedral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site</a:t>
            </a:r>
            <a:endParaRPr lang="en-US" sz="2400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cxnSp>
        <p:nvCxnSpPr>
          <p:cNvPr id="135" name="Connecteur droit 134"/>
          <p:cNvCxnSpPr/>
          <p:nvPr/>
        </p:nvCxnSpPr>
        <p:spPr>
          <a:xfrm>
            <a:off x="294182" y="687562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ZoneTexte 135"/>
          <p:cNvSpPr txBox="1"/>
          <p:nvPr/>
        </p:nvSpPr>
        <p:spPr>
          <a:xfrm>
            <a:off x="6616300" y="751803"/>
            <a:ext cx="2363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47C69"/>
                </a:solidFill>
              </a:rPr>
              <a:t>Cabaret </a:t>
            </a:r>
            <a:r>
              <a:rPr lang="en-US" sz="1600" i="1" dirty="0">
                <a:solidFill>
                  <a:srgbClr val="947C69"/>
                </a:solidFill>
              </a:rPr>
              <a:t>et al</a:t>
            </a:r>
            <a:r>
              <a:rPr lang="en-US" sz="1600" dirty="0">
                <a:solidFill>
                  <a:srgbClr val="947C69"/>
                </a:solidFill>
              </a:rPr>
              <a:t>. PCCP (2010)</a:t>
            </a:r>
          </a:p>
        </p:txBody>
      </p:sp>
    </p:spTree>
    <p:extLst>
      <p:ext uri="{BB962C8B-B14F-4D97-AF65-F5344CB8AC3E}">
        <p14:creationId xmlns:p14="http://schemas.microsoft.com/office/powerpoint/2010/main" val="26756660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10</a:t>
            </a:r>
          </a:p>
        </p:txBody>
      </p:sp>
      <p:pic>
        <p:nvPicPr>
          <p:cNvPr id="5" name="Image 4" descr="rutile_exp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0" y="1942565"/>
            <a:ext cx="3581400" cy="4318000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456112" y="774094"/>
            <a:ext cx="4091868" cy="1168471"/>
          </a:xfrm>
          <a:prstGeom prst="roundRect">
            <a:avLst/>
          </a:prstGeom>
          <a:solidFill>
            <a:srgbClr val="947C69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ce réservé du numéro de diapositive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er 84"/>
          <p:cNvGrpSpPr/>
          <p:nvPr/>
        </p:nvGrpSpPr>
        <p:grpSpPr>
          <a:xfrm>
            <a:off x="6438672" y="1154928"/>
            <a:ext cx="2248128" cy="990000"/>
            <a:chOff x="787172" y="1206500"/>
            <a:chExt cx="2248128" cy="990000"/>
          </a:xfrm>
        </p:grpSpPr>
        <p:sp>
          <p:nvSpPr>
            <p:cNvPr id="9" name="Rectangle 8"/>
            <p:cNvSpPr/>
            <p:nvPr/>
          </p:nvSpPr>
          <p:spPr>
            <a:xfrm>
              <a:off x="787400" y="1206500"/>
              <a:ext cx="2235200" cy="990000"/>
            </a:xfrm>
            <a:prstGeom prst="rect">
              <a:avLst/>
            </a:prstGeom>
            <a:noFill/>
            <a:ln>
              <a:solidFill>
                <a:srgbClr val="947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er 83"/>
            <p:cNvGrpSpPr/>
            <p:nvPr/>
          </p:nvGrpSpPr>
          <p:grpSpPr>
            <a:xfrm>
              <a:off x="787172" y="1207294"/>
              <a:ext cx="2248128" cy="855384"/>
              <a:chOff x="787172" y="1207294"/>
              <a:chExt cx="2248128" cy="855384"/>
            </a:xfrm>
          </p:grpSpPr>
          <p:sp>
            <p:nvSpPr>
              <p:cNvPr id="11" name="ZoneTexte 10"/>
              <p:cNvSpPr txBox="1"/>
              <p:nvPr/>
            </p:nvSpPr>
            <p:spPr>
              <a:xfrm>
                <a:off x="787172" y="1207294"/>
                <a:ext cx="5009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3d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  <p:grpSp>
            <p:nvGrpSpPr>
              <p:cNvPr id="12" name="Grouper 43"/>
              <p:cNvGrpSpPr/>
              <p:nvPr/>
            </p:nvGrpSpPr>
            <p:grpSpPr>
              <a:xfrm>
                <a:off x="924125" y="1336120"/>
                <a:ext cx="2111175" cy="726558"/>
                <a:chOff x="962225" y="1323420"/>
                <a:chExt cx="2111175" cy="726558"/>
              </a:xfrm>
            </p:grpSpPr>
            <p:cxnSp>
              <p:nvCxnSpPr>
                <p:cNvPr id="13" name="Connecteur droit 12"/>
                <p:cNvCxnSpPr/>
                <p:nvPr/>
              </p:nvCxnSpPr>
              <p:spPr>
                <a:xfrm>
                  <a:off x="962225" y="1905000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eur droit 13"/>
                <p:cNvCxnSpPr/>
                <p:nvPr/>
              </p:nvCxnSpPr>
              <p:spPr>
                <a:xfrm>
                  <a:off x="1557225" y="1903412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eur droit 14"/>
                <p:cNvCxnSpPr/>
                <p:nvPr/>
              </p:nvCxnSpPr>
              <p:spPr>
                <a:xfrm>
                  <a:off x="2141425" y="1903412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cteur droit 15"/>
                <p:cNvCxnSpPr/>
                <p:nvPr/>
              </p:nvCxnSpPr>
              <p:spPr>
                <a:xfrm>
                  <a:off x="1285125" y="1563132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16"/>
                <p:cNvCxnSpPr/>
                <p:nvPr/>
              </p:nvCxnSpPr>
              <p:spPr>
                <a:xfrm>
                  <a:off x="1867425" y="1562338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ZoneTexte 17"/>
                <p:cNvSpPr txBox="1"/>
                <p:nvPr/>
              </p:nvSpPr>
              <p:spPr>
                <a:xfrm>
                  <a:off x="2660982" y="1680646"/>
                  <a:ext cx="4124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</a:t>
                  </a:r>
                  <a:r>
                    <a:rPr lang="en-US" baseline="-25000" dirty="0"/>
                    <a:t>2g</a:t>
                  </a:r>
                </a:p>
              </p:txBody>
            </p:sp>
            <p:sp>
              <p:nvSpPr>
                <p:cNvPr id="19" name="ZoneTexte 18"/>
                <p:cNvSpPr txBox="1"/>
                <p:nvPr/>
              </p:nvSpPr>
              <p:spPr>
                <a:xfrm>
                  <a:off x="2457025" y="1323420"/>
                  <a:ext cx="3719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baseline="-25000" dirty="0"/>
                    <a:t>g</a:t>
                  </a:r>
                </a:p>
              </p:txBody>
            </p:sp>
          </p:grpSp>
        </p:grpSp>
      </p:grpSp>
      <p:sp>
        <p:nvSpPr>
          <p:cNvPr id="20" name="ZoneTexte 19"/>
          <p:cNvSpPr txBox="1"/>
          <p:nvPr/>
        </p:nvSpPr>
        <p:spPr>
          <a:xfrm>
            <a:off x="6438672" y="744190"/>
            <a:ext cx="2320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single-particle picture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85800" y="888940"/>
            <a:ext cx="3862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800040"/>
                </a:solidFill>
              </a:rPr>
              <a:t>TiO</a:t>
            </a:r>
            <a:r>
              <a:rPr lang="en-US" sz="2000" baseline="-25000" dirty="0">
                <a:solidFill>
                  <a:srgbClr val="800040"/>
                </a:solidFill>
              </a:rPr>
              <a:t>2</a:t>
            </a:r>
            <a:r>
              <a:rPr lang="en-US" sz="2000" dirty="0">
                <a:solidFill>
                  <a:srgbClr val="800040"/>
                </a:solidFill>
              </a:rPr>
              <a:t> rutile, Ti site: centrosymmetric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272516" y="5922011"/>
            <a:ext cx="4871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47C69"/>
                </a:solidFill>
              </a:rPr>
              <a:t>Cabaret </a:t>
            </a:r>
            <a:r>
              <a:rPr lang="en-US" sz="1600" i="1" dirty="0">
                <a:solidFill>
                  <a:srgbClr val="947C69"/>
                </a:solidFill>
              </a:rPr>
              <a:t>et al.</a:t>
            </a:r>
            <a:r>
              <a:rPr lang="en-US" sz="1600" dirty="0">
                <a:solidFill>
                  <a:srgbClr val="947C69"/>
                </a:solidFill>
              </a:rPr>
              <a:t> Phys. Chem. Chem. Phys. </a:t>
            </a:r>
            <a:r>
              <a:rPr lang="en-US" sz="1600" b="1" dirty="0">
                <a:solidFill>
                  <a:srgbClr val="947C69"/>
                </a:solidFill>
              </a:rPr>
              <a:t>12</a:t>
            </a:r>
            <a:r>
              <a:rPr lang="en-US" sz="1600" dirty="0">
                <a:solidFill>
                  <a:srgbClr val="947C69"/>
                </a:solidFill>
              </a:rPr>
              <a:t>:5619  (2010)</a:t>
            </a:r>
          </a:p>
        </p:txBody>
      </p:sp>
      <p:sp>
        <p:nvSpPr>
          <p:cNvPr id="25" name="Flèche à angle droit 24"/>
          <p:cNvSpPr/>
          <p:nvPr/>
        </p:nvSpPr>
        <p:spPr>
          <a:xfrm rot="5400000">
            <a:off x="980411" y="1380222"/>
            <a:ext cx="342900" cy="304800"/>
          </a:xfrm>
          <a:prstGeom prst="bentUpArrow">
            <a:avLst/>
          </a:prstGeom>
          <a:solidFill>
            <a:srgbClr val="800040"/>
          </a:solidFill>
          <a:ln>
            <a:solidFill>
              <a:srgbClr val="800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743541" y="4445000"/>
            <a:ext cx="1045239" cy="11811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304261" y="1384322"/>
            <a:ext cx="277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pre-edge</a:t>
            </a:r>
            <a:r>
              <a:rPr lang="fr-FR" dirty="0"/>
              <a:t> : </a:t>
            </a:r>
            <a:r>
              <a:rPr lang="fr-FR" dirty="0">
                <a:solidFill>
                  <a:srgbClr val="FF0000"/>
                </a:solidFill>
              </a:rPr>
              <a:t>E2</a:t>
            </a:r>
            <a:r>
              <a:rPr lang="fr-FR" dirty="0"/>
              <a:t> + </a:t>
            </a:r>
            <a:r>
              <a:rPr lang="fr-FR" i="1" dirty="0">
                <a:solidFill>
                  <a:srgbClr val="FF66FF"/>
                </a:solidFill>
              </a:rPr>
              <a:t>non local </a:t>
            </a:r>
            <a:r>
              <a:rPr lang="fr-FR" dirty="0">
                <a:solidFill>
                  <a:srgbClr val="0000FF"/>
                </a:solidFill>
              </a:rPr>
              <a:t>E1</a:t>
            </a:r>
          </a:p>
        </p:txBody>
      </p:sp>
      <p:pic>
        <p:nvPicPr>
          <p:cNvPr id="28" name="Image 27" descr="rutile_exp_calc_E1E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0" y="1944000"/>
            <a:ext cx="3581400" cy="431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 rot="16200000">
            <a:off x="132603" y="4280647"/>
            <a:ext cx="2492812" cy="383116"/>
          </a:xfrm>
          <a:prstGeom prst="rect">
            <a:avLst/>
          </a:prstGeom>
          <a:solidFill>
            <a:srgbClr val="00B801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16200000">
            <a:off x="932729" y="4035140"/>
            <a:ext cx="2983826" cy="383117"/>
          </a:xfrm>
          <a:prstGeom prst="rect">
            <a:avLst/>
          </a:prstGeom>
          <a:solidFill>
            <a:srgbClr val="FF66F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6200000">
            <a:off x="398466" y="4035140"/>
            <a:ext cx="2983826" cy="383117"/>
          </a:xfrm>
          <a:prstGeom prst="rect">
            <a:avLst/>
          </a:prstGeom>
          <a:gradFill flip="none" rotWithShape="1">
            <a:gsLst>
              <a:gs pos="100000">
                <a:srgbClr val="FF66FF">
                  <a:alpha val="39000"/>
                </a:srgbClr>
              </a:gs>
              <a:gs pos="30000">
                <a:srgbClr val="00B801">
                  <a:alpha val="16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er 31"/>
          <p:cNvGrpSpPr/>
          <p:nvPr/>
        </p:nvGrpSpPr>
        <p:grpSpPr>
          <a:xfrm>
            <a:off x="3692710" y="3465552"/>
            <a:ext cx="5353449" cy="1200329"/>
            <a:chOff x="3692710" y="3465552"/>
            <a:chExt cx="5353449" cy="1200329"/>
          </a:xfrm>
        </p:grpSpPr>
        <p:grpSp>
          <p:nvGrpSpPr>
            <p:cNvPr id="33" name="Grouper 147"/>
            <p:cNvGrpSpPr/>
            <p:nvPr/>
          </p:nvGrpSpPr>
          <p:grpSpPr>
            <a:xfrm>
              <a:off x="3692710" y="3465552"/>
              <a:ext cx="5353449" cy="1200329"/>
              <a:chOff x="3556124" y="3733800"/>
              <a:chExt cx="5353449" cy="1200329"/>
            </a:xfrm>
          </p:grpSpPr>
          <p:sp>
            <p:nvSpPr>
              <p:cNvPr id="35" name="ZoneTexte 34"/>
              <p:cNvSpPr txBox="1"/>
              <p:nvPr/>
            </p:nvSpPr>
            <p:spPr>
              <a:xfrm>
                <a:off x="3556124" y="3733800"/>
                <a:ext cx="535344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peak A2</a:t>
                </a:r>
              </a:p>
              <a:p>
                <a:r>
                  <a:rPr lang="en-US" dirty="0"/>
                  <a:t>		local </a:t>
                </a:r>
                <a:r>
                  <a:rPr lang="en-US" dirty="0">
                    <a:solidFill>
                      <a:srgbClr val="FF0000"/>
                    </a:solidFill>
                  </a:rPr>
                  <a:t>E2</a:t>
                </a:r>
                <a:r>
                  <a:rPr lang="en-US" dirty="0"/>
                  <a:t> transition 1</a:t>
                </a:r>
                <a:r>
                  <a:rPr lang="en-US" i="1" dirty="0"/>
                  <a:t>s</a:t>
                </a:r>
                <a:r>
                  <a:rPr lang="en-US" dirty="0"/>
                  <a:t>          </a:t>
                </a:r>
                <a:r>
                  <a:rPr lang="en-US" dirty="0">
                    <a:solidFill>
                      <a:srgbClr val="FF0000"/>
                    </a:solidFill>
                  </a:rPr>
                  <a:t>3</a:t>
                </a:r>
                <a:r>
                  <a:rPr lang="en-US" i="1" dirty="0">
                    <a:solidFill>
                      <a:srgbClr val="FF0000"/>
                    </a:solidFill>
                  </a:rPr>
                  <a:t>d</a:t>
                </a:r>
                <a:r>
                  <a:rPr lang="en-US" dirty="0">
                    <a:solidFill>
                      <a:srgbClr val="FF0000"/>
                    </a:solidFill>
                  </a:rPr>
                  <a:t> e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g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dirty="0"/>
                  <a:t>                                         +  </a:t>
                </a:r>
              </a:p>
              <a:p>
                <a:r>
                  <a:rPr lang="en-US" dirty="0"/>
                  <a:t> </a:t>
                </a:r>
                <a:r>
                  <a:rPr lang="en-US" i="1" dirty="0">
                    <a:solidFill>
                      <a:srgbClr val="FF66FF"/>
                    </a:solidFill>
                  </a:rPr>
                  <a:t>non-local </a:t>
                </a:r>
                <a:r>
                  <a:rPr lang="en-US" dirty="0">
                    <a:solidFill>
                      <a:srgbClr val="0000FF"/>
                    </a:solidFill>
                  </a:rPr>
                  <a:t>E1</a:t>
                </a:r>
                <a:r>
                  <a:rPr lang="en-US" dirty="0"/>
                  <a:t> transition 1</a:t>
                </a:r>
                <a:r>
                  <a:rPr lang="en-US" i="1" dirty="0"/>
                  <a:t>s</a:t>
                </a:r>
                <a:r>
                  <a:rPr lang="en-US" dirty="0"/>
                  <a:t>         </a:t>
                </a:r>
                <a:r>
                  <a:rPr lang="en-US" i="1" dirty="0" err="1">
                    <a:solidFill>
                      <a:srgbClr val="0000FF"/>
                    </a:solidFill>
                  </a:rPr>
                  <a:t>p</a:t>
                </a:r>
                <a:r>
                  <a:rPr lang="en-US" dirty="0"/>
                  <a:t> hybrid. </a:t>
                </a:r>
                <a:r>
                  <a:rPr lang="en-US" dirty="0">
                    <a:solidFill>
                      <a:srgbClr val="FF0000"/>
                    </a:solidFill>
                  </a:rPr>
                  <a:t>3</a:t>
                </a:r>
                <a:r>
                  <a:rPr lang="en-US" i="1" dirty="0">
                    <a:solidFill>
                      <a:srgbClr val="FF0000"/>
                    </a:solidFill>
                  </a:rPr>
                  <a:t>d</a:t>
                </a:r>
                <a:r>
                  <a:rPr lang="en-US" dirty="0">
                    <a:solidFill>
                      <a:srgbClr val="FF0000"/>
                    </a:solidFill>
                  </a:rPr>
                  <a:t> t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2g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(</a:t>
                </a:r>
                <a:r>
                  <a:rPr lang="en-US" dirty="0" err="1">
                    <a:solidFill>
                      <a:srgbClr val="FF66FF"/>
                    </a:solidFill>
                  </a:rPr>
                  <a:t>neighb</a:t>
                </a:r>
                <a:r>
                  <a:rPr lang="en-US" dirty="0">
                    <a:solidFill>
                      <a:srgbClr val="FF66FF"/>
                    </a:solidFill>
                  </a:rPr>
                  <a:t>.</a:t>
                </a:r>
                <a:r>
                  <a:rPr lang="en-US" dirty="0"/>
                  <a:t>)   </a:t>
                </a:r>
              </a:p>
            </p:txBody>
          </p:sp>
          <p:cxnSp>
            <p:nvCxnSpPr>
              <p:cNvPr id="36" name="Connecteur droit avec flèche 35"/>
              <p:cNvCxnSpPr/>
              <p:nvPr/>
            </p:nvCxnSpPr>
            <p:spPr>
              <a:xfrm>
                <a:off x="6551239" y="4230648"/>
                <a:ext cx="396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avec flèche 36"/>
              <p:cNvCxnSpPr/>
              <p:nvPr/>
            </p:nvCxnSpPr>
            <p:spPr>
              <a:xfrm>
                <a:off x="6062542" y="4789448"/>
                <a:ext cx="396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33"/>
            <p:cNvSpPr/>
            <p:nvPr/>
          </p:nvSpPr>
          <p:spPr>
            <a:xfrm>
              <a:off x="3716574" y="3465552"/>
              <a:ext cx="894906" cy="383117"/>
            </a:xfrm>
            <a:prstGeom prst="rect">
              <a:avLst/>
            </a:prstGeom>
            <a:gradFill flip="none" rotWithShape="1">
              <a:gsLst>
                <a:gs pos="12000">
                  <a:srgbClr val="FF66FF">
                    <a:alpha val="37000"/>
                  </a:srgbClr>
                </a:gs>
                <a:gs pos="88000">
                  <a:srgbClr val="00B801">
                    <a:alpha val="16000"/>
                  </a:srgb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3687608" y="2734785"/>
            <a:ext cx="4124446" cy="646332"/>
            <a:chOff x="3687608" y="2734785"/>
            <a:chExt cx="4124446" cy="646332"/>
          </a:xfrm>
        </p:grpSpPr>
        <p:grpSp>
          <p:nvGrpSpPr>
            <p:cNvPr id="39" name="Grouper 146"/>
            <p:cNvGrpSpPr/>
            <p:nvPr/>
          </p:nvGrpSpPr>
          <p:grpSpPr>
            <a:xfrm>
              <a:off x="3687608" y="2734786"/>
              <a:ext cx="4124446" cy="646331"/>
              <a:chOff x="3601822" y="3003034"/>
              <a:chExt cx="4124446" cy="646331"/>
            </a:xfrm>
          </p:grpSpPr>
          <p:sp>
            <p:nvSpPr>
              <p:cNvPr id="41" name="ZoneTexte 40"/>
              <p:cNvSpPr txBox="1"/>
              <p:nvPr/>
            </p:nvSpPr>
            <p:spPr>
              <a:xfrm>
                <a:off x="3601822" y="3003034"/>
                <a:ext cx="41244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peak A1</a:t>
                </a:r>
                <a:endParaRPr lang="en-US" dirty="0"/>
              </a:p>
              <a:p>
                <a:r>
                  <a:rPr lang="en-US" dirty="0"/>
                  <a:t>		 local </a:t>
                </a:r>
                <a:r>
                  <a:rPr lang="en-US" dirty="0">
                    <a:solidFill>
                      <a:srgbClr val="FF0000"/>
                    </a:solidFill>
                  </a:rPr>
                  <a:t>E2</a:t>
                </a:r>
                <a:r>
                  <a:rPr lang="en-US" dirty="0"/>
                  <a:t> transition 1</a:t>
                </a:r>
                <a:r>
                  <a:rPr lang="en-US" i="1" dirty="0"/>
                  <a:t>s</a:t>
                </a:r>
                <a:r>
                  <a:rPr lang="en-US" dirty="0"/>
                  <a:t>          </a:t>
                </a:r>
                <a:r>
                  <a:rPr lang="en-US" dirty="0">
                    <a:solidFill>
                      <a:srgbClr val="FF0000"/>
                    </a:solidFill>
                  </a:rPr>
                  <a:t>3</a:t>
                </a:r>
                <a:r>
                  <a:rPr lang="en-US" i="1" dirty="0">
                    <a:solidFill>
                      <a:srgbClr val="FF0000"/>
                    </a:solidFill>
                  </a:rPr>
                  <a:t>d</a:t>
                </a:r>
                <a:r>
                  <a:rPr lang="en-US" dirty="0">
                    <a:solidFill>
                      <a:srgbClr val="FF0000"/>
                    </a:solidFill>
                  </a:rPr>
                  <a:t> t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2g</a:t>
                </a:r>
              </a:p>
            </p:txBody>
          </p:sp>
          <p:cxnSp>
            <p:nvCxnSpPr>
              <p:cNvPr id="42" name="Connecteur droit avec flèche 41"/>
              <p:cNvCxnSpPr/>
              <p:nvPr/>
            </p:nvCxnSpPr>
            <p:spPr>
              <a:xfrm>
                <a:off x="6630419" y="3494048"/>
                <a:ext cx="396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Rectangle 39"/>
            <p:cNvSpPr/>
            <p:nvPr/>
          </p:nvSpPr>
          <p:spPr>
            <a:xfrm>
              <a:off x="3716558" y="2734785"/>
              <a:ext cx="894922" cy="383116"/>
            </a:xfrm>
            <a:prstGeom prst="rect">
              <a:avLst/>
            </a:prstGeom>
            <a:solidFill>
              <a:srgbClr val="00B80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er 42"/>
          <p:cNvGrpSpPr/>
          <p:nvPr/>
        </p:nvGrpSpPr>
        <p:grpSpPr>
          <a:xfrm>
            <a:off x="3716558" y="4795282"/>
            <a:ext cx="5312985" cy="923330"/>
            <a:chOff x="3716558" y="4795282"/>
            <a:chExt cx="5312985" cy="923330"/>
          </a:xfrm>
        </p:grpSpPr>
        <p:grpSp>
          <p:nvGrpSpPr>
            <p:cNvPr id="44" name="Grouper 148"/>
            <p:cNvGrpSpPr/>
            <p:nvPr/>
          </p:nvGrpSpPr>
          <p:grpSpPr>
            <a:xfrm>
              <a:off x="3716558" y="4795282"/>
              <a:ext cx="5312985" cy="923330"/>
              <a:chOff x="3516472" y="4898430"/>
              <a:chExt cx="5312985" cy="923330"/>
            </a:xfrm>
          </p:grpSpPr>
          <p:sp>
            <p:nvSpPr>
              <p:cNvPr id="46" name="ZoneTexte 45"/>
              <p:cNvSpPr txBox="1"/>
              <p:nvPr/>
            </p:nvSpPr>
            <p:spPr>
              <a:xfrm>
                <a:off x="3516472" y="4898430"/>
                <a:ext cx="531298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peak A3 </a:t>
                </a:r>
              </a:p>
              <a:p>
                <a:endParaRPr lang="en-US" b="1" u="sng" dirty="0"/>
              </a:p>
              <a:p>
                <a:r>
                  <a:rPr lang="en-US" dirty="0"/>
                  <a:t> </a:t>
                </a:r>
                <a:r>
                  <a:rPr lang="en-US" i="1" dirty="0">
                    <a:solidFill>
                      <a:srgbClr val="FF66FF"/>
                    </a:solidFill>
                  </a:rPr>
                  <a:t>non-local </a:t>
                </a:r>
                <a:r>
                  <a:rPr lang="en-US" dirty="0">
                    <a:solidFill>
                      <a:srgbClr val="0000FF"/>
                    </a:solidFill>
                  </a:rPr>
                  <a:t>E1</a:t>
                </a:r>
                <a:r>
                  <a:rPr lang="en-US" dirty="0"/>
                  <a:t> transition 1</a:t>
                </a:r>
                <a:r>
                  <a:rPr lang="en-US" i="1" dirty="0"/>
                  <a:t>s</a:t>
                </a:r>
                <a:r>
                  <a:rPr lang="en-US" dirty="0"/>
                  <a:t>         </a:t>
                </a:r>
                <a:r>
                  <a:rPr lang="en-US" i="1" dirty="0" err="1">
                    <a:solidFill>
                      <a:srgbClr val="0000FF"/>
                    </a:solidFill>
                  </a:rPr>
                  <a:t>p</a:t>
                </a:r>
                <a:r>
                  <a:rPr lang="en-US" dirty="0"/>
                  <a:t> hybrid. </a:t>
                </a:r>
                <a:r>
                  <a:rPr lang="en-US" dirty="0">
                    <a:solidFill>
                      <a:srgbClr val="FF0000"/>
                    </a:solidFill>
                  </a:rPr>
                  <a:t>3</a:t>
                </a:r>
                <a:r>
                  <a:rPr lang="en-US" i="1" dirty="0">
                    <a:solidFill>
                      <a:srgbClr val="FF0000"/>
                    </a:solidFill>
                  </a:rPr>
                  <a:t>d</a:t>
                </a:r>
                <a:r>
                  <a:rPr lang="en-US" dirty="0">
                    <a:solidFill>
                      <a:srgbClr val="FF0000"/>
                    </a:solidFill>
                  </a:rPr>
                  <a:t> e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g</a:t>
                </a:r>
                <a:r>
                  <a:rPr lang="en-US" dirty="0"/>
                  <a:t> (</a:t>
                </a:r>
                <a:r>
                  <a:rPr lang="en-US" dirty="0" err="1">
                    <a:solidFill>
                      <a:srgbClr val="FF66FF"/>
                    </a:solidFill>
                  </a:rPr>
                  <a:t>neighb</a:t>
                </a:r>
                <a:r>
                  <a:rPr lang="en-US" dirty="0">
                    <a:solidFill>
                      <a:srgbClr val="FF66FF"/>
                    </a:solidFill>
                  </a:rPr>
                  <a:t>.</a:t>
                </a:r>
                <a:r>
                  <a:rPr lang="en-US" dirty="0"/>
                  <a:t>)   </a:t>
                </a:r>
              </a:p>
            </p:txBody>
          </p:sp>
          <p:cxnSp>
            <p:nvCxnSpPr>
              <p:cNvPr id="47" name="Connecteur droit avec flèche 46"/>
              <p:cNvCxnSpPr/>
              <p:nvPr/>
            </p:nvCxnSpPr>
            <p:spPr>
              <a:xfrm>
                <a:off x="6040814" y="5678448"/>
                <a:ext cx="396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56"/>
            <p:cNvSpPr/>
            <p:nvPr/>
          </p:nvSpPr>
          <p:spPr>
            <a:xfrm>
              <a:off x="3738408" y="4807982"/>
              <a:ext cx="894922" cy="383116"/>
            </a:xfrm>
            <a:prstGeom prst="rect">
              <a:avLst/>
            </a:prstGeom>
            <a:solidFill>
              <a:srgbClr val="FF66FF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222530" y="107737"/>
            <a:ext cx="3293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Ti</a:t>
            </a:r>
            <a:r>
              <a:rPr lang="fr-FR" sz="2400" baseline="30000" dirty="0">
                <a:solidFill>
                  <a:srgbClr val="800000"/>
                </a:solidFill>
                <a:latin typeface="Century Gothic"/>
                <a:cs typeface="Century Gothic"/>
              </a:rPr>
              <a:t>4+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in </a:t>
            </a:r>
            <a:r>
              <a:rPr lang="fr-FR" sz="2400" i="1" dirty="0" err="1">
                <a:solidFill>
                  <a:srgbClr val="800000"/>
                </a:solidFill>
                <a:latin typeface="Century Gothic"/>
                <a:cs typeface="Century Gothic"/>
              </a:rPr>
              <a:t>octahedral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site</a:t>
            </a:r>
            <a:endParaRPr lang="en-US" sz="2400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294182" y="687562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07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  <p:pic>
        <p:nvPicPr>
          <p:cNvPr id="7" name="Image 6" descr="rutile_exp_calc_E1E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0" y="1944000"/>
            <a:ext cx="3581400" cy="4318000"/>
          </a:xfrm>
          <a:prstGeom prst="rect">
            <a:avLst/>
          </a:prstGeom>
        </p:spPr>
      </p:pic>
      <p:pic>
        <p:nvPicPr>
          <p:cNvPr id="8" name="Image 7" descr="rutile_exp_calc_zoom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0" y="1944000"/>
            <a:ext cx="3581400" cy="431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456112" y="774094"/>
            <a:ext cx="4091868" cy="1168471"/>
          </a:xfrm>
          <a:prstGeom prst="roundRect">
            <a:avLst/>
          </a:prstGeom>
          <a:solidFill>
            <a:srgbClr val="947C69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ce réservé du numéro de diapositive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85800" y="888940"/>
            <a:ext cx="3862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800040"/>
                </a:solidFill>
              </a:rPr>
              <a:t>TiO</a:t>
            </a:r>
            <a:r>
              <a:rPr lang="en-US" sz="2000" baseline="-25000" dirty="0">
                <a:solidFill>
                  <a:srgbClr val="800040"/>
                </a:solidFill>
              </a:rPr>
              <a:t>2</a:t>
            </a:r>
            <a:r>
              <a:rPr lang="en-US" sz="2000" dirty="0">
                <a:solidFill>
                  <a:srgbClr val="800040"/>
                </a:solidFill>
              </a:rPr>
              <a:t> rutile, Ti site: centrosymmetric</a:t>
            </a:r>
          </a:p>
        </p:txBody>
      </p:sp>
      <p:sp>
        <p:nvSpPr>
          <p:cNvPr id="39" name="Flèche à angle droit 38"/>
          <p:cNvSpPr/>
          <p:nvPr/>
        </p:nvSpPr>
        <p:spPr>
          <a:xfrm rot="5400000">
            <a:off x="980411" y="1380222"/>
            <a:ext cx="342900" cy="304800"/>
          </a:xfrm>
          <a:prstGeom prst="bentUpArrow">
            <a:avLst/>
          </a:prstGeom>
          <a:solidFill>
            <a:srgbClr val="800040"/>
          </a:solidFill>
          <a:ln>
            <a:solidFill>
              <a:srgbClr val="800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304261" y="1384322"/>
            <a:ext cx="277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pre-edge</a:t>
            </a:r>
            <a:r>
              <a:rPr lang="fr-FR" dirty="0"/>
              <a:t> : </a:t>
            </a:r>
            <a:r>
              <a:rPr lang="fr-FR" dirty="0">
                <a:solidFill>
                  <a:srgbClr val="FF0000"/>
                </a:solidFill>
              </a:rPr>
              <a:t>E2</a:t>
            </a:r>
            <a:r>
              <a:rPr lang="fr-FR" dirty="0"/>
              <a:t> +</a:t>
            </a:r>
            <a:r>
              <a:rPr lang="fr-FR" dirty="0">
                <a:solidFill>
                  <a:srgbClr val="FF66FF"/>
                </a:solidFill>
              </a:rPr>
              <a:t> </a:t>
            </a:r>
            <a:r>
              <a:rPr lang="fr-FR" i="1" dirty="0">
                <a:solidFill>
                  <a:srgbClr val="FF66FF"/>
                </a:solidFill>
              </a:rPr>
              <a:t>non local </a:t>
            </a:r>
            <a:r>
              <a:rPr lang="fr-FR" dirty="0">
                <a:solidFill>
                  <a:srgbClr val="0000FF"/>
                </a:solidFill>
              </a:rPr>
              <a:t>E1</a:t>
            </a:r>
          </a:p>
        </p:txBody>
      </p:sp>
      <p:grpSp>
        <p:nvGrpSpPr>
          <p:cNvPr id="41" name="Grouper 40"/>
          <p:cNvGrpSpPr/>
          <p:nvPr/>
        </p:nvGrpSpPr>
        <p:grpSpPr>
          <a:xfrm>
            <a:off x="1479400" y="5168900"/>
            <a:ext cx="774934" cy="393700"/>
            <a:chOff x="1479400" y="5207000"/>
            <a:chExt cx="774934" cy="393700"/>
          </a:xfrm>
        </p:grpSpPr>
        <p:cxnSp>
          <p:nvCxnSpPr>
            <p:cNvPr id="42" name="Connecteur droit avec flèche 41"/>
            <p:cNvCxnSpPr/>
            <p:nvPr/>
          </p:nvCxnSpPr>
          <p:spPr>
            <a:xfrm>
              <a:off x="1479400" y="5207000"/>
              <a:ext cx="32400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1479400" y="5231368"/>
              <a:ext cx="774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0.5 eV</a:t>
              </a:r>
            </a:p>
          </p:txBody>
        </p:sp>
      </p:grpSp>
      <p:grpSp>
        <p:nvGrpSpPr>
          <p:cNvPr id="44" name="Grouper 153"/>
          <p:cNvGrpSpPr/>
          <p:nvPr/>
        </p:nvGrpSpPr>
        <p:grpSpPr>
          <a:xfrm>
            <a:off x="4512577" y="3038445"/>
            <a:ext cx="3674845" cy="400110"/>
            <a:chOff x="4547980" y="5905500"/>
            <a:chExt cx="3674845" cy="400110"/>
          </a:xfrm>
        </p:grpSpPr>
        <p:sp>
          <p:nvSpPr>
            <p:cNvPr id="45" name="ZoneTexte 44"/>
            <p:cNvSpPr txBox="1"/>
            <p:nvPr/>
          </p:nvSpPr>
          <p:spPr>
            <a:xfrm>
              <a:off x="5144989" y="5905500"/>
              <a:ext cx="3077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A1 calc. at too high energy !</a:t>
              </a:r>
            </a:p>
          </p:txBody>
        </p:sp>
        <p:sp>
          <p:nvSpPr>
            <p:cNvPr id="46" name="Flèche vers la droite 45"/>
            <p:cNvSpPr/>
            <p:nvPr/>
          </p:nvSpPr>
          <p:spPr>
            <a:xfrm>
              <a:off x="4547980" y="6055646"/>
              <a:ext cx="496975" cy="17376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5943658" y="3733800"/>
            <a:ext cx="942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WHY?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222530" y="107737"/>
            <a:ext cx="3293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Ti</a:t>
            </a:r>
            <a:r>
              <a:rPr lang="fr-FR" sz="2400" baseline="30000" dirty="0">
                <a:solidFill>
                  <a:srgbClr val="800000"/>
                </a:solidFill>
                <a:latin typeface="Century Gothic"/>
                <a:cs typeface="Century Gothic"/>
              </a:rPr>
              <a:t>4+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in </a:t>
            </a:r>
            <a:r>
              <a:rPr lang="fr-FR" sz="2400" i="1" dirty="0" err="1">
                <a:solidFill>
                  <a:srgbClr val="800000"/>
                </a:solidFill>
                <a:latin typeface="Century Gothic"/>
                <a:cs typeface="Century Gothic"/>
              </a:rPr>
              <a:t>octahedral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site</a:t>
            </a:r>
            <a:endParaRPr lang="en-US" sz="2400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294182" y="687562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4272516" y="5922011"/>
            <a:ext cx="4871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47C69"/>
                </a:solidFill>
              </a:rPr>
              <a:t>Cabaret </a:t>
            </a:r>
            <a:r>
              <a:rPr lang="en-US" sz="1600" i="1" dirty="0">
                <a:solidFill>
                  <a:srgbClr val="947C69"/>
                </a:solidFill>
              </a:rPr>
              <a:t>et al.</a:t>
            </a:r>
            <a:r>
              <a:rPr lang="en-US" sz="1600" dirty="0">
                <a:solidFill>
                  <a:srgbClr val="947C69"/>
                </a:solidFill>
              </a:rPr>
              <a:t> Phys. Chem. Chem. Phys. </a:t>
            </a:r>
            <a:r>
              <a:rPr lang="en-US" sz="1600" b="1" dirty="0">
                <a:solidFill>
                  <a:srgbClr val="947C69"/>
                </a:solidFill>
              </a:rPr>
              <a:t>12</a:t>
            </a:r>
            <a:r>
              <a:rPr lang="en-US" sz="1600" dirty="0">
                <a:solidFill>
                  <a:srgbClr val="947C69"/>
                </a:solidFill>
              </a:rPr>
              <a:t>:5619  (2010)</a:t>
            </a:r>
          </a:p>
        </p:txBody>
      </p:sp>
      <p:grpSp>
        <p:nvGrpSpPr>
          <p:cNvPr id="51" name="Grouper 84"/>
          <p:cNvGrpSpPr/>
          <p:nvPr/>
        </p:nvGrpSpPr>
        <p:grpSpPr>
          <a:xfrm>
            <a:off x="6438672" y="1154928"/>
            <a:ext cx="2248128" cy="990000"/>
            <a:chOff x="787172" y="1206500"/>
            <a:chExt cx="2248128" cy="990000"/>
          </a:xfrm>
        </p:grpSpPr>
        <p:sp>
          <p:nvSpPr>
            <p:cNvPr id="52" name="Rectangle 51"/>
            <p:cNvSpPr/>
            <p:nvPr/>
          </p:nvSpPr>
          <p:spPr>
            <a:xfrm>
              <a:off x="787400" y="1206500"/>
              <a:ext cx="2235200" cy="990000"/>
            </a:xfrm>
            <a:prstGeom prst="rect">
              <a:avLst/>
            </a:prstGeom>
            <a:noFill/>
            <a:ln>
              <a:solidFill>
                <a:srgbClr val="947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er 83"/>
            <p:cNvGrpSpPr/>
            <p:nvPr/>
          </p:nvGrpSpPr>
          <p:grpSpPr>
            <a:xfrm>
              <a:off x="787172" y="1207294"/>
              <a:ext cx="2248128" cy="855384"/>
              <a:chOff x="787172" y="1207294"/>
              <a:chExt cx="2248128" cy="855384"/>
            </a:xfrm>
          </p:grpSpPr>
          <p:sp>
            <p:nvSpPr>
              <p:cNvPr id="54" name="ZoneTexte 53"/>
              <p:cNvSpPr txBox="1"/>
              <p:nvPr/>
            </p:nvSpPr>
            <p:spPr>
              <a:xfrm>
                <a:off x="787172" y="1207294"/>
                <a:ext cx="5009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3d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  <p:grpSp>
            <p:nvGrpSpPr>
              <p:cNvPr id="55" name="Grouper 43"/>
              <p:cNvGrpSpPr/>
              <p:nvPr/>
            </p:nvGrpSpPr>
            <p:grpSpPr>
              <a:xfrm>
                <a:off x="924125" y="1336120"/>
                <a:ext cx="2111175" cy="726558"/>
                <a:chOff x="962225" y="1323420"/>
                <a:chExt cx="2111175" cy="726558"/>
              </a:xfrm>
            </p:grpSpPr>
            <p:cxnSp>
              <p:nvCxnSpPr>
                <p:cNvPr id="56" name="Connecteur droit 55"/>
                <p:cNvCxnSpPr/>
                <p:nvPr/>
              </p:nvCxnSpPr>
              <p:spPr>
                <a:xfrm>
                  <a:off x="962225" y="1905000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/>
                <p:cNvCxnSpPr/>
                <p:nvPr/>
              </p:nvCxnSpPr>
              <p:spPr>
                <a:xfrm>
                  <a:off x="1557225" y="1903412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/>
                <p:cNvCxnSpPr/>
                <p:nvPr/>
              </p:nvCxnSpPr>
              <p:spPr>
                <a:xfrm>
                  <a:off x="2141425" y="1903412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eur droit 58"/>
                <p:cNvCxnSpPr/>
                <p:nvPr/>
              </p:nvCxnSpPr>
              <p:spPr>
                <a:xfrm>
                  <a:off x="1285125" y="1563132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eur droit 59"/>
                <p:cNvCxnSpPr/>
                <p:nvPr/>
              </p:nvCxnSpPr>
              <p:spPr>
                <a:xfrm>
                  <a:off x="1867425" y="1562338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ZoneTexte 60"/>
                <p:cNvSpPr txBox="1"/>
                <p:nvPr/>
              </p:nvSpPr>
              <p:spPr>
                <a:xfrm>
                  <a:off x="2660982" y="1680646"/>
                  <a:ext cx="4124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</a:t>
                  </a:r>
                  <a:r>
                    <a:rPr lang="en-US" baseline="-25000" dirty="0"/>
                    <a:t>2g</a:t>
                  </a:r>
                </a:p>
              </p:txBody>
            </p:sp>
            <p:sp>
              <p:nvSpPr>
                <p:cNvPr id="62" name="ZoneTexte 61"/>
                <p:cNvSpPr txBox="1"/>
                <p:nvPr/>
              </p:nvSpPr>
              <p:spPr>
                <a:xfrm>
                  <a:off x="2457025" y="1323420"/>
                  <a:ext cx="3719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baseline="-25000" dirty="0"/>
                    <a:t>g</a:t>
                  </a:r>
                </a:p>
              </p:txBody>
            </p:sp>
          </p:grpSp>
        </p:grpSp>
      </p:grpSp>
      <p:sp>
        <p:nvSpPr>
          <p:cNvPr id="63" name="ZoneTexte 62"/>
          <p:cNvSpPr txBox="1"/>
          <p:nvPr/>
        </p:nvSpPr>
        <p:spPr>
          <a:xfrm>
            <a:off x="6438672" y="744190"/>
            <a:ext cx="2320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single-particle picture</a:t>
            </a:r>
          </a:p>
        </p:txBody>
      </p:sp>
    </p:spTree>
    <p:extLst>
      <p:ext uri="{BB962C8B-B14F-4D97-AF65-F5344CB8AC3E}">
        <p14:creationId xmlns:p14="http://schemas.microsoft.com/office/powerpoint/2010/main" val="308724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56771" y="1685396"/>
            <a:ext cx="8608785" cy="2421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F0050"/>
                </a:solidFill>
                <a:effectLst/>
                <a:uLnTx/>
                <a:uFillTx/>
                <a:latin typeface="Century Gothic"/>
              </a:rPr>
              <a:t>Part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9F0050"/>
                </a:solidFill>
                <a:latin typeface="Century Gothic"/>
              </a:rPr>
              <a:t>Introduction to electronic structure calculation using DFT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9F0050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559" y="1964267"/>
            <a:ext cx="8592997" cy="1896533"/>
          </a:xfrm>
          <a:prstGeom prst="rect">
            <a:avLst/>
          </a:prstGeom>
          <a:noFill/>
          <a:ln w="9525" cap="flat" cmpd="sng" algn="ctr">
            <a:solidFill>
              <a:srgbClr val="80004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8077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12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56112" y="774094"/>
            <a:ext cx="4091868" cy="1168471"/>
          </a:xfrm>
          <a:prstGeom prst="roundRect">
            <a:avLst/>
          </a:prstGeom>
          <a:solidFill>
            <a:srgbClr val="947C69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numéro de diapositive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85800" y="888940"/>
            <a:ext cx="3862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800040"/>
                </a:solidFill>
              </a:rPr>
              <a:t>TiO</a:t>
            </a:r>
            <a:r>
              <a:rPr lang="en-US" sz="2000" baseline="-25000" dirty="0">
                <a:solidFill>
                  <a:srgbClr val="800040"/>
                </a:solidFill>
              </a:rPr>
              <a:t>2</a:t>
            </a:r>
            <a:r>
              <a:rPr lang="en-US" sz="2000" dirty="0">
                <a:solidFill>
                  <a:srgbClr val="800040"/>
                </a:solidFill>
              </a:rPr>
              <a:t> rutile, Ti site: centrosymmetric</a:t>
            </a:r>
          </a:p>
        </p:txBody>
      </p:sp>
      <p:sp>
        <p:nvSpPr>
          <p:cNvPr id="24" name="Flèche à angle droit 23"/>
          <p:cNvSpPr/>
          <p:nvPr/>
        </p:nvSpPr>
        <p:spPr>
          <a:xfrm rot="5400000">
            <a:off x="980411" y="1380222"/>
            <a:ext cx="342900" cy="304800"/>
          </a:xfrm>
          <a:prstGeom prst="bentUpArrow">
            <a:avLst/>
          </a:prstGeom>
          <a:solidFill>
            <a:srgbClr val="800040"/>
          </a:solidFill>
          <a:ln>
            <a:solidFill>
              <a:srgbClr val="800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1304261" y="1384322"/>
            <a:ext cx="277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pre-edge</a:t>
            </a:r>
            <a:r>
              <a:rPr lang="fr-FR" dirty="0"/>
              <a:t> : </a:t>
            </a:r>
            <a:r>
              <a:rPr lang="fr-FR" dirty="0">
                <a:solidFill>
                  <a:srgbClr val="FF0000"/>
                </a:solidFill>
              </a:rPr>
              <a:t>E2</a:t>
            </a:r>
            <a:r>
              <a:rPr lang="fr-FR" dirty="0"/>
              <a:t> + </a:t>
            </a:r>
            <a:r>
              <a:rPr lang="fr-FR" i="1" dirty="0">
                <a:solidFill>
                  <a:srgbClr val="FF66FF"/>
                </a:solidFill>
              </a:rPr>
              <a:t>non local </a:t>
            </a:r>
            <a:r>
              <a:rPr lang="fr-FR" dirty="0">
                <a:solidFill>
                  <a:srgbClr val="0000FF"/>
                </a:solidFill>
              </a:rPr>
              <a:t>E1</a:t>
            </a:r>
          </a:p>
        </p:txBody>
      </p:sp>
      <p:pic>
        <p:nvPicPr>
          <p:cNvPr id="26" name="Image 25" descr="rutile_exp_calc_E1E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0" y="1944000"/>
            <a:ext cx="3581400" cy="4318000"/>
          </a:xfrm>
          <a:prstGeom prst="rect">
            <a:avLst/>
          </a:prstGeom>
        </p:spPr>
      </p:pic>
      <p:pic>
        <p:nvPicPr>
          <p:cNvPr id="27" name="Image 26" descr="rutile_exp_calc_ch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0" y="1944000"/>
            <a:ext cx="3581400" cy="43180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829833" y="4509532"/>
            <a:ext cx="2164550" cy="369332"/>
          </a:xfrm>
          <a:prstGeom prst="rect">
            <a:avLst/>
          </a:prstGeom>
          <a:solidFill>
            <a:schemeClr val="bg1"/>
          </a:solidFill>
          <a:ln>
            <a:solidFill>
              <a:srgbClr val="947C6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dashed: no core-hole</a:t>
            </a:r>
          </a:p>
        </p:txBody>
      </p:sp>
      <p:grpSp>
        <p:nvGrpSpPr>
          <p:cNvPr id="29" name="Grouper 153"/>
          <p:cNvGrpSpPr/>
          <p:nvPr/>
        </p:nvGrpSpPr>
        <p:grpSpPr>
          <a:xfrm>
            <a:off x="4512577" y="3038445"/>
            <a:ext cx="3674845" cy="400110"/>
            <a:chOff x="4547980" y="5905500"/>
            <a:chExt cx="3674845" cy="400110"/>
          </a:xfrm>
        </p:grpSpPr>
        <p:sp>
          <p:nvSpPr>
            <p:cNvPr id="30" name="ZoneTexte 29"/>
            <p:cNvSpPr txBox="1"/>
            <p:nvPr/>
          </p:nvSpPr>
          <p:spPr>
            <a:xfrm>
              <a:off x="5144989" y="5905500"/>
              <a:ext cx="3077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A1 calc. at too high energy !</a:t>
              </a:r>
            </a:p>
          </p:txBody>
        </p:sp>
        <p:sp>
          <p:nvSpPr>
            <p:cNvPr id="31" name="Flèche vers la droite 30"/>
            <p:cNvSpPr/>
            <p:nvPr/>
          </p:nvSpPr>
          <p:spPr>
            <a:xfrm>
              <a:off x="4547980" y="6055646"/>
              <a:ext cx="496975" cy="17376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4137428" y="3516868"/>
            <a:ext cx="4602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1</a:t>
            </a:r>
            <a:r>
              <a:rPr lang="en-US" sz="2000" i="1" dirty="0">
                <a:solidFill>
                  <a:srgbClr val="FF0000"/>
                </a:solidFill>
              </a:rPr>
              <a:t>s</a:t>
            </a:r>
            <a:r>
              <a:rPr lang="en-US" sz="2000" dirty="0">
                <a:solidFill>
                  <a:srgbClr val="FF0000"/>
                </a:solidFill>
              </a:rPr>
              <a:t> core-hole is not attractive enough…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237940" y="4278699"/>
            <a:ext cx="240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to improve ?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22530" y="107737"/>
            <a:ext cx="3293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Ti</a:t>
            </a:r>
            <a:r>
              <a:rPr lang="fr-FR" sz="2400" baseline="30000" dirty="0">
                <a:solidFill>
                  <a:srgbClr val="800000"/>
                </a:solidFill>
                <a:latin typeface="Century Gothic"/>
                <a:cs typeface="Century Gothic"/>
              </a:rPr>
              <a:t>4+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in </a:t>
            </a:r>
            <a:r>
              <a:rPr lang="fr-FR" sz="2400" i="1" dirty="0" err="1">
                <a:solidFill>
                  <a:srgbClr val="800000"/>
                </a:solidFill>
                <a:latin typeface="Century Gothic"/>
                <a:cs typeface="Century Gothic"/>
              </a:rPr>
              <a:t>octahedral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site</a:t>
            </a:r>
            <a:endParaRPr lang="en-US" sz="2400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294182" y="687562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er 84"/>
          <p:cNvGrpSpPr/>
          <p:nvPr/>
        </p:nvGrpSpPr>
        <p:grpSpPr>
          <a:xfrm>
            <a:off x="6438672" y="1154928"/>
            <a:ext cx="2248128" cy="990000"/>
            <a:chOff x="787172" y="1206500"/>
            <a:chExt cx="2248128" cy="990000"/>
          </a:xfrm>
        </p:grpSpPr>
        <p:sp>
          <p:nvSpPr>
            <p:cNvPr id="37" name="Rectangle 36"/>
            <p:cNvSpPr/>
            <p:nvPr/>
          </p:nvSpPr>
          <p:spPr>
            <a:xfrm>
              <a:off x="787400" y="1206500"/>
              <a:ext cx="2235200" cy="990000"/>
            </a:xfrm>
            <a:prstGeom prst="rect">
              <a:avLst/>
            </a:prstGeom>
            <a:noFill/>
            <a:ln>
              <a:solidFill>
                <a:srgbClr val="947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er 83"/>
            <p:cNvGrpSpPr/>
            <p:nvPr/>
          </p:nvGrpSpPr>
          <p:grpSpPr>
            <a:xfrm>
              <a:off x="787172" y="1207294"/>
              <a:ext cx="2248128" cy="855384"/>
              <a:chOff x="787172" y="1207294"/>
              <a:chExt cx="2248128" cy="855384"/>
            </a:xfrm>
          </p:grpSpPr>
          <p:sp>
            <p:nvSpPr>
              <p:cNvPr id="39" name="ZoneTexte 38"/>
              <p:cNvSpPr txBox="1"/>
              <p:nvPr/>
            </p:nvSpPr>
            <p:spPr>
              <a:xfrm>
                <a:off x="787172" y="1207294"/>
                <a:ext cx="5009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3d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  <p:grpSp>
            <p:nvGrpSpPr>
              <p:cNvPr id="40" name="Grouper 43"/>
              <p:cNvGrpSpPr/>
              <p:nvPr/>
            </p:nvGrpSpPr>
            <p:grpSpPr>
              <a:xfrm>
                <a:off x="924125" y="1336120"/>
                <a:ext cx="2111175" cy="726558"/>
                <a:chOff x="962225" y="1323420"/>
                <a:chExt cx="2111175" cy="726558"/>
              </a:xfrm>
            </p:grpSpPr>
            <p:cxnSp>
              <p:nvCxnSpPr>
                <p:cNvPr id="41" name="Connecteur droit 40"/>
                <p:cNvCxnSpPr/>
                <p:nvPr/>
              </p:nvCxnSpPr>
              <p:spPr>
                <a:xfrm>
                  <a:off x="962225" y="1905000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41"/>
                <p:cNvCxnSpPr/>
                <p:nvPr/>
              </p:nvCxnSpPr>
              <p:spPr>
                <a:xfrm>
                  <a:off x="1557225" y="1903412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42"/>
                <p:cNvCxnSpPr/>
                <p:nvPr/>
              </p:nvCxnSpPr>
              <p:spPr>
                <a:xfrm>
                  <a:off x="2141425" y="1903412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43"/>
                <p:cNvCxnSpPr/>
                <p:nvPr/>
              </p:nvCxnSpPr>
              <p:spPr>
                <a:xfrm>
                  <a:off x="1285125" y="1563132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droit 44"/>
                <p:cNvCxnSpPr/>
                <p:nvPr/>
              </p:nvCxnSpPr>
              <p:spPr>
                <a:xfrm>
                  <a:off x="1867425" y="1562338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ZoneTexte 45"/>
                <p:cNvSpPr txBox="1"/>
                <p:nvPr/>
              </p:nvSpPr>
              <p:spPr>
                <a:xfrm>
                  <a:off x="2660982" y="1680646"/>
                  <a:ext cx="4124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</a:t>
                  </a:r>
                  <a:r>
                    <a:rPr lang="en-US" baseline="-25000" dirty="0"/>
                    <a:t>2g</a:t>
                  </a:r>
                </a:p>
              </p:txBody>
            </p:sp>
            <p:sp>
              <p:nvSpPr>
                <p:cNvPr id="47" name="ZoneTexte 46"/>
                <p:cNvSpPr txBox="1"/>
                <p:nvPr/>
              </p:nvSpPr>
              <p:spPr>
                <a:xfrm>
                  <a:off x="2457025" y="1323420"/>
                  <a:ext cx="3719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baseline="-25000" dirty="0"/>
                    <a:t>g</a:t>
                  </a:r>
                </a:p>
              </p:txBody>
            </p:sp>
          </p:grpSp>
        </p:grpSp>
      </p:grpSp>
      <p:sp>
        <p:nvSpPr>
          <p:cNvPr id="48" name="ZoneTexte 47"/>
          <p:cNvSpPr txBox="1"/>
          <p:nvPr/>
        </p:nvSpPr>
        <p:spPr>
          <a:xfrm>
            <a:off x="6438672" y="744190"/>
            <a:ext cx="2320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single-particle picture</a:t>
            </a:r>
          </a:p>
        </p:txBody>
      </p:sp>
    </p:spTree>
    <p:extLst>
      <p:ext uri="{BB962C8B-B14F-4D97-AF65-F5344CB8AC3E}">
        <p14:creationId xmlns:p14="http://schemas.microsoft.com/office/powerpoint/2010/main" val="211018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/>
      <p:bldP spid="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13</a:t>
            </a:r>
          </a:p>
        </p:txBody>
      </p:sp>
      <p:sp>
        <p:nvSpPr>
          <p:cNvPr id="5" name="Espace réservé du numéro de diapositive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 5" descr="rutile_Shirl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848" y="2311897"/>
            <a:ext cx="3224784" cy="3133344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rot="5400000">
            <a:off x="5310514" y="3853169"/>
            <a:ext cx="2082800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627780" y="5461892"/>
            <a:ext cx="4464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47C69"/>
                </a:solidFill>
              </a:rPr>
              <a:t>Shirley, J. </a:t>
            </a:r>
            <a:r>
              <a:rPr lang="en-US" sz="1600" dirty="0" err="1">
                <a:solidFill>
                  <a:srgbClr val="947C69"/>
                </a:solidFill>
              </a:rPr>
              <a:t>Electr</a:t>
            </a:r>
            <a:r>
              <a:rPr lang="en-US" sz="1600" dirty="0">
                <a:solidFill>
                  <a:srgbClr val="947C69"/>
                </a:solidFill>
              </a:rPr>
              <a:t>. </a:t>
            </a:r>
            <a:r>
              <a:rPr lang="en-US" sz="1600" dirty="0" err="1">
                <a:solidFill>
                  <a:srgbClr val="947C69"/>
                </a:solidFill>
              </a:rPr>
              <a:t>Spectr</a:t>
            </a:r>
            <a:r>
              <a:rPr lang="en-US" sz="1600" dirty="0">
                <a:solidFill>
                  <a:srgbClr val="947C69"/>
                </a:solidFill>
              </a:rPr>
              <a:t>. Rel. </a:t>
            </a:r>
            <a:r>
              <a:rPr lang="en-US" sz="1600" dirty="0" err="1">
                <a:solidFill>
                  <a:srgbClr val="947C69"/>
                </a:solidFill>
              </a:rPr>
              <a:t>Phenom</a:t>
            </a:r>
            <a:r>
              <a:rPr lang="en-US" sz="1600" dirty="0">
                <a:solidFill>
                  <a:srgbClr val="947C69"/>
                </a:solidFill>
              </a:rPr>
              <a:t>. </a:t>
            </a:r>
            <a:r>
              <a:rPr lang="en-US" sz="1600" b="1" dirty="0">
                <a:solidFill>
                  <a:srgbClr val="947C69"/>
                </a:solidFill>
              </a:rPr>
              <a:t>136</a:t>
            </a:r>
            <a:r>
              <a:rPr lang="en-US" sz="1600" dirty="0">
                <a:solidFill>
                  <a:srgbClr val="947C69"/>
                </a:solidFill>
              </a:rPr>
              <a:t>:77 (2004)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27323" y="1993365"/>
            <a:ext cx="247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40"/>
                </a:solidFill>
              </a:rPr>
              <a:t>Bethe-Salpeter equation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456112" y="774094"/>
            <a:ext cx="4091868" cy="1168471"/>
          </a:xfrm>
          <a:prstGeom prst="roundRect">
            <a:avLst/>
          </a:prstGeom>
          <a:solidFill>
            <a:srgbClr val="947C69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85800" y="888940"/>
            <a:ext cx="3862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800040"/>
                </a:solidFill>
              </a:rPr>
              <a:t>TiO</a:t>
            </a:r>
            <a:r>
              <a:rPr lang="en-US" sz="2000" baseline="-25000" dirty="0">
                <a:solidFill>
                  <a:srgbClr val="800040"/>
                </a:solidFill>
              </a:rPr>
              <a:t>2</a:t>
            </a:r>
            <a:r>
              <a:rPr lang="en-US" sz="2000" dirty="0">
                <a:solidFill>
                  <a:srgbClr val="800040"/>
                </a:solidFill>
              </a:rPr>
              <a:t> rutile, Ti site: centrosymmetric</a:t>
            </a:r>
          </a:p>
        </p:txBody>
      </p:sp>
      <p:sp>
        <p:nvSpPr>
          <p:cNvPr id="13" name="Flèche à angle droit 12"/>
          <p:cNvSpPr/>
          <p:nvPr/>
        </p:nvSpPr>
        <p:spPr>
          <a:xfrm rot="5400000">
            <a:off x="980411" y="1380222"/>
            <a:ext cx="342900" cy="304800"/>
          </a:xfrm>
          <a:prstGeom prst="bentUpArrow">
            <a:avLst/>
          </a:prstGeom>
          <a:solidFill>
            <a:srgbClr val="800040"/>
          </a:solidFill>
          <a:ln>
            <a:solidFill>
              <a:srgbClr val="800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304261" y="1384322"/>
            <a:ext cx="277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pre-edge</a:t>
            </a:r>
            <a:r>
              <a:rPr lang="fr-FR" dirty="0"/>
              <a:t> : </a:t>
            </a:r>
            <a:r>
              <a:rPr lang="fr-FR" dirty="0">
                <a:solidFill>
                  <a:srgbClr val="FF0000"/>
                </a:solidFill>
              </a:rPr>
              <a:t>E2</a:t>
            </a:r>
            <a:r>
              <a:rPr lang="fr-FR" dirty="0"/>
              <a:t> + </a:t>
            </a:r>
            <a:r>
              <a:rPr lang="fr-FR" i="1" dirty="0">
                <a:solidFill>
                  <a:srgbClr val="FF66FF"/>
                </a:solidFill>
              </a:rPr>
              <a:t>non local </a:t>
            </a:r>
            <a:r>
              <a:rPr lang="fr-FR" dirty="0">
                <a:solidFill>
                  <a:srgbClr val="0000FF"/>
                </a:solidFill>
              </a:rPr>
              <a:t>E1</a:t>
            </a:r>
          </a:p>
        </p:txBody>
      </p:sp>
      <p:pic>
        <p:nvPicPr>
          <p:cNvPr id="16" name="Image 15" descr="rutile_exp_calc_ch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0" y="1944000"/>
            <a:ext cx="3581400" cy="43180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829833" y="4509532"/>
            <a:ext cx="2164550" cy="369332"/>
          </a:xfrm>
          <a:prstGeom prst="rect">
            <a:avLst/>
          </a:prstGeom>
          <a:solidFill>
            <a:schemeClr val="bg1"/>
          </a:solidFill>
          <a:ln>
            <a:solidFill>
              <a:srgbClr val="947C6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dashed: no core-hole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22530" y="107737"/>
            <a:ext cx="3293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Ti</a:t>
            </a:r>
            <a:r>
              <a:rPr lang="fr-FR" sz="2400" baseline="30000" dirty="0">
                <a:solidFill>
                  <a:srgbClr val="800000"/>
                </a:solidFill>
                <a:latin typeface="Century Gothic"/>
                <a:cs typeface="Century Gothic"/>
              </a:rPr>
              <a:t>4+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in </a:t>
            </a:r>
            <a:r>
              <a:rPr lang="fr-FR" sz="2400" i="1" dirty="0" err="1">
                <a:solidFill>
                  <a:srgbClr val="800000"/>
                </a:solidFill>
                <a:latin typeface="Century Gothic"/>
                <a:cs typeface="Century Gothic"/>
              </a:rPr>
              <a:t>octahedral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site</a:t>
            </a:r>
            <a:endParaRPr lang="en-US" sz="2400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294182" y="687562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14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456111" y="800039"/>
            <a:ext cx="4462191" cy="975601"/>
            <a:chOff x="456111" y="888939"/>
            <a:chExt cx="4462191" cy="97560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56111" y="888939"/>
              <a:ext cx="4462191" cy="975601"/>
            </a:xfrm>
            <a:prstGeom prst="roundRect">
              <a:avLst/>
            </a:prstGeom>
            <a:solidFill>
              <a:srgbClr val="947C69">
                <a:alpha val="2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èche à angle droit 6"/>
            <p:cNvSpPr/>
            <p:nvPr/>
          </p:nvSpPr>
          <p:spPr>
            <a:xfrm rot="5400000">
              <a:off x="980411" y="1380222"/>
              <a:ext cx="342900" cy="304800"/>
            </a:xfrm>
            <a:prstGeom prst="bentUpArrow">
              <a:avLst/>
            </a:prstGeom>
            <a:solidFill>
              <a:srgbClr val="800040"/>
            </a:solidFill>
            <a:ln>
              <a:solidFill>
                <a:srgbClr val="8000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304261" y="1384322"/>
              <a:ext cx="1422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pre-edge</a:t>
              </a:r>
              <a:r>
                <a:rPr lang="fr-FR" dirty="0"/>
                <a:t> : </a:t>
              </a:r>
              <a:r>
                <a:rPr lang="fr-FR" dirty="0">
                  <a:solidFill>
                    <a:srgbClr val="FF0000"/>
                  </a:solidFill>
                </a:rPr>
                <a:t>E2</a:t>
              </a:r>
              <a:endParaRPr lang="fr-FR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Espace réservé du numéro de diapositive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5539" y="825439"/>
            <a:ext cx="4368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800040"/>
                </a:solidFill>
              </a:rPr>
              <a:t>MgAl</a:t>
            </a:r>
            <a:r>
              <a:rPr lang="en-US" sz="2000" baseline="-25000" dirty="0">
                <a:solidFill>
                  <a:srgbClr val="800040"/>
                </a:solidFill>
              </a:rPr>
              <a:t>2</a:t>
            </a:r>
            <a:r>
              <a:rPr lang="en-US" sz="2000" dirty="0">
                <a:solidFill>
                  <a:srgbClr val="800040"/>
                </a:solidFill>
              </a:rPr>
              <a:t>O</a:t>
            </a:r>
            <a:r>
              <a:rPr lang="en-US" sz="2000" baseline="-25000" dirty="0">
                <a:solidFill>
                  <a:srgbClr val="800040"/>
                </a:solidFill>
              </a:rPr>
              <a:t>4</a:t>
            </a:r>
            <a:r>
              <a:rPr lang="en-US" sz="2000" dirty="0">
                <a:solidFill>
                  <a:srgbClr val="800040"/>
                </a:solidFill>
              </a:rPr>
              <a:t>:Cr</a:t>
            </a:r>
            <a:r>
              <a:rPr lang="en-US" sz="2000" baseline="30000" dirty="0">
                <a:solidFill>
                  <a:srgbClr val="800040"/>
                </a:solidFill>
              </a:rPr>
              <a:t>3+</a:t>
            </a:r>
            <a:r>
              <a:rPr lang="en-US" sz="2000" dirty="0">
                <a:solidFill>
                  <a:srgbClr val="800040"/>
                </a:solidFill>
              </a:rPr>
              <a:t>, Cr site: centrosymmetric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487795" y="2977634"/>
            <a:ext cx="3900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two </a:t>
            </a:r>
            <a:r>
              <a:rPr lang="en-US" sz="2000" dirty="0">
                <a:solidFill>
                  <a:srgbClr val="FF0000"/>
                </a:solidFill>
              </a:rPr>
              <a:t>E2</a:t>
            </a:r>
            <a:r>
              <a:rPr lang="en-US" sz="2000" dirty="0"/>
              <a:t> peaks </a:t>
            </a:r>
            <a:r>
              <a:rPr lang="en-US" sz="2000" i="1" dirty="0"/>
              <a:t>(at too high energy…)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752870" y="3508345"/>
            <a:ext cx="953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Origin?</a:t>
            </a:r>
          </a:p>
        </p:txBody>
      </p:sp>
      <p:grpSp>
        <p:nvGrpSpPr>
          <p:cNvPr id="14" name="Grouper 13"/>
          <p:cNvGrpSpPr/>
          <p:nvPr/>
        </p:nvGrpSpPr>
        <p:grpSpPr>
          <a:xfrm>
            <a:off x="6555500" y="1124258"/>
            <a:ext cx="2298700" cy="1020670"/>
            <a:chOff x="736600" y="3309033"/>
            <a:chExt cx="2298700" cy="1020670"/>
          </a:xfrm>
        </p:grpSpPr>
        <p:cxnSp>
          <p:nvCxnSpPr>
            <p:cNvPr id="15" name="Connecteur droit avec flèche 14"/>
            <p:cNvCxnSpPr/>
            <p:nvPr/>
          </p:nvCxnSpPr>
          <p:spPr>
            <a:xfrm rot="5400000" flipH="1" flipV="1">
              <a:off x="978694" y="399906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774700" y="3339703"/>
              <a:ext cx="2235200" cy="990000"/>
            </a:xfrm>
            <a:prstGeom prst="rect">
              <a:avLst/>
            </a:prstGeom>
            <a:noFill/>
            <a:ln>
              <a:solidFill>
                <a:srgbClr val="947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36600" y="3309033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3d</a:t>
              </a:r>
              <a:r>
                <a:rPr lang="en-US" baseline="30000" dirty="0">
                  <a:solidFill>
                    <a:srgbClr val="FF0000"/>
                  </a:solidFill>
                </a:rPr>
                <a:t>3</a:t>
              </a:r>
            </a:p>
          </p:txBody>
        </p:sp>
        <p:grpSp>
          <p:nvGrpSpPr>
            <p:cNvPr id="18" name="Grouper 33"/>
            <p:cNvGrpSpPr/>
            <p:nvPr/>
          </p:nvGrpSpPr>
          <p:grpSpPr>
            <a:xfrm>
              <a:off x="924125" y="3442086"/>
              <a:ext cx="2111175" cy="726558"/>
              <a:chOff x="962225" y="1323420"/>
              <a:chExt cx="2111175" cy="726558"/>
            </a:xfrm>
          </p:grpSpPr>
          <p:cxnSp>
            <p:nvCxnSpPr>
              <p:cNvPr id="21" name="Connecteur droit 20"/>
              <p:cNvCxnSpPr/>
              <p:nvPr/>
            </p:nvCxnSpPr>
            <p:spPr>
              <a:xfrm>
                <a:off x="962225" y="1905000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1557225" y="1903412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2141425" y="1903412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1285125" y="1563132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1867425" y="1562338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ZoneTexte 25"/>
              <p:cNvSpPr txBox="1"/>
              <p:nvPr/>
            </p:nvSpPr>
            <p:spPr>
              <a:xfrm>
                <a:off x="2660982" y="1680646"/>
                <a:ext cx="412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</a:t>
                </a:r>
                <a:r>
                  <a:rPr lang="en-US" baseline="-25000" dirty="0"/>
                  <a:t>2g</a:t>
                </a: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2457025" y="1323420"/>
                <a:ext cx="371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baseline="-25000" dirty="0"/>
                  <a:t>g</a:t>
                </a:r>
              </a:p>
            </p:txBody>
          </p:sp>
        </p:grpSp>
        <p:cxnSp>
          <p:nvCxnSpPr>
            <p:cNvPr id="19" name="Connecteur droit avec flèche 18"/>
            <p:cNvCxnSpPr/>
            <p:nvPr/>
          </p:nvCxnSpPr>
          <p:spPr>
            <a:xfrm rot="5400000" flipH="1" flipV="1">
              <a:off x="1550194" y="399906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rot="5400000" flipH="1" flipV="1">
              <a:off x="2121694" y="399906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r 27"/>
          <p:cNvGrpSpPr/>
          <p:nvPr/>
        </p:nvGrpSpPr>
        <p:grpSpPr>
          <a:xfrm>
            <a:off x="4327691" y="2564381"/>
            <a:ext cx="4714070" cy="3338450"/>
            <a:chOff x="4327691" y="2564381"/>
            <a:chExt cx="4714070" cy="3338450"/>
          </a:xfrm>
        </p:grpSpPr>
        <p:sp>
          <p:nvSpPr>
            <p:cNvPr id="29" name="Flèche droite rayée 28"/>
            <p:cNvSpPr/>
            <p:nvPr/>
          </p:nvSpPr>
          <p:spPr>
            <a:xfrm rot="5400000">
              <a:off x="6889581" y="3166325"/>
              <a:ext cx="1740921" cy="537034"/>
            </a:xfrm>
            <a:prstGeom prst="stripedRightArrow">
              <a:avLst/>
            </a:prstGeom>
            <a:gradFill flip="none" rotWithShape="1">
              <a:gsLst>
                <a:gs pos="100000">
                  <a:srgbClr val="947C69"/>
                </a:gs>
                <a:gs pos="0">
                  <a:srgbClr val="FFFFFF">
                    <a:alpha val="31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er 99"/>
            <p:cNvGrpSpPr/>
            <p:nvPr/>
          </p:nvGrpSpPr>
          <p:grpSpPr>
            <a:xfrm>
              <a:off x="4327691" y="4301413"/>
              <a:ext cx="4714070" cy="1601418"/>
              <a:chOff x="4327691" y="4301413"/>
              <a:chExt cx="4714070" cy="160141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327691" y="4301413"/>
                <a:ext cx="4714070" cy="1601418"/>
              </a:xfrm>
              <a:prstGeom prst="rect">
                <a:avLst/>
              </a:prstGeom>
              <a:noFill/>
              <a:ln>
                <a:solidFill>
                  <a:srgbClr val="947C6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er 79"/>
              <p:cNvGrpSpPr/>
              <p:nvPr/>
            </p:nvGrpSpPr>
            <p:grpSpPr>
              <a:xfrm>
                <a:off x="4327691" y="4802466"/>
                <a:ext cx="2255016" cy="780534"/>
                <a:chOff x="4213391" y="4802466"/>
                <a:chExt cx="2255016" cy="780534"/>
              </a:xfrm>
            </p:grpSpPr>
            <p:cxnSp>
              <p:nvCxnSpPr>
                <p:cNvPr id="45" name="Connecteur droit avec flèche 44"/>
                <p:cNvCxnSpPr/>
                <p:nvPr/>
              </p:nvCxnSpPr>
              <p:spPr>
                <a:xfrm rot="5400000" flipH="1" flipV="1">
                  <a:off x="4875776" y="5334040"/>
                  <a:ext cx="381000" cy="158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cteur droit 45"/>
                <p:cNvCxnSpPr/>
                <p:nvPr/>
              </p:nvCxnSpPr>
              <p:spPr>
                <a:xfrm>
                  <a:off x="4821207" y="5358646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eur droit 46"/>
                <p:cNvCxnSpPr/>
                <p:nvPr/>
              </p:nvCxnSpPr>
              <p:spPr>
                <a:xfrm>
                  <a:off x="5416207" y="5357058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cteur droit 47"/>
                <p:cNvCxnSpPr/>
                <p:nvPr/>
              </p:nvCxnSpPr>
              <p:spPr>
                <a:xfrm>
                  <a:off x="6000407" y="5357058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cteur droit 48"/>
                <p:cNvCxnSpPr/>
                <p:nvPr/>
              </p:nvCxnSpPr>
              <p:spPr>
                <a:xfrm>
                  <a:off x="5144107" y="5016778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49"/>
                <p:cNvCxnSpPr/>
                <p:nvPr/>
              </p:nvCxnSpPr>
              <p:spPr>
                <a:xfrm>
                  <a:off x="5726407" y="5015984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avec flèche 50"/>
                <p:cNvCxnSpPr/>
                <p:nvPr/>
              </p:nvCxnSpPr>
              <p:spPr>
                <a:xfrm rot="5400000" flipH="1" flipV="1">
                  <a:off x="5447276" y="5334040"/>
                  <a:ext cx="381000" cy="158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cteur droit avec flèche 51"/>
                <p:cNvCxnSpPr/>
                <p:nvPr/>
              </p:nvCxnSpPr>
              <p:spPr>
                <a:xfrm rot="5400000" flipH="1" flipV="1">
                  <a:off x="6018776" y="5334040"/>
                  <a:ext cx="381000" cy="158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3" name="Grouper 75"/>
                <p:cNvGrpSpPr/>
                <p:nvPr/>
              </p:nvGrpSpPr>
              <p:grpSpPr>
                <a:xfrm>
                  <a:off x="4213391" y="5213668"/>
                  <a:ext cx="412418" cy="369332"/>
                  <a:chOff x="6050064" y="5235892"/>
                  <a:chExt cx="412418" cy="369332"/>
                </a:xfrm>
              </p:grpSpPr>
              <p:sp>
                <p:nvSpPr>
                  <p:cNvPr id="57" name="ZoneTexte 56"/>
                  <p:cNvSpPr txBox="1"/>
                  <p:nvPr/>
                </p:nvSpPr>
                <p:spPr>
                  <a:xfrm>
                    <a:off x="6050064" y="5235892"/>
                    <a:ext cx="4124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t</a:t>
                    </a:r>
                    <a:r>
                      <a:rPr lang="en-US" baseline="-25000" dirty="0"/>
                      <a:t>2g</a:t>
                    </a:r>
                  </a:p>
                </p:txBody>
              </p:sp>
              <p:cxnSp>
                <p:nvCxnSpPr>
                  <p:cNvPr id="58" name="Connecteur droit avec flèche 57"/>
                  <p:cNvCxnSpPr/>
                  <p:nvPr/>
                </p:nvCxnSpPr>
                <p:spPr>
                  <a:xfrm rot="5400000" flipH="1" flipV="1">
                    <a:off x="6277788" y="5390940"/>
                    <a:ext cx="291600" cy="158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er 74"/>
                <p:cNvGrpSpPr/>
                <p:nvPr/>
              </p:nvGrpSpPr>
              <p:grpSpPr>
                <a:xfrm>
                  <a:off x="4246053" y="4802466"/>
                  <a:ext cx="371954" cy="369332"/>
                  <a:chOff x="5846107" y="4878666"/>
                  <a:chExt cx="371954" cy="369332"/>
                </a:xfrm>
              </p:grpSpPr>
              <p:sp>
                <p:nvSpPr>
                  <p:cNvPr id="55" name="ZoneTexte 54"/>
                  <p:cNvSpPr txBox="1"/>
                  <p:nvPr/>
                </p:nvSpPr>
                <p:spPr>
                  <a:xfrm>
                    <a:off x="5846107" y="4878666"/>
                    <a:ext cx="37195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e</a:t>
                    </a:r>
                    <a:r>
                      <a:rPr lang="en-US" baseline="-25000" dirty="0"/>
                      <a:t>g</a:t>
                    </a:r>
                  </a:p>
                </p:txBody>
              </p:sp>
              <p:cxnSp>
                <p:nvCxnSpPr>
                  <p:cNvPr id="56" name="Connecteur droit avec flèche 55"/>
                  <p:cNvCxnSpPr/>
                  <p:nvPr/>
                </p:nvCxnSpPr>
                <p:spPr>
                  <a:xfrm rot="5400000" flipH="1" flipV="1">
                    <a:off x="6033367" y="5050698"/>
                    <a:ext cx="291600" cy="158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3" name="Grouper 98"/>
              <p:cNvGrpSpPr/>
              <p:nvPr/>
            </p:nvGrpSpPr>
            <p:grpSpPr>
              <a:xfrm>
                <a:off x="6713122" y="4429196"/>
                <a:ext cx="2115678" cy="729902"/>
                <a:chOff x="6713122" y="4429196"/>
                <a:chExt cx="2115678" cy="729902"/>
              </a:xfrm>
            </p:grpSpPr>
            <p:cxnSp>
              <p:nvCxnSpPr>
                <p:cNvPr id="34" name="Connecteur droit 33"/>
                <p:cNvCxnSpPr/>
                <p:nvPr/>
              </p:nvCxnSpPr>
              <p:spPr>
                <a:xfrm>
                  <a:off x="7036022" y="4668908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34"/>
                <p:cNvCxnSpPr/>
                <p:nvPr/>
              </p:nvCxnSpPr>
              <p:spPr>
                <a:xfrm>
                  <a:off x="7618322" y="4668114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" name="Grouper 78"/>
                <p:cNvGrpSpPr/>
                <p:nvPr/>
              </p:nvGrpSpPr>
              <p:grpSpPr>
                <a:xfrm>
                  <a:off x="8423822" y="4429196"/>
                  <a:ext cx="378045" cy="369332"/>
                  <a:chOff x="8207922" y="4429196"/>
                  <a:chExt cx="378045" cy="369332"/>
                </a:xfrm>
              </p:grpSpPr>
              <p:sp>
                <p:nvSpPr>
                  <p:cNvPr id="43" name="ZoneTexte 42"/>
                  <p:cNvSpPr txBox="1"/>
                  <p:nvPr/>
                </p:nvSpPr>
                <p:spPr>
                  <a:xfrm>
                    <a:off x="8207922" y="4429196"/>
                    <a:ext cx="37195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e</a:t>
                    </a:r>
                    <a:r>
                      <a:rPr lang="en-US" baseline="-25000" dirty="0"/>
                      <a:t>g</a:t>
                    </a:r>
                  </a:p>
                </p:txBody>
              </p:sp>
              <p:cxnSp>
                <p:nvCxnSpPr>
                  <p:cNvPr id="44" name="Connecteur droit avec flèche 43"/>
                  <p:cNvCxnSpPr/>
                  <p:nvPr/>
                </p:nvCxnSpPr>
                <p:spPr>
                  <a:xfrm rot="5400000" flipH="1" flipV="1">
                    <a:off x="8439373" y="4643172"/>
                    <a:ext cx="291600" cy="158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arrow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" name="Grouper 97"/>
                <p:cNvGrpSpPr/>
                <p:nvPr/>
              </p:nvGrpSpPr>
              <p:grpSpPr>
                <a:xfrm>
                  <a:off x="6713122" y="4786422"/>
                  <a:ext cx="2115678" cy="372676"/>
                  <a:chOff x="6713122" y="4786422"/>
                  <a:chExt cx="2115678" cy="372676"/>
                </a:xfrm>
              </p:grpSpPr>
              <p:cxnSp>
                <p:nvCxnSpPr>
                  <p:cNvPr id="38" name="Connecteur droit 37"/>
                  <p:cNvCxnSpPr/>
                  <p:nvPr/>
                </p:nvCxnSpPr>
                <p:spPr>
                  <a:xfrm>
                    <a:off x="6713122" y="5010776"/>
                    <a:ext cx="468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Connecteur droit 38"/>
                  <p:cNvCxnSpPr/>
                  <p:nvPr/>
                </p:nvCxnSpPr>
                <p:spPr>
                  <a:xfrm>
                    <a:off x="7308122" y="5009188"/>
                    <a:ext cx="468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cteur droit 39"/>
                  <p:cNvCxnSpPr/>
                  <p:nvPr/>
                </p:nvCxnSpPr>
                <p:spPr>
                  <a:xfrm>
                    <a:off x="7892322" y="5009188"/>
                    <a:ext cx="468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ZoneTexte 40"/>
                  <p:cNvSpPr txBox="1"/>
                  <p:nvPr/>
                </p:nvSpPr>
                <p:spPr>
                  <a:xfrm>
                    <a:off x="8411879" y="4786422"/>
                    <a:ext cx="4124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t</a:t>
                    </a:r>
                    <a:r>
                      <a:rPr lang="en-US" baseline="-25000" dirty="0"/>
                      <a:t>2g</a:t>
                    </a:r>
                  </a:p>
                </p:txBody>
              </p:sp>
              <p:cxnSp>
                <p:nvCxnSpPr>
                  <p:cNvPr id="42" name="Connecteur droit avec flèche 41"/>
                  <p:cNvCxnSpPr/>
                  <p:nvPr/>
                </p:nvCxnSpPr>
                <p:spPr>
                  <a:xfrm rot="5400000" flipH="1" flipV="1">
                    <a:off x="8682206" y="5012504"/>
                    <a:ext cx="291600" cy="158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arrow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59" name="Grouper 58"/>
          <p:cNvGrpSpPr/>
          <p:nvPr/>
        </p:nvGrpSpPr>
        <p:grpSpPr>
          <a:xfrm>
            <a:off x="3840879" y="4787454"/>
            <a:ext cx="5200882" cy="1556420"/>
            <a:chOff x="3840879" y="4787454"/>
            <a:chExt cx="5200882" cy="1556420"/>
          </a:xfrm>
        </p:grpSpPr>
        <p:grpSp>
          <p:nvGrpSpPr>
            <p:cNvPr id="60" name="Grouper 95"/>
            <p:cNvGrpSpPr/>
            <p:nvPr/>
          </p:nvGrpSpPr>
          <p:grpSpPr>
            <a:xfrm>
              <a:off x="3840879" y="4867498"/>
              <a:ext cx="5200882" cy="1476376"/>
              <a:chOff x="3840879" y="4867498"/>
              <a:chExt cx="5200882" cy="1476376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324419" y="4867498"/>
                <a:ext cx="4717342" cy="253594"/>
              </a:xfrm>
              <a:prstGeom prst="rect">
                <a:avLst/>
              </a:prstGeom>
              <a:solidFill>
                <a:srgbClr val="00B801">
                  <a:alpha val="16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èche courbée vers le bas 63"/>
              <p:cNvSpPr/>
              <p:nvPr/>
            </p:nvSpPr>
            <p:spPr>
              <a:xfrm rot="16873323">
                <a:off x="3314342" y="5467008"/>
                <a:ext cx="1403403" cy="350330"/>
              </a:xfrm>
              <a:prstGeom prst="curvedDownArrow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rgbClr val="FFFFFF"/>
                  </a:gs>
                </a:gsLst>
                <a:lin ang="0" scaled="1"/>
                <a:tileRect/>
              </a:gra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925130" y="5235910"/>
                <a:ext cx="46679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A1</a:t>
                </a:r>
              </a:p>
            </p:txBody>
          </p:sp>
        </p:grpSp>
        <p:cxnSp>
          <p:nvCxnSpPr>
            <p:cNvPr id="61" name="Connecteur droit avec flèche 60"/>
            <p:cNvCxnSpPr/>
            <p:nvPr/>
          </p:nvCxnSpPr>
          <p:spPr>
            <a:xfrm rot="5400000" flipH="1" flipV="1">
              <a:off x="5288413" y="497716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/>
            <p:cNvCxnSpPr/>
            <p:nvPr/>
          </p:nvCxnSpPr>
          <p:spPr>
            <a:xfrm rot="16200000" flipH="1">
              <a:off x="6757508" y="5017969"/>
              <a:ext cx="381000" cy="795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er 65"/>
          <p:cNvGrpSpPr/>
          <p:nvPr/>
        </p:nvGrpSpPr>
        <p:grpSpPr>
          <a:xfrm>
            <a:off x="3729043" y="4290090"/>
            <a:ext cx="5325418" cy="2109195"/>
            <a:chOff x="3729043" y="4290090"/>
            <a:chExt cx="5325418" cy="2109195"/>
          </a:xfrm>
        </p:grpSpPr>
        <p:grpSp>
          <p:nvGrpSpPr>
            <p:cNvPr id="67" name="Grouper 96"/>
            <p:cNvGrpSpPr/>
            <p:nvPr/>
          </p:nvGrpSpPr>
          <p:grpSpPr>
            <a:xfrm>
              <a:off x="3729043" y="4290090"/>
              <a:ext cx="5325418" cy="2109195"/>
              <a:chOff x="3729043" y="4290090"/>
              <a:chExt cx="5325418" cy="2109195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4337119" y="4537298"/>
                <a:ext cx="4717342" cy="253594"/>
              </a:xfrm>
              <a:prstGeom prst="rect">
                <a:avLst/>
              </a:prstGeom>
              <a:solidFill>
                <a:srgbClr val="00B801">
                  <a:alpha val="16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lèche courbée vers le bas 69"/>
              <p:cNvSpPr/>
              <p:nvPr/>
            </p:nvSpPr>
            <p:spPr>
              <a:xfrm rot="16873323">
                <a:off x="2967752" y="5281305"/>
                <a:ext cx="1885630" cy="350330"/>
              </a:xfrm>
              <a:prstGeom prst="curvedDownArrow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rgbClr val="FFFFFF"/>
                  </a:gs>
                </a:gsLst>
                <a:lin ang="0" scaled="1"/>
                <a:tileRect/>
              </a:gra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729043" y="4290090"/>
                <a:ext cx="4630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A2</a:t>
                </a:r>
              </a:p>
            </p:txBody>
          </p:sp>
        </p:grpSp>
        <p:cxnSp>
          <p:nvCxnSpPr>
            <p:cNvPr id="68" name="Connecteur droit avec flèche 67"/>
            <p:cNvCxnSpPr/>
            <p:nvPr/>
          </p:nvCxnSpPr>
          <p:spPr>
            <a:xfrm rot="16200000" flipH="1">
              <a:off x="7071723" y="4674995"/>
              <a:ext cx="381000" cy="795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ZoneTexte 73"/>
          <p:cNvSpPr txBox="1"/>
          <p:nvPr/>
        </p:nvSpPr>
        <p:spPr>
          <a:xfrm>
            <a:off x="6552972" y="756890"/>
            <a:ext cx="2320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single-particle picture</a:t>
            </a:r>
          </a:p>
        </p:txBody>
      </p:sp>
      <p:pic>
        <p:nvPicPr>
          <p:cNvPr id="75" name="Image 74" descr="spinelJAM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00000"/>
            <a:ext cx="3169920" cy="4602480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70" y="2030979"/>
            <a:ext cx="1676400" cy="190500"/>
          </a:xfrm>
          <a:prstGeom prst="rect">
            <a:avLst/>
          </a:prstGeom>
        </p:spPr>
      </p:pic>
      <p:grpSp>
        <p:nvGrpSpPr>
          <p:cNvPr id="77" name="Grouper 76"/>
          <p:cNvGrpSpPr/>
          <p:nvPr/>
        </p:nvGrpSpPr>
        <p:grpSpPr>
          <a:xfrm>
            <a:off x="360000" y="1800000"/>
            <a:ext cx="3169920" cy="4602480"/>
            <a:chOff x="360000" y="1800000"/>
            <a:chExt cx="3169920" cy="4602480"/>
          </a:xfrm>
        </p:grpSpPr>
        <p:grpSp>
          <p:nvGrpSpPr>
            <p:cNvPr id="78" name="Grouper 144"/>
            <p:cNvGrpSpPr/>
            <p:nvPr/>
          </p:nvGrpSpPr>
          <p:grpSpPr>
            <a:xfrm>
              <a:off x="360000" y="1800000"/>
              <a:ext cx="3169920" cy="4602480"/>
              <a:chOff x="360000" y="1800000"/>
              <a:chExt cx="3169920" cy="4602480"/>
            </a:xfrm>
          </p:grpSpPr>
          <p:pic>
            <p:nvPicPr>
              <p:cNvPr id="93" name="Image 92" descr="spinelJAM_all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000" y="1800000"/>
                <a:ext cx="3169920" cy="4602480"/>
              </a:xfrm>
              <a:prstGeom prst="rect">
                <a:avLst/>
              </a:prstGeom>
            </p:spPr>
          </p:pic>
          <p:grpSp>
            <p:nvGrpSpPr>
              <p:cNvPr id="94" name="Grouper 118"/>
              <p:cNvGrpSpPr/>
              <p:nvPr/>
            </p:nvGrpSpPr>
            <p:grpSpPr>
              <a:xfrm>
                <a:off x="719062" y="4620351"/>
                <a:ext cx="941799" cy="1399464"/>
                <a:chOff x="3036319" y="4071138"/>
                <a:chExt cx="1084581" cy="1901742"/>
              </a:xfrm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3073400" y="4139296"/>
                  <a:ext cx="999584" cy="1833584"/>
                </a:xfrm>
                <a:prstGeom prst="rect">
                  <a:avLst/>
                </a:prstGeom>
                <a:solidFill>
                  <a:srgbClr val="947C69">
                    <a:alpha val="17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6" name="ZoneTexte 95"/>
                <p:cNvSpPr txBox="1"/>
                <p:nvPr/>
              </p:nvSpPr>
              <p:spPr>
                <a:xfrm>
                  <a:off x="3036319" y="4071138"/>
                  <a:ext cx="1084581" cy="7110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 err="1">
                      <a:solidFill>
                        <a:srgbClr val="947C69"/>
                      </a:solidFill>
                    </a:rPr>
                    <a:t>occupied</a:t>
                  </a:r>
                  <a:r>
                    <a:rPr lang="fr-FR" sz="1400" dirty="0">
                      <a:solidFill>
                        <a:srgbClr val="947C69"/>
                      </a:solidFill>
                    </a:rPr>
                    <a:t> </a:t>
                  </a:r>
                </a:p>
                <a:p>
                  <a:r>
                    <a:rPr lang="fr-FR" sz="1400" dirty="0">
                      <a:solidFill>
                        <a:srgbClr val="947C69"/>
                      </a:solidFill>
                    </a:rPr>
                    <a:t>states</a:t>
                  </a:r>
                </a:p>
              </p:txBody>
            </p:sp>
          </p:grpSp>
        </p:grpSp>
        <p:grpSp>
          <p:nvGrpSpPr>
            <p:cNvPr id="79" name="Grouper 142"/>
            <p:cNvGrpSpPr/>
            <p:nvPr/>
          </p:nvGrpSpPr>
          <p:grpSpPr>
            <a:xfrm>
              <a:off x="1496277" y="4356103"/>
              <a:ext cx="1450144" cy="1638787"/>
              <a:chOff x="4175748" y="3889524"/>
              <a:chExt cx="1450144" cy="1638787"/>
            </a:xfrm>
          </p:grpSpPr>
          <p:grpSp>
            <p:nvGrpSpPr>
              <p:cNvPr id="81" name="Grouper 122"/>
              <p:cNvGrpSpPr/>
              <p:nvPr/>
            </p:nvGrpSpPr>
            <p:grpSpPr>
              <a:xfrm>
                <a:off x="5295557" y="3889524"/>
                <a:ext cx="330335" cy="307777"/>
                <a:chOff x="6896221" y="6171684"/>
                <a:chExt cx="330335" cy="307777"/>
              </a:xfrm>
            </p:grpSpPr>
            <p:sp>
              <p:nvSpPr>
                <p:cNvPr id="91" name="ZoneTexte 90"/>
                <p:cNvSpPr txBox="1"/>
                <p:nvPr/>
              </p:nvSpPr>
              <p:spPr>
                <a:xfrm>
                  <a:off x="6896221" y="6171684"/>
                  <a:ext cx="33033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e</a:t>
                  </a:r>
                  <a:r>
                    <a:rPr lang="en-US" sz="1400" baseline="-25000" dirty="0"/>
                    <a:t>g</a:t>
                  </a:r>
                </a:p>
              </p:txBody>
            </p:sp>
            <p:cxnSp>
              <p:nvCxnSpPr>
                <p:cNvPr id="92" name="Connecteur droit avec flèche 91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7091798" y="6359571"/>
                  <a:ext cx="230400" cy="101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2" name="Connecteur droit 81"/>
              <p:cNvCxnSpPr/>
              <p:nvPr/>
            </p:nvCxnSpPr>
            <p:spPr>
              <a:xfrm rot="10800000" flipV="1">
                <a:off x="5136922" y="4120172"/>
                <a:ext cx="222136" cy="18896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Grouper 126"/>
              <p:cNvGrpSpPr/>
              <p:nvPr/>
            </p:nvGrpSpPr>
            <p:grpSpPr>
              <a:xfrm>
                <a:off x="4500848" y="4200967"/>
                <a:ext cx="403569" cy="1327344"/>
                <a:chOff x="6977500" y="4974317"/>
                <a:chExt cx="403569" cy="1327344"/>
              </a:xfrm>
            </p:grpSpPr>
            <p:sp>
              <p:nvSpPr>
                <p:cNvPr id="89" name="ZoneTexte 88"/>
                <p:cNvSpPr txBox="1"/>
                <p:nvPr/>
              </p:nvSpPr>
              <p:spPr>
                <a:xfrm>
                  <a:off x="7050734" y="5993884"/>
                  <a:ext cx="33033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e</a:t>
                  </a:r>
                  <a:r>
                    <a:rPr lang="en-US" sz="1400" baseline="-25000" dirty="0"/>
                    <a:t>g</a:t>
                  </a:r>
                </a:p>
              </p:txBody>
            </p:sp>
            <p:cxnSp>
              <p:nvCxnSpPr>
                <p:cNvPr id="90" name="Connecteur droit avec flèche 89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6861495" y="5090322"/>
                  <a:ext cx="233280" cy="127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 w="sm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" name="Connecteur droit 83"/>
              <p:cNvCxnSpPr/>
              <p:nvPr/>
            </p:nvCxnSpPr>
            <p:spPr>
              <a:xfrm rot="16200000" flipV="1">
                <a:off x="4602781" y="5194314"/>
                <a:ext cx="259052" cy="10326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Grouper 132"/>
              <p:cNvGrpSpPr/>
              <p:nvPr/>
            </p:nvGrpSpPr>
            <p:grpSpPr>
              <a:xfrm>
                <a:off x="4175748" y="4124990"/>
                <a:ext cx="671242" cy="1394854"/>
                <a:chOff x="7067671" y="6146284"/>
                <a:chExt cx="671242" cy="1394854"/>
              </a:xfrm>
            </p:grpSpPr>
            <p:sp>
              <p:nvSpPr>
                <p:cNvPr id="87" name="ZoneTexte 86"/>
                <p:cNvSpPr txBox="1"/>
                <p:nvPr/>
              </p:nvSpPr>
              <p:spPr>
                <a:xfrm>
                  <a:off x="7067671" y="6146284"/>
                  <a:ext cx="36180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t</a:t>
                  </a:r>
                  <a:r>
                    <a:rPr lang="en-US" sz="1400" baseline="-25000" dirty="0"/>
                    <a:t>2g</a:t>
                  </a:r>
                </a:p>
              </p:txBody>
            </p:sp>
            <p:cxnSp>
              <p:nvCxnSpPr>
                <p:cNvPr id="88" name="Connecteur droit avec flèche 87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7621638" y="7423863"/>
                  <a:ext cx="233280" cy="127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arrow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6" name="Connecteur droit 85"/>
              <p:cNvCxnSpPr/>
              <p:nvPr/>
            </p:nvCxnSpPr>
            <p:spPr>
              <a:xfrm>
                <a:off x="4446102" y="4453219"/>
                <a:ext cx="195642" cy="1196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0" name="Image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661" y="2030979"/>
              <a:ext cx="1676400" cy="190500"/>
            </a:xfrm>
            <a:prstGeom prst="rect">
              <a:avLst/>
            </a:prstGeom>
          </p:spPr>
        </p:pic>
      </p:grpSp>
      <p:sp>
        <p:nvSpPr>
          <p:cNvPr id="97" name="Rectangle 96"/>
          <p:cNvSpPr/>
          <p:nvPr/>
        </p:nvSpPr>
        <p:spPr>
          <a:xfrm rot="16200000">
            <a:off x="1137852" y="5041655"/>
            <a:ext cx="1718234" cy="253597"/>
          </a:xfrm>
          <a:prstGeom prst="rect">
            <a:avLst/>
          </a:prstGeom>
          <a:solidFill>
            <a:srgbClr val="00B801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 rot="16200000">
            <a:off x="1598332" y="5017535"/>
            <a:ext cx="1718234" cy="253597"/>
          </a:xfrm>
          <a:prstGeom prst="rect">
            <a:avLst/>
          </a:prstGeom>
          <a:solidFill>
            <a:srgbClr val="00B801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ZoneTexte 98"/>
          <p:cNvSpPr txBox="1"/>
          <p:nvPr/>
        </p:nvSpPr>
        <p:spPr>
          <a:xfrm>
            <a:off x="222530" y="107737"/>
            <a:ext cx="3434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Cr</a:t>
            </a:r>
            <a:r>
              <a:rPr lang="fr-FR" sz="2400" baseline="30000" dirty="0">
                <a:solidFill>
                  <a:srgbClr val="800000"/>
                </a:solidFill>
                <a:latin typeface="Century Gothic"/>
                <a:cs typeface="Century Gothic"/>
              </a:rPr>
              <a:t>3+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in </a:t>
            </a:r>
            <a:r>
              <a:rPr lang="fr-FR" sz="2400" i="1" dirty="0" err="1">
                <a:solidFill>
                  <a:srgbClr val="800000"/>
                </a:solidFill>
                <a:latin typeface="Century Gothic"/>
                <a:cs typeface="Century Gothic"/>
              </a:rPr>
              <a:t>octahedral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site</a:t>
            </a:r>
            <a:endParaRPr lang="en-US" sz="2400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cxnSp>
        <p:nvCxnSpPr>
          <p:cNvPr id="100" name="Connecteur droit 99"/>
          <p:cNvCxnSpPr/>
          <p:nvPr/>
        </p:nvCxnSpPr>
        <p:spPr>
          <a:xfrm>
            <a:off x="294182" y="687562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4272516" y="5922011"/>
            <a:ext cx="4871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47C69"/>
                </a:solidFill>
              </a:rPr>
              <a:t>Cabaret </a:t>
            </a:r>
            <a:r>
              <a:rPr lang="en-US" sz="1600" i="1" dirty="0">
                <a:solidFill>
                  <a:srgbClr val="947C69"/>
                </a:solidFill>
              </a:rPr>
              <a:t>et al.</a:t>
            </a:r>
            <a:r>
              <a:rPr lang="en-US" sz="1600" dirty="0">
                <a:solidFill>
                  <a:srgbClr val="947C69"/>
                </a:solidFill>
              </a:rPr>
              <a:t> Phys. Chem. Chem. Phys. </a:t>
            </a:r>
            <a:r>
              <a:rPr lang="en-US" sz="1600" b="1" dirty="0">
                <a:solidFill>
                  <a:srgbClr val="947C69"/>
                </a:solidFill>
              </a:rPr>
              <a:t>12</a:t>
            </a:r>
            <a:r>
              <a:rPr lang="en-US" sz="1600" dirty="0">
                <a:solidFill>
                  <a:srgbClr val="947C69"/>
                </a:solidFill>
              </a:rPr>
              <a:t>:5619  (2010)</a:t>
            </a:r>
          </a:p>
        </p:txBody>
      </p:sp>
    </p:spTree>
    <p:extLst>
      <p:ext uri="{BB962C8B-B14F-4D97-AF65-F5344CB8AC3E}">
        <p14:creationId xmlns:p14="http://schemas.microsoft.com/office/powerpoint/2010/main" val="62810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360000" y="1800000"/>
            <a:ext cx="3169920" cy="4602480"/>
            <a:chOff x="360000" y="1800000"/>
            <a:chExt cx="3169920" cy="4602480"/>
          </a:xfrm>
        </p:grpSpPr>
        <p:pic>
          <p:nvPicPr>
            <p:cNvPr id="6" name="Image 5" descr="tsavorit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000" y="1800000"/>
              <a:ext cx="3169920" cy="460248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661" y="2030979"/>
              <a:ext cx="1676400" cy="190500"/>
            </a:xfrm>
            <a:prstGeom prst="rect">
              <a:avLst/>
            </a:prstGeom>
          </p:spPr>
        </p:pic>
      </p:grpSp>
      <p:grpSp>
        <p:nvGrpSpPr>
          <p:cNvPr id="8" name="Grouper 7"/>
          <p:cNvGrpSpPr/>
          <p:nvPr/>
        </p:nvGrpSpPr>
        <p:grpSpPr>
          <a:xfrm>
            <a:off x="456111" y="800039"/>
            <a:ext cx="4462191" cy="975601"/>
            <a:chOff x="456111" y="888939"/>
            <a:chExt cx="4462191" cy="975601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456111" y="888939"/>
              <a:ext cx="4462191" cy="975601"/>
            </a:xfrm>
            <a:prstGeom prst="roundRect">
              <a:avLst/>
            </a:prstGeom>
            <a:solidFill>
              <a:srgbClr val="947C69">
                <a:alpha val="2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èche à angle droit 9"/>
            <p:cNvSpPr/>
            <p:nvPr/>
          </p:nvSpPr>
          <p:spPr>
            <a:xfrm rot="5400000">
              <a:off x="980411" y="1380222"/>
              <a:ext cx="342900" cy="304800"/>
            </a:xfrm>
            <a:prstGeom prst="bentUpArrow">
              <a:avLst/>
            </a:prstGeom>
            <a:solidFill>
              <a:srgbClr val="800040"/>
            </a:solidFill>
            <a:ln>
              <a:solidFill>
                <a:srgbClr val="8000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304261" y="1384322"/>
              <a:ext cx="1422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pre-edge</a:t>
              </a:r>
              <a:r>
                <a:rPr lang="fr-FR" dirty="0"/>
                <a:t> : </a:t>
              </a:r>
              <a:r>
                <a:rPr lang="fr-FR" dirty="0">
                  <a:solidFill>
                    <a:srgbClr val="FF0000"/>
                  </a:solidFill>
                </a:rPr>
                <a:t>E2</a:t>
              </a:r>
              <a:endParaRPr lang="fr-FR" dirty="0">
                <a:solidFill>
                  <a:srgbClr val="0000FF"/>
                </a:solidFill>
              </a:endParaRPr>
            </a:p>
          </p:txBody>
        </p:sp>
      </p:grpSp>
      <p:sp>
        <p:nvSpPr>
          <p:cNvPr id="12" name="Espace réservé du numéro de diapositive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2257" y="834062"/>
            <a:ext cx="4532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800040"/>
                </a:solidFill>
              </a:rPr>
              <a:t>Ca</a:t>
            </a:r>
            <a:r>
              <a:rPr lang="en-US" sz="2000" baseline="-25000" dirty="0">
                <a:solidFill>
                  <a:srgbClr val="800040"/>
                </a:solidFill>
              </a:rPr>
              <a:t>3</a:t>
            </a:r>
            <a:r>
              <a:rPr lang="en-US" sz="2000" dirty="0">
                <a:solidFill>
                  <a:srgbClr val="800040"/>
                </a:solidFill>
              </a:rPr>
              <a:t>Al</a:t>
            </a:r>
            <a:r>
              <a:rPr lang="en-US" sz="2000" baseline="-25000" dirty="0">
                <a:solidFill>
                  <a:srgbClr val="800040"/>
                </a:solidFill>
              </a:rPr>
              <a:t>2</a:t>
            </a:r>
            <a:r>
              <a:rPr lang="en-US" sz="2000" dirty="0">
                <a:solidFill>
                  <a:srgbClr val="800040"/>
                </a:solidFill>
              </a:rPr>
              <a:t>(SiO</a:t>
            </a:r>
            <a:r>
              <a:rPr lang="en-US" sz="2000" baseline="-25000" dirty="0">
                <a:solidFill>
                  <a:srgbClr val="800040"/>
                </a:solidFill>
              </a:rPr>
              <a:t>4</a:t>
            </a:r>
            <a:r>
              <a:rPr lang="en-US" sz="2000" dirty="0">
                <a:solidFill>
                  <a:srgbClr val="800040"/>
                </a:solidFill>
              </a:rPr>
              <a:t>)</a:t>
            </a:r>
            <a:r>
              <a:rPr lang="en-US" sz="2000" baseline="-25000" dirty="0">
                <a:solidFill>
                  <a:srgbClr val="800040"/>
                </a:solidFill>
              </a:rPr>
              <a:t>3</a:t>
            </a:r>
            <a:r>
              <a:rPr lang="en-US" sz="2000" dirty="0">
                <a:solidFill>
                  <a:srgbClr val="800040"/>
                </a:solidFill>
              </a:rPr>
              <a:t>:V</a:t>
            </a:r>
            <a:r>
              <a:rPr lang="en-US" sz="2000" baseline="30000" dirty="0">
                <a:solidFill>
                  <a:srgbClr val="800040"/>
                </a:solidFill>
              </a:rPr>
              <a:t>3+</a:t>
            </a:r>
            <a:r>
              <a:rPr lang="en-US" sz="2000" dirty="0">
                <a:solidFill>
                  <a:srgbClr val="800040"/>
                </a:solidFill>
              </a:rPr>
              <a:t>, V site: centrosymmetric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306016" y="3028434"/>
            <a:ext cx="4555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Three </a:t>
            </a:r>
            <a:r>
              <a:rPr lang="en-US" sz="2000" dirty="0">
                <a:solidFill>
                  <a:srgbClr val="FF0000"/>
                </a:solidFill>
              </a:rPr>
              <a:t>E2</a:t>
            </a:r>
            <a:r>
              <a:rPr lang="en-US" sz="2000" dirty="0"/>
              <a:t> peaks </a:t>
            </a:r>
            <a:r>
              <a:rPr lang="en-US" sz="2000" i="1" dirty="0"/>
              <a:t>(at 2eV too high energy…)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659842" y="3508345"/>
            <a:ext cx="953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Origin?</a:t>
            </a:r>
          </a:p>
        </p:txBody>
      </p:sp>
      <p:grpSp>
        <p:nvGrpSpPr>
          <p:cNvPr id="16" name="Grouper 28"/>
          <p:cNvGrpSpPr/>
          <p:nvPr/>
        </p:nvGrpSpPr>
        <p:grpSpPr>
          <a:xfrm>
            <a:off x="6557307" y="1035358"/>
            <a:ext cx="2284193" cy="1033370"/>
            <a:chOff x="751107" y="3296333"/>
            <a:chExt cx="2284193" cy="1033370"/>
          </a:xfrm>
        </p:grpSpPr>
        <p:cxnSp>
          <p:nvCxnSpPr>
            <p:cNvPr id="17" name="Connecteur droit avec flèche 16"/>
            <p:cNvCxnSpPr/>
            <p:nvPr/>
          </p:nvCxnSpPr>
          <p:spPr>
            <a:xfrm rot="5400000" flipH="1" flipV="1">
              <a:off x="978694" y="399906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74700" y="3339703"/>
              <a:ext cx="2235200" cy="990000"/>
            </a:xfrm>
            <a:prstGeom prst="rect">
              <a:avLst/>
            </a:prstGeom>
            <a:noFill/>
            <a:ln>
              <a:solidFill>
                <a:srgbClr val="947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51107" y="3296333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3d</a:t>
              </a:r>
              <a:r>
                <a:rPr lang="en-US" baseline="30000" dirty="0">
                  <a:solidFill>
                    <a:srgbClr val="FF0000"/>
                  </a:solidFill>
                </a:rPr>
                <a:t>2</a:t>
              </a:r>
            </a:p>
          </p:txBody>
        </p:sp>
        <p:grpSp>
          <p:nvGrpSpPr>
            <p:cNvPr id="20" name="Grouper 33"/>
            <p:cNvGrpSpPr/>
            <p:nvPr/>
          </p:nvGrpSpPr>
          <p:grpSpPr>
            <a:xfrm>
              <a:off x="924125" y="3442086"/>
              <a:ext cx="2111175" cy="726558"/>
              <a:chOff x="962225" y="1323420"/>
              <a:chExt cx="2111175" cy="726558"/>
            </a:xfrm>
          </p:grpSpPr>
          <p:cxnSp>
            <p:nvCxnSpPr>
              <p:cNvPr id="22" name="Connecteur droit 21"/>
              <p:cNvCxnSpPr/>
              <p:nvPr/>
            </p:nvCxnSpPr>
            <p:spPr>
              <a:xfrm>
                <a:off x="962225" y="1905000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1557225" y="1903412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2141425" y="1903412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1285125" y="1563132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1867425" y="1562338"/>
                <a:ext cx="46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ZoneTexte 26"/>
              <p:cNvSpPr txBox="1"/>
              <p:nvPr/>
            </p:nvSpPr>
            <p:spPr>
              <a:xfrm>
                <a:off x="2660982" y="1680646"/>
                <a:ext cx="412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</a:t>
                </a:r>
                <a:r>
                  <a:rPr lang="en-US" baseline="-25000" dirty="0"/>
                  <a:t>2g</a:t>
                </a: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2457025" y="1323420"/>
                <a:ext cx="371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baseline="-25000" dirty="0"/>
                  <a:t>g</a:t>
                </a:r>
              </a:p>
            </p:txBody>
          </p:sp>
        </p:grpSp>
        <p:cxnSp>
          <p:nvCxnSpPr>
            <p:cNvPr id="21" name="Connecteur droit avec flèche 20"/>
            <p:cNvCxnSpPr/>
            <p:nvPr/>
          </p:nvCxnSpPr>
          <p:spPr>
            <a:xfrm rot="5400000" flipH="1" flipV="1">
              <a:off x="1550194" y="399906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r 28"/>
          <p:cNvGrpSpPr/>
          <p:nvPr/>
        </p:nvGrpSpPr>
        <p:grpSpPr>
          <a:xfrm>
            <a:off x="3920570" y="5144334"/>
            <a:ext cx="5121191" cy="1036345"/>
            <a:chOff x="3920570" y="5144334"/>
            <a:chExt cx="5121191" cy="1036345"/>
          </a:xfrm>
        </p:grpSpPr>
        <p:sp>
          <p:nvSpPr>
            <p:cNvPr id="30" name="Rectangle 29"/>
            <p:cNvSpPr/>
            <p:nvPr/>
          </p:nvSpPr>
          <p:spPr>
            <a:xfrm>
              <a:off x="4324419" y="5197698"/>
              <a:ext cx="4717342" cy="253594"/>
            </a:xfrm>
            <a:prstGeom prst="rect">
              <a:avLst/>
            </a:prstGeom>
            <a:solidFill>
              <a:srgbClr val="00B80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 rot="5400000" flipH="1" flipV="1">
              <a:off x="6133076" y="533404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3925130" y="5464510"/>
              <a:ext cx="4667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A1</a:t>
              </a:r>
            </a:p>
          </p:txBody>
        </p:sp>
        <p:sp>
          <p:nvSpPr>
            <p:cNvPr id="33" name="Flèche courbée vers le bas 32"/>
            <p:cNvSpPr/>
            <p:nvPr/>
          </p:nvSpPr>
          <p:spPr>
            <a:xfrm rot="16873323">
              <a:off x="3597816" y="5541390"/>
              <a:ext cx="962043" cy="316535"/>
            </a:xfrm>
            <a:prstGeom prst="curvedDownArrow">
              <a:avLst/>
            </a:prstGeom>
            <a:gradFill flip="none" rotWithShape="1">
              <a:gsLst>
                <a:gs pos="100000">
                  <a:srgbClr val="FF0000"/>
                </a:gs>
                <a:gs pos="0">
                  <a:srgbClr val="FFFFFF"/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er 33"/>
          <p:cNvGrpSpPr/>
          <p:nvPr/>
        </p:nvGrpSpPr>
        <p:grpSpPr>
          <a:xfrm>
            <a:off x="3605019" y="4736654"/>
            <a:ext cx="5436742" cy="1521795"/>
            <a:chOff x="3605019" y="4736654"/>
            <a:chExt cx="5436742" cy="1521795"/>
          </a:xfrm>
        </p:grpSpPr>
        <p:sp>
          <p:nvSpPr>
            <p:cNvPr id="35" name="Rectangle 34"/>
            <p:cNvSpPr/>
            <p:nvPr/>
          </p:nvSpPr>
          <p:spPr>
            <a:xfrm>
              <a:off x="4324419" y="4867498"/>
              <a:ext cx="4717342" cy="253594"/>
            </a:xfrm>
            <a:prstGeom prst="rect">
              <a:avLst/>
            </a:prstGeom>
            <a:solidFill>
              <a:srgbClr val="00B80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èche courbée vers le bas 35"/>
            <p:cNvSpPr/>
            <p:nvPr/>
          </p:nvSpPr>
          <p:spPr>
            <a:xfrm rot="16873323">
              <a:off x="3191139" y="5268926"/>
              <a:ext cx="1403403" cy="575644"/>
            </a:xfrm>
            <a:prstGeom prst="curvedDownArrow">
              <a:avLst/>
            </a:prstGeom>
            <a:gradFill flip="none" rotWithShape="1">
              <a:gsLst>
                <a:gs pos="100000">
                  <a:srgbClr val="FF0000"/>
                </a:gs>
                <a:gs pos="0">
                  <a:schemeClr val="bg1"/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 rot="5400000" flipH="1" flipV="1">
              <a:off x="5288413" y="492636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rot="16200000" flipH="1">
              <a:off x="6757508" y="5017969"/>
              <a:ext cx="381000" cy="795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3607630" y="5261310"/>
              <a:ext cx="4667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A2</a:t>
              </a:r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6552972" y="680690"/>
            <a:ext cx="2320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single-particle picture</a:t>
            </a:r>
          </a:p>
        </p:txBody>
      </p:sp>
      <p:grpSp>
        <p:nvGrpSpPr>
          <p:cNvPr id="43" name="Grouper 42"/>
          <p:cNvGrpSpPr/>
          <p:nvPr/>
        </p:nvGrpSpPr>
        <p:grpSpPr>
          <a:xfrm>
            <a:off x="4327691" y="2564381"/>
            <a:ext cx="4714070" cy="3325750"/>
            <a:chOff x="4327691" y="2564381"/>
            <a:chExt cx="4714070" cy="3325750"/>
          </a:xfrm>
        </p:grpSpPr>
        <p:grpSp>
          <p:nvGrpSpPr>
            <p:cNvPr id="44" name="Grouper 105"/>
            <p:cNvGrpSpPr/>
            <p:nvPr/>
          </p:nvGrpSpPr>
          <p:grpSpPr>
            <a:xfrm>
              <a:off x="4327691" y="4288713"/>
              <a:ext cx="4714070" cy="1601418"/>
              <a:chOff x="4327691" y="4288713"/>
              <a:chExt cx="4714070" cy="1601418"/>
            </a:xfrm>
          </p:grpSpPr>
          <p:cxnSp>
            <p:nvCxnSpPr>
              <p:cNvPr id="46" name="Connecteur droit avec flèche 45"/>
              <p:cNvCxnSpPr/>
              <p:nvPr/>
            </p:nvCxnSpPr>
            <p:spPr>
              <a:xfrm rot="5400000" flipH="1" flipV="1">
                <a:off x="4990076" y="5448340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avec flèche 46"/>
              <p:cNvCxnSpPr/>
              <p:nvPr/>
            </p:nvCxnSpPr>
            <p:spPr>
              <a:xfrm rot="5400000" flipH="1" flipV="1">
                <a:off x="5561576" y="5448340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er 99"/>
              <p:cNvGrpSpPr/>
              <p:nvPr/>
            </p:nvGrpSpPr>
            <p:grpSpPr>
              <a:xfrm>
                <a:off x="4327691" y="4288713"/>
                <a:ext cx="4714070" cy="1601418"/>
                <a:chOff x="4327691" y="4288713"/>
                <a:chExt cx="4714070" cy="1601418"/>
              </a:xfrm>
            </p:grpSpPr>
            <p:cxnSp>
              <p:nvCxnSpPr>
                <p:cNvPr id="49" name="Connecteur droit 48"/>
                <p:cNvCxnSpPr/>
                <p:nvPr/>
              </p:nvCxnSpPr>
              <p:spPr>
                <a:xfrm>
                  <a:off x="7036022" y="4668908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49"/>
                <p:cNvCxnSpPr/>
                <p:nvPr/>
              </p:nvCxnSpPr>
              <p:spPr>
                <a:xfrm>
                  <a:off x="7618322" y="4668114"/>
                  <a:ext cx="468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" name="Grouper 98"/>
                <p:cNvGrpSpPr/>
                <p:nvPr/>
              </p:nvGrpSpPr>
              <p:grpSpPr>
                <a:xfrm>
                  <a:off x="4327691" y="4288713"/>
                  <a:ext cx="4714070" cy="1601418"/>
                  <a:chOff x="4327691" y="4288713"/>
                  <a:chExt cx="4714070" cy="1601418"/>
                </a:xfrm>
              </p:grpSpPr>
              <p:cxnSp>
                <p:nvCxnSpPr>
                  <p:cNvPr id="52" name="Connecteur droit 51"/>
                  <p:cNvCxnSpPr/>
                  <p:nvPr/>
                </p:nvCxnSpPr>
                <p:spPr>
                  <a:xfrm>
                    <a:off x="4935507" y="5498346"/>
                    <a:ext cx="468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Connecteur droit 52"/>
                  <p:cNvCxnSpPr/>
                  <p:nvPr/>
                </p:nvCxnSpPr>
                <p:spPr>
                  <a:xfrm>
                    <a:off x="5530507" y="5496758"/>
                    <a:ext cx="468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Connecteur droit 53"/>
                  <p:cNvCxnSpPr/>
                  <p:nvPr/>
                </p:nvCxnSpPr>
                <p:spPr>
                  <a:xfrm>
                    <a:off x="6114707" y="5357058"/>
                    <a:ext cx="468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Connecteur droit 54"/>
                  <p:cNvCxnSpPr/>
                  <p:nvPr/>
                </p:nvCxnSpPr>
                <p:spPr>
                  <a:xfrm>
                    <a:off x="5258407" y="4953278"/>
                    <a:ext cx="468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Connecteur droit 55"/>
                  <p:cNvCxnSpPr/>
                  <p:nvPr/>
                </p:nvCxnSpPr>
                <p:spPr>
                  <a:xfrm>
                    <a:off x="5840707" y="4952484"/>
                    <a:ext cx="468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7" name="Grouper 97"/>
                  <p:cNvGrpSpPr/>
                  <p:nvPr/>
                </p:nvGrpSpPr>
                <p:grpSpPr>
                  <a:xfrm>
                    <a:off x="4327691" y="4288713"/>
                    <a:ext cx="4714070" cy="1601418"/>
                    <a:chOff x="4327691" y="4301413"/>
                    <a:chExt cx="4714070" cy="1601418"/>
                  </a:xfrm>
                </p:grpSpPr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4327691" y="4301413"/>
                      <a:ext cx="4714070" cy="1601418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947C69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9" name="Grouper 95"/>
                    <p:cNvGrpSpPr/>
                    <p:nvPr/>
                  </p:nvGrpSpPr>
                  <p:grpSpPr>
                    <a:xfrm>
                      <a:off x="4327691" y="4429196"/>
                      <a:ext cx="4501109" cy="1153804"/>
                      <a:chOff x="4327691" y="4429196"/>
                      <a:chExt cx="4501109" cy="1153804"/>
                    </a:xfrm>
                  </p:grpSpPr>
                  <p:sp>
                    <p:nvSpPr>
                      <p:cNvPr id="60" name="ZoneTexte 59"/>
                      <p:cNvSpPr txBox="1"/>
                      <p:nvPr/>
                    </p:nvSpPr>
                    <p:spPr>
                      <a:xfrm>
                        <a:off x="4327691" y="5213668"/>
                        <a:ext cx="41241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t</a:t>
                        </a:r>
                        <a:r>
                          <a:rPr lang="en-US" baseline="-25000" dirty="0"/>
                          <a:t>2g</a:t>
                        </a:r>
                      </a:p>
                    </p:txBody>
                  </p:sp>
                  <p:cxnSp>
                    <p:nvCxnSpPr>
                      <p:cNvPr id="61" name="Connecteur droit avec flèche 60"/>
                      <p:cNvCxnSpPr/>
                      <p:nvPr/>
                    </p:nvCxnSpPr>
                    <p:spPr>
                      <a:xfrm rot="5400000" flipH="1" flipV="1">
                        <a:off x="4555415" y="5368716"/>
                        <a:ext cx="291600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2" name="ZoneTexte 61"/>
                      <p:cNvSpPr txBox="1"/>
                      <p:nvPr/>
                    </p:nvSpPr>
                    <p:spPr>
                      <a:xfrm>
                        <a:off x="4360353" y="4802466"/>
                        <a:ext cx="37195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e</a:t>
                        </a:r>
                        <a:r>
                          <a:rPr lang="en-US" baseline="-25000" dirty="0"/>
                          <a:t>g</a:t>
                        </a:r>
                      </a:p>
                    </p:txBody>
                  </p:sp>
                  <p:cxnSp>
                    <p:nvCxnSpPr>
                      <p:cNvPr id="63" name="Connecteur droit avec flèche 62"/>
                      <p:cNvCxnSpPr/>
                      <p:nvPr/>
                    </p:nvCxnSpPr>
                    <p:spPr>
                      <a:xfrm rot="5400000" flipH="1" flipV="1">
                        <a:off x="4547613" y="4974498"/>
                        <a:ext cx="291600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4" name="ZoneTexte 63"/>
                      <p:cNvSpPr txBox="1"/>
                      <p:nvPr/>
                    </p:nvSpPr>
                    <p:spPr>
                      <a:xfrm>
                        <a:off x="8423822" y="4429196"/>
                        <a:ext cx="37195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e</a:t>
                        </a:r>
                        <a:r>
                          <a:rPr lang="en-US" baseline="-25000" dirty="0"/>
                          <a:t>g</a:t>
                        </a:r>
                      </a:p>
                    </p:txBody>
                  </p:sp>
                  <p:cxnSp>
                    <p:nvCxnSpPr>
                      <p:cNvPr id="65" name="Connecteur droit avec flèche 64"/>
                      <p:cNvCxnSpPr/>
                      <p:nvPr/>
                    </p:nvCxnSpPr>
                    <p:spPr>
                      <a:xfrm rot="5400000" flipH="1" flipV="1">
                        <a:off x="8655273" y="4643172"/>
                        <a:ext cx="291600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arrow"/>
                        <a:tailEnd type="non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Connecteur droit 49"/>
                      <p:cNvCxnSpPr/>
                      <p:nvPr/>
                    </p:nvCxnSpPr>
                    <p:spPr>
                      <a:xfrm>
                        <a:off x="6713122" y="5010776"/>
                        <a:ext cx="468000" cy="1588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Connecteur droit 53"/>
                      <p:cNvCxnSpPr/>
                      <p:nvPr/>
                    </p:nvCxnSpPr>
                    <p:spPr>
                      <a:xfrm>
                        <a:off x="7308122" y="5009188"/>
                        <a:ext cx="468000" cy="1588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Connecteur droit 67"/>
                      <p:cNvCxnSpPr/>
                      <p:nvPr/>
                    </p:nvCxnSpPr>
                    <p:spPr>
                      <a:xfrm>
                        <a:off x="7892322" y="5009188"/>
                        <a:ext cx="468000" cy="1588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9" name="ZoneTexte 57"/>
                      <p:cNvSpPr txBox="1"/>
                      <p:nvPr/>
                    </p:nvSpPr>
                    <p:spPr>
                      <a:xfrm>
                        <a:off x="8411879" y="4786422"/>
                        <a:ext cx="41241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t</a:t>
                        </a:r>
                        <a:r>
                          <a:rPr lang="en-US" baseline="-25000" dirty="0"/>
                          <a:t>2g</a:t>
                        </a:r>
                      </a:p>
                    </p:txBody>
                  </p:sp>
                  <p:cxnSp>
                    <p:nvCxnSpPr>
                      <p:cNvPr id="70" name="Connecteur droit avec flèche 69"/>
                      <p:cNvCxnSpPr/>
                      <p:nvPr/>
                    </p:nvCxnSpPr>
                    <p:spPr>
                      <a:xfrm rot="5400000" flipH="1" flipV="1">
                        <a:off x="8682206" y="5012504"/>
                        <a:ext cx="291600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arrow"/>
                        <a:tailEnd type="non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  <p:sp>
          <p:nvSpPr>
            <p:cNvPr id="45" name="Flèche droite rayée 44"/>
            <p:cNvSpPr/>
            <p:nvPr/>
          </p:nvSpPr>
          <p:spPr>
            <a:xfrm rot="5400000">
              <a:off x="6889581" y="3166325"/>
              <a:ext cx="1740921" cy="537034"/>
            </a:xfrm>
            <a:prstGeom prst="stripedRightArrow">
              <a:avLst/>
            </a:prstGeom>
            <a:gradFill flip="none" rotWithShape="1">
              <a:gsLst>
                <a:gs pos="100000">
                  <a:srgbClr val="947C69"/>
                </a:gs>
                <a:gs pos="0">
                  <a:srgbClr val="FFFFFF">
                    <a:alpha val="31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er 71"/>
          <p:cNvGrpSpPr/>
          <p:nvPr/>
        </p:nvGrpSpPr>
        <p:grpSpPr>
          <a:xfrm>
            <a:off x="360000" y="1800000"/>
            <a:ext cx="3169920" cy="4602480"/>
            <a:chOff x="360000" y="1800000"/>
            <a:chExt cx="3169920" cy="4602480"/>
          </a:xfrm>
        </p:grpSpPr>
        <p:grpSp>
          <p:nvGrpSpPr>
            <p:cNvPr id="73" name="Grouper 120"/>
            <p:cNvGrpSpPr/>
            <p:nvPr/>
          </p:nvGrpSpPr>
          <p:grpSpPr>
            <a:xfrm>
              <a:off x="360000" y="1800000"/>
              <a:ext cx="3169920" cy="4602480"/>
              <a:chOff x="360000" y="1800000"/>
              <a:chExt cx="3169920" cy="4602480"/>
            </a:xfrm>
          </p:grpSpPr>
          <p:pic>
            <p:nvPicPr>
              <p:cNvPr id="87" name="Image 86" descr="tsavorite_all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000" y="1800000"/>
                <a:ext cx="3169920" cy="4602480"/>
              </a:xfrm>
              <a:prstGeom prst="rect">
                <a:avLst/>
              </a:prstGeom>
            </p:spPr>
          </p:pic>
          <p:pic>
            <p:nvPicPr>
              <p:cNvPr id="88" name="Image 8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7261" y="2043679"/>
                <a:ext cx="1676400" cy="190500"/>
              </a:xfrm>
              <a:prstGeom prst="rect">
                <a:avLst/>
              </a:prstGeom>
            </p:spPr>
          </p:pic>
          <p:sp>
            <p:nvSpPr>
              <p:cNvPr id="89" name="Rectangle 88"/>
              <p:cNvSpPr/>
              <p:nvPr/>
            </p:nvSpPr>
            <p:spPr>
              <a:xfrm>
                <a:off x="751260" y="4670507"/>
                <a:ext cx="1153739" cy="1349308"/>
              </a:xfrm>
              <a:prstGeom prst="rect">
                <a:avLst/>
              </a:prstGeom>
              <a:solidFill>
                <a:srgbClr val="947C69">
                  <a:alpha val="17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0" name="ZoneTexte 89"/>
              <p:cNvSpPr txBox="1"/>
              <p:nvPr/>
            </p:nvSpPr>
            <p:spPr>
              <a:xfrm>
                <a:off x="719062" y="4620351"/>
                <a:ext cx="9417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err="1">
                    <a:solidFill>
                      <a:srgbClr val="947C69"/>
                    </a:solidFill>
                  </a:rPr>
                  <a:t>occupied</a:t>
                </a:r>
                <a:r>
                  <a:rPr lang="fr-FR" sz="1400" dirty="0">
                    <a:solidFill>
                      <a:srgbClr val="947C69"/>
                    </a:solidFill>
                  </a:rPr>
                  <a:t> </a:t>
                </a:r>
              </a:p>
              <a:p>
                <a:r>
                  <a:rPr lang="fr-FR" sz="1400" dirty="0">
                    <a:solidFill>
                      <a:srgbClr val="947C69"/>
                    </a:solidFill>
                  </a:rPr>
                  <a:t>states</a:t>
                </a:r>
              </a:p>
            </p:txBody>
          </p:sp>
        </p:grpSp>
        <p:grpSp>
          <p:nvGrpSpPr>
            <p:cNvPr id="74" name="Grouper 142"/>
            <p:cNvGrpSpPr/>
            <p:nvPr/>
          </p:nvGrpSpPr>
          <p:grpSpPr>
            <a:xfrm>
              <a:off x="1868414" y="4254922"/>
              <a:ext cx="1365885" cy="1724898"/>
              <a:chOff x="1868414" y="4254922"/>
              <a:chExt cx="1365885" cy="1724898"/>
            </a:xfrm>
          </p:grpSpPr>
          <p:sp>
            <p:nvSpPr>
              <p:cNvPr id="75" name="ZoneTexte 74"/>
              <p:cNvSpPr txBox="1"/>
              <p:nvPr/>
            </p:nvSpPr>
            <p:spPr>
              <a:xfrm>
                <a:off x="2637756" y="4254922"/>
                <a:ext cx="3303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e</a:t>
                </a:r>
                <a:r>
                  <a:rPr lang="en-US" sz="1400" baseline="-25000" dirty="0"/>
                  <a:t>g</a:t>
                </a:r>
              </a:p>
            </p:txBody>
          </p:sp>
          <p:cxnSp>
            <p:nvCxnSpPr>
              <p:cNvPr id="76" name="Connecteur droit avec flèche 75"/>
              <p:cNvCxnSpPr>
                <a:cxnSpLocks noChangeAspect="1"/>
              </p:cNvCxnSpPr>
              <p:nvPr/>
            </p:nvCxnSpPr>
            <p:spPr>
              <a:xfrm rot="5400000" flipH="1" flipV="1">
                <a:off x="2099678" y="4628668"/>
                <a:ext cx="233280" cy="127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ZoneTexte 76"/>
              <p:cNvSpPr txBox="1"/>
              <p:nvPr/>
            </p:nvSpPr>
            <p:spPr>
              <a:xfrm>
                <a:off x="2903964" y="4914925"/>
                <a:ext cx="3303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e</a:t>
                </a:r>
                <a:r>
                  <a:rPr lang="en-US" sz="1400" baseline="-25000" dirty="0"/>
                  <a:t>g</a:t>
                </a:r>
              </a:p>
            </p:txBody>
          </p:sp>
          <p:cxnSp>
            <p:nvCxnSpPr>
              <p:cNvPr id="78" name="Connecteur droit avec flèche 77"/>
              <p:cNvCxnSpPr>
                <a:cxnSpLocks noChangeAspect="1"/>
              </p:cNvCxnSpPr>
              <p:nvPr/>
            </p:nvCxnSpPr>
            <p:spPr>
              <a:xfrm rot="5400000" flipH="1" flipV="1">
                <a:off x="3091074" y="5102812"/>
                <a:ext cx="230400" cy="10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 rot="5400000">
                <a:off x="2858854" y="5247655"/>
                <a:ext cx="191925" cy="1186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avec flèche 79"/>
              <p:cNvCxnSpPr>
                <a:cxnSpLocks noChangeAspect="1"/>
              </p:cNvCxnSpPr>
              <p:nvPr/>
            </p:nvCxnSpPr>
            <p:spPr>
              <a:xfrm rot="5400000" flipH="1" flipV="1">
                <a:off x="2803625" y="4392724"/>
                <a:ext cx="233280" cy="127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 rot="10800000" flipV="1">
                <a:off x="2465196" y="4493358"/>
                <a:ext cx="253059" cy="1354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ZoneTexte 81"/>
              <p:cNvSpPr txBox="1"/>
              <p:nvPr/>
            </p:nvSpPr>
            <p:spPr>
              <a:xfrm>
                <a:off x="1902282" y="4464227"/>
                <a:ext cx="3618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</a:t>
                </a:r>
                <a:r>
                  <a:rPr lang="en-US" sz="1400" baseline="-25000" dirty="0"/>
                  <a:t>2g</a:t>
                </a:r>
              </a:p>
            </p:txBody>
          </p:sp>
          <p:cxnSp>
            <p:nvCxnSpPr>
              <p:cNvPr id="83" name="Connecteur droit 82"/>
              <p:cNvCxnSpPr/>
              <p:nvPr/>
            </p:nvCxnSpPr>
            <p:spPr>
              <a:xfrm rot="5400000">
                <a:off x="1831769" y="4773299"/>
                <a:ext cx="191925" cy="1186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avec flèche 83"/>
              <p:cNvCxnSpPr>
                <a:cxnSpLocks noChangeAspect="1"/>
              </p:cNvCxnSpPr>
              <p:nvPr/>
            </p:nvCxnSpPr>
            <p:spPr>
              <a:xfrm rot="5400000" flipH="1" flipV="1">
                <a:off x="2454312" y="5864112"/>
                <a:ext cx="230400" cy="10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sm" len="sm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ZoneTexte 84"/>
              <p:cNvSpPr txBox="1"/>
              <p:nvPr/>
            </p:nvSpPr>
            <p:spPr>
              <a:xfrm>
                <a:off x="2233489" y="5668396"/>
                <a:ext cx="3618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</a:t>
                </a:r>
                <a:r>
                  <a:rPr lang="en-US" sz="1400" baseline="-25000" dirty="0"/>
                  <a:t>2g</a:t>
                </a:r>
              </a:p>
            </p:txBody>
          </p:sp>
          <p:cxnSp>
            <p:nvCxnSpPr>
              <p:cNvPr id="86" name="Connecteur droit 85"/>
              <p:cNvCxnSpPr/>
              <p:nvPr/>
            </p:nvCxnSpPr>
            <p:spPr>
              <a:xfrm rot="5400000">
                <a:off x="2359799" y="5613794"/>
                <a:ext cx="227721" cy="508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Grouper 90"/>
          <p:cNvGrpSpPr/>
          <p:nvPr/>
        </p:nvGrpSpPr>
        <p:grpSpPr>
          <a:xfrm>
            <a:off x="3534744" y="4290090"/>
            <a:ext cx="5519717" cy="2120288"/>
            <a:chOff x="3534744" y="4290090"/>
            <a:chExt cx="5519717" cy="2120288"/>
          </a:xfrm>
        </p:grpSpPr>
        <p:sp>
          <p:nvSpPr>
            <p:cNvPr id="92" name="Rectangle 91"/>
            <p:cNvSpPr/>
            <p:nvPr/>
          </p:nvSpPr>
          <p:spPr>
            <a:xfrm>
              <a:off x="4337119" y="4537298"/>
              <a:ext cx="4717342" cy="253594"/>
            </a:xfrm>
            <a:prstGeom prst="rect">
              <a:avLst/>
            </a:prstGeom>
            <a:solidFill>
              <a:srgbClr val="00B80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lèche courbée vers le bas 92"/>
            <p:cNvSpPr/>
            <p:nvPr/>
          </p:nvSpPr>
          <p:spPr>
            <a:xfrm rot="16873323">
              <a:off x="2848287" y="5137247"/>
              <a:ext cx="1959588" cy="586673"/>
            </a:xfrm>
            <a:prstGeom prst="curvedDownArrow">
              <a:avLst/>
            </a:prstGeom>
            <a:gradFill flip="none" rotWithShape="1">
              <a:gsLst>
                <a:gs pos="100000">
                  <a:srgbClr val="FF0000"/>
                </a:gs>
                <a:gs pos="0">
                  <a:srgbClr val="FFFFFF"/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729043" y="4290090"/>
              <a:ext cx="4630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A3</a:t>
              </a:r>
            </a:p>
          </p:txBody>
        </p:sp>
        <p:cxnSp>
          <p:nvCxnSpPr>
            <p:cNvPr id="95" name="Connecteur droit avec flèche 94"/>
            <p:cNvCxnSpPr/>
            <p:nvPr/>
          </p:nvCxnSpPr>
          <p:spPr>
            <a:xfrm rot="16200000" flipH="1">
              <a:off x="7071723" y="4674995"/>
              <a:ext cx="381000" cy="795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95"/>
          <p:cNvSpPr/>
          <p:nvPr/>
        </p:nvSpPr>
        <p:spPr>
          <a:xfrm rot="16200000">
            <a:off x="1115165" y="5063835"/>
            <a:ext cx="1718234" cy="144000"/>
          </a:xfrm>
          <a:prstGeom prst="rect">
            <a:avLst/>
          </a:prstGeom>
          <a:solidFill>
            <a:srgbClr val="00B801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rot="16200000">
            <a:off x="1493890" y="4929671"/>
            <a:ext cx="1934134" cy="253598"/>
          </a:xfrm>
          <a:prstGeom prst="rect">
            <a:avLst/>
          </a:prstGeom>
          <a:solidFill>
            <a:srgbClr val="00B801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 rot="16200000">
            <a:off x="2379037" y="5367072"/>
            <a:ext cx="1048892" cy="221303"/>
          </a:xfrm>
          <a:prstGeom prst="rect">
            <a:avLst/>
          </a:prstGeom>
          <a:solidFill>
            <a:srgbClr val="00B801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ZoneTexte 98"/>
          <p:cNvSpPr txBox="1"/>
          <p:nvPr/>
        </p:nvSpPr>
        <p:spPr>
          <a:xfrm>
            <a:off x="222530" y="107737"/>
            <a:ext cx="3434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V</a:t>
            </a:r>
            <a:r>
              <a:rPr lang="fr-FR" sz="2400" baseline="30000" dirty="0">
                <a:solidFill>
                  <a:srgbClr val="800000"/>
                </a:solidFill>
                <a:latin typeface="Century Gothic"/>
                <a:cs typeface="Century Gothic"/>
              </a:rPr>
              <a:t>3+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in </a:t>
            </a:r>
            <a:r>
              <a:rPr lang="fr-FR" sz="2400" i="1" dirty="0" err="1">
                <a:solidFill>
                  <a:srgbClr val="800000"/>
                </a:solidFill>
                <a:latin typeface="Century Gothic"/>
                <a:cs typeface="Century Gothic"/>
              </a:rPr>
              <a:t>octahedral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site</a:t>
            </a:r>
            <a:endParaRPr lang="en-US" sz="2400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cxnSp>
        <p:nvCxnSpPr>
          <p:cNvPr id="100" name="Connecteur droit 99"/>
          <p:cNvCxnSpPr/>
          <p:nvPr/>
        </p:nvCxnSpPr>
        <p:spPr>
          <a:xfrm>
            <a:off x="294182" y="687562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4272516" y="5922011"/>
            <a:ext cx="4871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47C69"/>
                </a:solidFill>
              </a:rPr>
              <a:t>Cabaret </a:t>
            </a:r>
            <a:r>
              <a:rPr lang="en-US" sz="1600" i="1" dirty="0">
                <a:solidFill>
                  <a:srgbClr val="947C69"/>
                </a:solidFill>
              </a:rPr>
              <a:t>et al.</a:t>
            </a:r>
            <a:r>
              <a:rPr lang="en-US" sz="1600" dirty="0">
                <a:solidFill>
                  <a:srgbClr val="947C69"/>
                </a:solidFill>
              </a:rPr>
              <a:t> Phys. Chem. Chem. Phys. </a:t>
            </a:r>
            <a:r>
              <a:rPr lang="en-US" sz="1600" b="1" dirty="0">
                <a:solidFill>
                  <a:srgbClr val="947C69"/>
                </a:solidFill>
              </a:rPr>
              <a:t>12</a:t>
            </a:r>
            <a:r>
              <a:rPr lang="en-US" sz="1600" dirty="0">
                <a:solidFill>
                  <a:srgbClr val="947C69"/>
                </a:solidFill>
              </a:rPr>
              <a:t>:5619  (2010)</a:t>
            </a:r>
          </a:p>
        </p:txBody>
      </p:sp>
    </p:spTree>
    <p:extLst>
      <p:ext uri="{BB962C8B-B14F-4D97-AF65-F5344CB8AC3E}">
        <p14:creationId xmlns:p14="http://schemas.microsoft.com/office/powerpoint/2010/main" val="45914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54</a:t>
            </a:fld>
            <a:endParaRPr lang="fr-F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"/>
          <a:stretch/>
        </p:blipFill>
        <p:spPr bwMode="auto">
          <a:xfrm>
            <a:off x="833434" y="2169523"/>
            <a:ext cx="6438900" cy="299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ZoneTexte 77"/>
          <p:cNvSpPr txBox="1"/>
          <p:nvPr/>
        </p:nvSpPr>
        <p:spPr>
          <a:xfrm>
            <a:off x="2242429" y="1535874"/>
            <a:ext cx="113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800040"/>
                </a:solidFill>
              </a:rPr>
              <a:t>DFT-GGA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4968695" y="1553836"/>
            <a:ext cx="154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800040"/>
                </a:solidFill>
              </a:rPr>
              <a:t>DFT-GGA +U 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5756214" y="6356350"/>
            <a:ext cx="2301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947C69"/>
                </a:solidFill>
              </a:rPr>
              <a:t>Juhin</a:t>
            </a:r>
            <a:r>
              <a:rPr lang="en-US" sz="1600" dirty="0">
                <a:solidFill>
                  <a:srgbClr val="947C69"/>
                </a:solidFill>
              </a:rPr>
              <a:t> </a:t>
            </a:r>
            <a:r>
              <a:rPr lang="en-US" sz="1600" i="1" dirty="0">
                <a:solidFill>
                  <a:srgbClr val="947C69"/>
                </a:solidFill>
              </a:rPr>
              <a:t>et al</a:t>
            </a:r>
            <a:r>
              <a:rPr lang="en-US" sz="1600" dirty="0">
                <a:solidFill>
                  <a:srgbClr val="947C69"/>
                </a:solidFill>
              </a:rPr>
              <a:t>. PRB 81 (2010)</a:t>
            </a:r>
          </a:p>
        </p:txBody>
      </p:sp>
      <p:sp>
        <p:nvSpPr>
          <p:cNvPr id="81" name="Flèche vers la droite 78"/>
          <p:cNvSpPr/>
          <p:nvPr/>
        </p:nvSpPr>
        <p:spPr>
          <a:xfrm>
            <a:off x="3558831" y="1649047"/>
            <a:ext cx="1336486" cy="173764"/>
          </a:xfrm>
          <a:prstGeom prst="rightArrow">
            <a:avLst/>
          </a:prstGeom>
          <a:gradFill flip="none" rotWithShape="1">
            <a:gsLst>
              <a:gs pos="0">
                <a:srgbClr val="9F005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9F0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ZoneTexte 81"/>
          <p:cNvSpPr txBox="1"/>
          <p:nvPr/>
        </p:nvSpPr>
        <p:spPr>
          <a:xfrm>
            <a:off x="222530" y="107737"/>
            <a:ext cx="834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  <a:latin typeface="Century Gothic"/>
                <a:cs typeface="Century Gothic"/>
              </a:rPr>
              <a:t>Angular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</a:t>
            </a:r>
            <a:r>
              <a:rPr lang="fr-FR" sz="2400" dirty="0" err="1">
                <a:solidFill>
                  <a:srgbClr val="800000"/>
                </a:solidFill>
                <a:latin typeface="Century Gothic"/>
                <a:cs typeface="Century Gothic"/>
              </a:rPr>
              <a:t>dependence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of </a:t>
            </a:r>
            <a:r>
              <a:rPr lang="fr-FR" sz="2400" dirty="0" err="1">
                <a:solidFill>
                  <a:srgbClr val="800000"/>
                </a:solidFill>
                <a:latin typeface="Century Gothic"/>
                <a:cs typeface="Century Gothic"/>
              </a:rPr>
              <a:t>core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</a:t>
            </a:r>
            <a:r>
              <a:rPr lang="fr-FR" sz="2400" dirty="0" err="1">
                <a:solidFill>
                  <a:srgbClr val="800000"/>
                </a:solidFill>
                <a:latin typeface="Century Gothic"/>
                <a:cs typeface="Century Gothic"/>
              </a:rPr>
              <a:t>hole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screening in LiCoO</a:t>
            </a:r>
            <a:r>
              <a:rPr lang="fr-FR" sz="2400" baseline="-25000" dirty="0">
                <a:solidFill>
                  <a:srgbClr val="800000"/>
                </a:solidFill>
                <a:latin typeface="Century Gothic"/>
                <a:cs typeface="Century Gothic"/>
              </a:rPr>
              <a:t>2</a:t>
            </a:r>
            <a:endParaRPr lang="en-US" sz="2400" baseline="-25000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cxnSp>
        <p:nvCxnSpPr>
          <p:cNvPr id="83" name="Connecteur droit 82"/>
          <p:cNvCxnSpPr/>
          <p:nvPr/>
        </p:nvCxnSpPr>
        <p:spPr>
          <a:xfrm>
            <a:off x="294182" y="687562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1" name="ZoneTexte 35840"/>
          <p:cNvSpPr txBox="1"/>
          <p:nvPr/>
        </p:nvSpPr>
        <p:spPr>
          <a:xfrm>
            <a:off x="1162289" y="5222462"/>
            <a:ext cx="266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Electronic</a:t>
            </a:r>
            <a:r>
              <a:rPr lang="fr-FR" dirty="0"/>
              <a:t> structure </a:t>
            </a:r>
            <a:r>
              <a:rPr lang="fr-FR" dirty="0" err="1"/>
              <a:t>poorly</a:t>
            </a:r>
            <a:r>
              <a:rPr lang="fr-FR" dirty="0"/>
              <a:t> </a:t>
            </a:r>
            <a:r>
              <a:rPr lang="fr-FR" dirty="0" err="1"/>
              <a:t>described</a:t>
            </a:r>
            <a:r>
              <a:rPr lang="fr-FR" dirty="0"/>
              <a:t> in GGA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4608156" y="5237217"/>
            <a:ext cx="379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described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Hubbard </a:t>
            </a:r>
            <a:r>
              <a:rPr lang="fr-FR" dirty="0" err="1"/>
              <a:t>parameter</a:t>
            </a:r>
            <a:r>
              <a:rPr lang="fr-FR" dirty="0"/>
              <a:t> (U) on Co 3d states</a:t>
            </a:r>
          </a:p>
        </p:txBody>
      </p:sp>
      <p:cxnSp>
        <p:nvCxnSpPr>
          <p:cNvPr id="85" name="Connecteur droit avec flèche 84"/>
          <p:cNvCxnSpPr/>
          <p:nvPr/>
        </p:nvCxnSpPr>
        <p:spPr>
          <a:xfrm>
            <a:off x="4864762" y="2756279"/>
            <a:ext cx="39600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3" name="ZoneTexte 35842"/>
          <p:cNvSpPr txBox="1"/>
          <p:nvPr/>
        </p:nvSpPr>
        <p:spPr>
          <a:xfrm>
            <a:off x="2494378" y="2856089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Gap = 1.7 eV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5640718" y="2878666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Gap =2.3eV</a:t>
            </a:r>
          </a:p>
        </p:txBody>
      </p:sp>
      <p:cxnSp>
        <p:nvCxnSpPr>
          <p:cNvPr id="87" name="Connecteur droit avec flèche 86"/>
          <p:cNvCxnSpPr/>
          <p:nvPr/>
        </p:nvCxnSpPr>
        <p:spPr>
          <a:xfrm>
            <a:off x="2044429" y="2581301"/>
            <a:ext cx="19800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973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9378" y="2255133"/>
            <a:ext cx="3951111" cy="3152245"/>
          </a:xfrm>
          <a:prstGeom prst="rect">
            <a:avLst/>
          </a:prstGeom>
          <a:solidFill>
            <a:schemeClr val="bg1"/>
          </a:solidFill>
          <a:ln w="28575">
            <a:solidFill>
              <a:srgbClr val="99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9336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55</a:t>
            </a:fld>
            <a:endParaRPr lang="fr-F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4225"/>
          <a:stretch/>
        </p:blipFill>
        <p:spPr bwMode="auto">
          <a:xfrm>
            <a:off x="222530" y="2270745"/>
            <a:ext cx="3841470" cy="34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8"/>
          <a:stretch/>
        </p:blipFill>
        <p:spPr bwMode="auto">
          <a:xfrm>
            <a:off x="5034846" y="2442189"/>
            <a:ext cx="3640668" cy="2778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22530" y="107737"/>
            <a:ext cx="428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LiCoO</a:t>
            </a:r>
            <a:r>
              <a:rPr lang="fr-FR" sz="2400" baseline="-25000" dirty="0">
                <a:solidFill>
                  <a:srgbClr val="800000"/>
                </a:solidFill>
                <a:latin typeface="Century Gothic"/>
                <a:cs typeface="Century Gothic"/>
              </a:rPr>
              <a:t>2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: the Co </a:t>
            </a:r>
            <a:r>
              <a:rPr lang="fr-FR" sz="2400" i="1" dirty="0">
                <a:solidFill>
                  <a:srgbClr val="800000"/>
                </a:solidFill>
                <a:latin typeface="Century Gothic"/>
                <a:cs typeface="Century Gothic"/>
              </a:rPr>
              <a:t>K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</a:t>
            </a:r>
            <a:r>
              <a:rPr lang="fr-FR" sz="2400" dirty="0" err="1">
                <a:solidFill>
                  <a:srgbClr val="800000"/>
                </a:solidFill>
                <a:latin typeface="Century Gothic"/>
                <a:cs typeface="Century Gothic"/>
              </a:rPr>
              <a:t>pre-edge</a:t>
            </a:r>
            <a:endParaRPr lang="en-US" sz="2400" baseline="-25000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94182" y="687562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lèche vers la droite 78"/>
          <p:cNvSpPr/>
          <p:nvPr/>
        </p:nvSpPr>
        <p:spPr>
          <a:xfrm>
            <a:off x="3965231" y="3432692"/>
            <a:ext cx="770123" cy="173764"/>
          </a:xfrm>
          <a:prstGeom prst="rightArrow">
            <a:avLst/>
          </a:prstGeom>
          <a:gradFill flip="none" rotWithShape="1">
            <a:gsLst>
              <a:gs pos="0">
                <a:srgbClr val="9F005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9F0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18578" y="2788356"/>
            <a:ext cx="434622" cy="372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004711" y="1377244"/>
            <a:ext cx="645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Best agreement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obtained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including</a:t>
            </a:r>
            <a:r>
              <a:rPr lang="fr-FR" dirty="0"/>
              <a:t> U and the 1s </a:t>
            </a:r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hole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7790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56</a:t>
            </a:fld>
            <a:endParaRPr lang="fr-FR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87" y="689150"/>
            <a:ext cx="2794539" cy="198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22530" y="107737"/>
            <a:ext cx="428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LiCoO</a:t>
            </a:r>
            <a:r>
              <a:rPr lang="fr-FR" sz="2400" baseline="-25000" dirty="0">
                <a:solidFill>
                  <a:srgbClr val="800000"/>
                </a:solidFill>
                <a:latin typeface="Century Gothic"/>
                <a:cs typeface="Century Gothic"/>
              </a:rPr>
              <a:t>2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: the Co </a:t>
            </a:r>
            <a:r>
              <a:rPr lang="fr-FR" sz="2400" i="1" dirty="0">
                <a:solidFill>
                  <a:srgbClr val="800000"/>
                </a:solidFill>
                <a:latin typeface="Century Gothic"/>
                <a:cs typeface="Century Gothic"/>
              </a:rPr>
              <a:t>K</a:t>
            </a:r>
            <a:r>
              <a:rPr lang="fr-FR" sz="2400" dirty="0">
                <a:solidFill>
                  <a:srgbClr val="800000"/>
                </a:solidFill>
                <a:latin typeface="Century Gothic"/>
                <a:cs typeface="Century Gothic"/>
              </a:rPr>
              <a:t> </a:t>
            </a:r>
            <a:r>
              <a:rPr lang="fr-FR" sz="2400" dirty="0" err="1">
                <a:solidFill>
                  <a:srgbClr val="800000"/>
                </a:solidFill>
                <a:latin typeface="Century Gothic"/>
                <a:cs typeface="Century Gothic"/>
              </a:rPr>
              <a:t>pre-edge</a:t>
            </a:r>
            <a:endParaRPr lang="en-US" sz="2400" baseline="-25000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94182" y="687562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" r="3653" b="51394"/>
          <a:stretch/>
        </p:blipFill>
        <p:spPr bwMode="auto">
          <a:xfrm>
            <a:off x="657930" y="2788357"/>
            <a:ext cx="7285361" cy="27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953359" y="1706721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pre-edge</a:t>
            </a:r>
            <a:r>
              <a:rPr lang="fr-FR" dirty="0"/>
              <a:t> : E2 + </a:t>
            </a:r>
            <a:r>
              <a:rPr lang="fr-FR" dirty="0" err="1"/>
              <a:t>nonlocal</a:t>
            </a:r>
            <a:r>
              <a:rPr lang="fr-FR" dirty="0"/>
              <a:t> E1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82669" y="5838295"/>
            <a:ext cx="56270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Peak </a:t>
            </a:r>
            <a:r>
              <a:rPr lang="fr-FR" dirty="0">
                <a:latin typeface="Symbol" panose="05050102010706020507" pitchFamily="18" charset="2"/>
              </a:rPr>
              <a:t>a</a:t>
            </a:r>
            <a:r>
              <a:rPr lang="fr-FR" dirty="0"/>
              <a:t> : 1s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3d (Co*) </a:t>
            </a:r>
          </a:p>
          <a:p>
            <a:r>
              <a:rPr lang="fr-FR" dirty="0"/>
              <a:t>Peak </a:t>
            </a:r>
            <a:r>
              <a:rPr lang="fr-FR" dirty="0">
                <a:latin typeface="Symbol" panose="05050102010706020507" pitchFamily="18" charset="2"/>
              </a:rPr>
              <a:t>b</a:t>
            </a:r>
            <a:r>
              <a:rPr lang="fr-FR" dirty="0"/>
              <a:t> : 1s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4p + O(2p) + Co (3d) </a:t>
            </a:r>
            <a:r>
              <a:rPr lang="fr-FR" dirty="0" err="1"/>
              <a:t>n.n</a:t>
            </a:r>
            <a:r>
              <a:rPr lang="fr-FR" dirty="0"/>
              <a:t>. in plane</a:t>
            </a:r>
          </a:p>
          <a:p>
            <a:r>
              <a:rPr lang="fr-FR" dirty="0"/>
              <a:t>Peak </a:t>
            </a:r>
            <a:r>
              <a:rPr lang="fr-FR" dirty="0">
                <a:latin typeface="Symbol" panose="05050102010706020507" pitchFamily="18" charset="2"/>
              </a:rPr>
              <a:t>g</a:t>
            </a:r>
            <a:r>
              <a:rPr lang="fr-FR" dirty="0"/>
              <a:t> : 1s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4p + O(2p) + Li (2p)+Co (3d) </a:t>
            </a:r>
            <a:r>
              <a:rPr lang="fr-FR" dirty="0" err="1"/>
              <a:t>n.n</a:t>
            </a:r>
            <a:r>
              <a:rPr lang="fr-FR" dirty="0"/>
              <a:t>. out of plane </a:t>
            </a: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36909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5"/>
          <p:cNvGrpSpPr/>
          <p:nvPr/>
        </p:nvGrpSpPr>
        <p:grpSpPr>
          <a:xfrm>
            <a:off x="643603" y="2664374"/>
            <a:ext cx="5414865" cy="369332"/>
            <a:chOff x="326103" y="2842174"/>
            <a:chExt cx="5414865" cy="369332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26103" y="2842174"/>
              <a:ext cx="1914946" cy="345526"/>
            </a:xfrm>
            <a:prstGeom prst="roundRect">
              <a:avLst/>
            </a:prstGeom>
            <a:solidFill>
              <a:srgbClr val="947C69">
                <a:alpha val="2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87118" y="2842174"/>
              <a:ext cx="5353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3</a:t>
              </a:r>
              <a:r>
                <a:rPr lang="fr-FR" i="1" dirty="0">
                  <a:solidFill>
                    <a:srgbClr val="FF0000"/>
                  </a:solidFill>
                </a:rPr>
                <a:t>d</a:t>
              </a:r>
              <a:r>
                <a:rPr lang="fr-FR" baseline="30000" dirty="0">
                  <a:solidFill>
                    <a:srgbClr val="FF0000"/>
                  </a:solidFill>
                </a:rPr>
                <a:t>0</a:t>
              </a:r>
              <a:r>
                <a:rPr lang="fr-FR" dirty="0"/>
                <a:t> (TiO</a:t>
              </a:r>
              <a:r>
                <a:rPr lang="fr-FR" baseline="-25000" dirty="0"/>
                <a:t>2</a:t>
              </a:r>
              <a:r>
                <a:rPr lang="fr-FR" dirty="0"/>
                <a:t>) ~ </a:t>
              </a:r>
              <a:r>
                <a:rPr lang="fr-FR" b="1" dirty="0"/>
                <a:t>0.5 eV   </a:t>
              </a:r>
              <a:r>
                <a:rPr lang="fr-FR" i="1" dirty="0" err="1"/>
                <a:t>reduced</a:t>
              </a:r>
              <a:r>
                <a:rPr lang="fr-FR" i="1" dirty="0"/>
                <a:t> to 0 </a:t>
              </a:r>
              <a:r>
                <a:rPr lang="fr-FR" i="1" dirty="0" err="1"/>
                <a:t>using</a:t>
              </a:r>
              <a:r>
                <a:rPr lang="fr-FR" i="1" dirty="0"/>
                <a:t> BSE of E. Shirley</a:t>
              </a: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1374966" y="3124200"/>
            <a:ext cx="2892769" cy="383064"/>
            <a:chOff x="1374966" y="3187700"/>
            <a:chExt cx="2892769" cy="383064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1374966" y="3187700"/>
              <a:ext cx="2892769" cy="383064"/>
            </a:xfrm>
            <a:prstGeom prst="roundRect">
              <a:avLst/>
            </a:prstGeom>
            <a:solidFill>
              <a:srgbClr val="947C69">
                <a:alpha val="2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402848" y="3187700"/>
              <a:ext cx="2864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3</a:t>
              </a:r>
              <a:r>
                <a:rPr lang="fr-FR" i="1" dirty="0">
                  <a:solidFill>
                    <a:srgbClr val="FF0000"/>
                  </a:solidFill>
                </a:rPr>
                <a:t>d</a:t>
              </a:r>
              <a:r>
                <a:rPr lang="fr-FR" baseline="30000" dirty="0">
                  <a:solidFill>
                    <a:srgbClr val="FF0000"/>
                  </a:solidFill>
                </a:rPr>
                <a:t>6</a:t>
              </a:r>
              <a:r>
                <a:rPr lang="fr-FR" dirty="0"/>
                <a:t> LS (MbCO, FeS</a:t>
              </a:r>
              <a:r>
                <a:rPr lang="fr-FR" baseline="-25000" dirty="0"/>
                <a:t>2</a:t>
              </a:r>
              <a:r>
                <a:rPr lang="fr-FR" dirty="0"/>
                <a:t>) ~ </a:t>
              </a:r>
              <a:r>
                <a:rPr lang="fr-FR" b="1" dirty="0"/>
                <a:t>0.8 eV</a:t>
              </a:r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2660148" y="3594100"/>
            <a:ext cx="3070071" cy="383064"/>
            <a:chOff x="2241048" y="3670300"/>
            <a:chExt cx="3070071" cy="383064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2279971" y="3670300"/>
              <a:ext cx="2892769" cy="383064"/>
            </a:xfrm>
            <a:prstGeom prst="roundRect">
              <a:avLst/>
            </a:prstGeom>
            <a:solidFill>
              <a:srgbClr val="947C69">
                <a:alpha val="2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241048" y="3670300"/>
              <a:ext cx="3070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3</a:t>
              </a:r>
              <a:r>
                <a:rPr lang="fr-FR" i="1" dirty="0">
                  <a:solidFill>
                    <a:srgbClr val="FF0000"/>
                  </a:solidFill>
                </a:rPr>
                <a:t>d</a:t>
              </a:r>
              <a:r>
                <a:rPr lang="fr-FR" baseline="30000" dirty="0">
                  <a:solidFill>
                    <a:srgbClr val="FF0000"/>
                  </a:solidFill>
                </a:rPr>
                <a:t>3</a:t>
              </a:r>
              <a:r>
                <a:rPr lang="fr-FR" dirty="0"/>
                <a:t> (</a:t>
              </a:r>
              <a:r>
                <a:rPr lang="fr-FR" dirty="0" err="1"/>
                <a:t>Cr-spinel</a:t>
              </a:r>
              <a:r>
                <a:rPr lang="fr-FR" dirty="0"/>
                <a:t>, </a:t>
              </a:r>
              <a:r>
                <a:rPr lang="fr-FR" dirty="0" err="1"/>
                <a:t>emerald</a:t>
              </a:r>
              <a:r>
                <a:rPr lang="fr-FR" dirty="0"/>
                <a:t>) </a:t>
              </a:r>
              <a:r>
                <a:rPr lang="fr-FR" b="1" dirty="0"/>
                <a:t>1 ~eV</a:t>
              </a:r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4601439" y="4543862"/>
            <a:ext cx="3800668" cy="369332"/>
            <a:chOff x="4017239" y="4632762"/>
            <a:chExt cx="3800668" cy="369332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4017239" y="4632762"/>
              <a:ext cx="3800668" cy="369332"/>
            </a:xfrm>
            <a:prstGeom prst="roundRect">
              <a:avLst/>
            </a:prstGeom>
            <a:solidFill>
              <a:srgbClr val="947C69">
                <a:alpha val="2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055339" y="4632762"/>
              <a:ext cx="376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3</a:t>
              </a:r>
              <a:r>
                <a:rPr lang="fr-FR" i="1" dirty="0">
                  <a:solidFill>
                    <a:srgbClr val="FF0000"/>
                  </a:solidFill>
                </a:rPr>
                <a:t>d</a:t>
              </a:r>
              <a:r>
                <a:rPr lang="fr-FR" baseline="30000" dirty="0">
                  <a:solidFill>
                    <a:srgbClr val="FF0000"/>
                  </a:solidFill>
                </a:rPr>
                <a:t>3</a:t>
              </a:r>
              <a:r>
                <a:rPr lang="fr-FR" dirty="0"/>
                <a:t> (</a:t>
              </a:r>
              <a:r>
                <a:rPr lang="fr-FR" dirty="0" err="1"/>
                <a:t>ruby</a:t>
              </a:r>
              <a:r>
                <a:rPr lang="fr-FR" dirty="0"/>
                <a:t>) and </a:t>
              </a:r>
              <a:r>
                <a:rPr lang="fr-FR" dirty="0">
                  <a:solidFill>
                    <a:srgbClr val="FF0000"/>
                  </a:solidFill>
                </a:rPr>
                <a:t>3</a:t>
              </a:r>
              <a:r>
                <a:rPr lang="fr-FR" i="1" dirty="0">
                  <a:solidFill>
                    <a:srgbClr val="FF0000"/>
                  </a:solidFill>
                </a:rPr>
                <a:t>d</a:t>
              </a:r>
              <a:r>
                <a:rPr lang="fr-FR" baseline="30000" dirty="0">
                  <a:solidFill>
                    <a:srgbClr val="FF0000"/>
                  </a:solidFill>
                </a:rPr>
                <a:t>2</a:t>
              </a:r>
              <a:r>
                <a:rPr lang="fr-FR" dirty="0"/>
                <a:t> (</a:t>
              </a:r>
              <a:r>
                <a:rPr lang="fr-FR" dirty="0" err="1"/>
                <a:t>V-grossular</a:t>
              </a:r>
              <a:r>
                <a:rPr lang="fr-FR" dirty="0"/>
                <a:t>) </a:t>
              </a:r>
              <a:r>
                <a:rPr lang="fr-FR" b="1" dirty="0"/>
                <a:t>2 ~eV</a:t>
              </a:r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4033847" y="4027964"/>
            <a:ext cx="2364750" cy="407432"/>
            <a:chOff x="3309947" y="4053364"/>
            <a:chExt cx="2364750" cy="407432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3309947" y="4091464"/>
              <a:ext cx="2364750" cy="369332"/>
            </a:xfrm>
            <a:prstGeom prst="roundRect">
              <a:avLst/>
            </a:prstGeom>
            <a:solidFill>
              <a:srgbClr val="947C69">
                <a:alpha val="2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309947" y="4053364"/>
              <a:ext cx="2364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3</a:t>
              </a:r>
              <a:r>
                <a:rPr lang="fr-FR" i="1" dirty="0">
                  <a:solidFill>
                    <a:srgbClr val="FF0000"/>
                  </a:solidFill>
                </a:rPr>
                <a:t>d</a:t>
              </a:r>
              <a:r>
                <a:rPr lang="fr-FR" baseline="30000" dirty="0">
                  <a:solidFill>
                    <a:srgbClr val="FF0000"/>
                  </a:solidFill>
                </a:rPr>
                <a:t>5</a:t>
              </a:r>
              <a:r>
                <a:rPr lang="fr-FR" dirty="0"/>
                <a:t> LS (MbCN) ~ </a:t>
              </a:r>
              <a:r>
                <a:rPr lang="fr-FR" b="1" dirty="0"/>
                <a:t>1.7 eV</a:t>
              </a:r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247418" y="838200"/>
            <a:ext cx="8622431" cy="1738306"/>
            <a:chOff x="247418" y="1092200"/>
            <a:chExt cx="8622431" cy="1738306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247418" y="1092200"/>
              <a:ext cx="8622431" cy="1738306"/>
            </a:xfrm>
            <a:prstGeom prst="roundRect">
              <a:avLst/>
            </a:prstGeom>
            <a:solidFill>
              <a:srgbClr val="947C69">
                <a:alpha val="2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87118" y="1134301"/>
              <a:ext cx="63250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Inherent </a:t>
              </a:r>
              <a:r>
                <a:rPr lang="en-US" sz="2000" b="1" dirty="0">
                  <a:solidFill>
                    <a:srgbClr val="9F0050"/>
                  </a:solidFill>
                </a:rPr>
                <a:t>drawbacks</a:t>
              </a:r>
              <a:r>
                <a:rPr lang="en-US" sz="2000" dirty="0"/>
                <a:t> of DFT-LDA/GGA for XANES calculation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749300" y="1470911"/>
              <a:ext cx="4019049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fr-FR" dirty="0"/>
                <a:t> </a:t>
              </a:r>
              <a:r>
                <a:rPr lang="fr-FR" dirty="0" err="1"/>
                <a:t>electronic</a:t>
              </a:r>
              <a:r>
                <a:rPr lang="fr-FR" dirty="0"/>
                <a:t> </a:t>
              </a:r>
              <a:r>
                <a:rPr lang="fr-FR" dirty="0" err="1"/>
                <a:t>repulsion</a:t>
              </a:r>
              <a:r>
                <a:rPr lang="fr-FR" dirty="0"/>
                <a:t> </a:t>
              </a:r>
              <a:r>
                <a:rPr lang="fr-FR" dirty="0" err="1"/>
                <a:t>modeling</a:t>
              </a:r>
              <a:endParaRPr lang="fr-FR" dirty="0"/>
            </a:p>
            <a:p>
              <a:pPr>
                <a:buFont typeface="Arial"/>
                <a:buChar char="•"/>
              </a:pPr>
              <a:endParaRPr lang="fr-FR" sz="1000" dirty="0"/>
            </a:p>
            <a:p>
              <a:pPr>
                <a:buFont typeface="Arial"/>
                <a:buChar char="•"/>
              </a:pPr>
              <a:r>
                <a:rPr lang="fr-FR" dirty="0"/>
                <a:t> </a:t>
              </a:r>
              <a:r>
                <a:rPr lang="fr-FR" dirty="0" err="1"/>
                <a:t>core</a:t>
              </a:r>
              <a:r>
                <a:rPr lang="fr-FR" dirty="0"/>
                <a:t> </a:t>
              </a:r>
              <a:r>
                <a:rPr lang="fr-FR" dirty="0" err="1"/>
                <a:t>hole-electron</a:t>
              </a:r>
              <a:r>
                <a:rPr lang="fr-FR" dirty="0"/>
                <a:t> interaction </a:t>
              </a:r>
              <a:r>
                <a:rPr lang="fr-FR" dirty="0" err="1"/>
                <a:t>modeling</a:t>
              </a:r>
              <a:endParaRPr lang="fr-FR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834049" y="2295042"/>
              <a:ext cx="703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E2</a:t>
              </a:r>
              <a:r>
                <a:rPr lang="fr-FR" dirty="0"/>
                <a:t> and </a:t>
              </a:r>
              <a:r>
                <a:rPr lang="fr-FR" dirty="0">
                  <a:solidFill>
                    <a:srgbClr val="0000FF"/>
                  </a:solidFill>
                </a:rPr>
                <a:t>E1</a:t>
              </a:r>
              <a:r>
                <a:rPr lang="fr-FR" dirty="0"/>
                <a:t> transitions </a:t>
              </a:r>
              <a:r>
                <a:rPr lang="fr-FR" dirty="0" err="1"/>
                <a:t>toward</a:t>
              </a:r>
              <a:r>
                <a:rPr lang="fr-FR" dirty="0"/>
                <a:t> </a:t>
              </a:r>
              <a:r>
                <a:rPr lang="fr-FR" dirty="0">
                  <a:solidFill>
                    <a:srgbClr val="FF0000"/>
                  </a:solidFill>
                </a:rPr>
                <a:t>3</a:t>
              </a:r>
              <a:r>
                <a:rPr lang="fr-FR" i="1" dirty="0">
                  <a:solidFill>
                    <a:srgbClr val="FF0000"/>
                  </a:solidFill>
                </a:rPr>
                <a:t>d</a:t>
              </a:r>
              <a:r>
                <a:rPr lang="fr-FR" dirty="0"/>
                <a:t> (</a:t>
              </a:r>
              <a:r>
                <a:rPr lang="fr-FR" dirty="0">
                  <a:solidFill>
                    <a:srgbClr val="00B801"/>
                  </a:solidFill>
                </a:rPr>
                <a:t>abs</a:t>
              </a:r>
              <a:r>
                <a:rPr lang="fr-FR" b="1" dirty="0"/>
                <a:t>) </a:t>
              </a:r>
              <a:r>
                <a:rPr lang="fr-FR" b="1" dirty="0" err="1"/>
                <a:t>systematically</a:t>
              </a:r>
              <a:r>
                <a:rPr lang="fr-FR" b="1" dirty="0"/>
                <a:t> </a:t>
              </a:r>
              <a:r>
                <a:rPr lang="fr-FR" b="1" dirty="0" err="1"/>
                <a:t>at</a:t>
              </a:r>
              <a:r>
                <a:rPr lang="fr-FR" b="1" dirty="0"/>
                <a:t> </a:t>
              </a:r>
              <a:r>
                <a:rPr lang="fr-FR" b="1" dirty="0" err="1"/>
                <a:t>too</a:t>
              </a:r>
              <a:r>
                <a:rPr lang="fr-FR" b="1" dirty="0"/>
                <a:t> </a:t>
              </a:r>
              <a:r>
                <a:rPr lang="fr-FR" b="1" dirty="0" err="1"/>
                <a:t>high</a:t>
              </a:r>
              <a:r>
                <a:rPr lang="fr-FR" b="1" dirty="0"/>
                <a:t> </a:t>
              </a:r>
              <a:r>
                <a:rPr lang="fr-FR" b="1" dirty="0" err="1"/>
                <a:t>energy</a:t>
              </a:r>
              <a:endParaRPr lang="fr-FR" b="1" dirty="0"/>
            </a:p>
          </p:txBody>
        </p:sp>
        <p:sp>
          <p:nvSpPr>
            <p:cNvPr id="26" name="Flèche vers la droite 25"/>
            <p:cNvSpPr/>
            <p:nvPr/>
          </p:nvSpPr>
          <p:spPr>
            <a:xfrm>
              <a:off x="1275512" y="2409342"/>
              <a:ext cx="496975" cy="173764"/>
            </a:xfrm>
            <a:prstGeom prst="rightArrow">
              <a:avLst/>
            </a:prstGeom>
            <a:solidFill>
              <a:srgbClr val="9F0050"/>
            </a:solidFill>
            <a:ln w="15875" cap="rnd">
              <a:solidFill>
                <a:srgbClr val="9F0050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ccolade ouvrante 26"/>
            <p:cNvSpPr/>
            <p:nvPr/>
          </p:nvSpPr>
          <p:spPr>
            <a:xfrm>
              <a:off x="660400" y="1509011"/>
              <a:ext cx="210819" cy="736719"/>
            </a:xfrm>
            <a:prstGeom prst="leftBrace">
              <a:avLst/>
            </a:prstGeom>
            <a:ln>
              <a:solidFill>
                <a:srgbClr val="9F0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Grouper 27"/>
          <p:cNvGrpSpPr/>
          <p:nvPr/>
        </p:nvGrpSpPr>
        <p:grpSpPr>
          <a:xfrm>
            <a:off x="819090" y="5068669"/>
            <a:ext cx="7928986" cy="646331"/>
            <a:chOff x="749300" y="5612031"/>
            <a:chExt cx="7928986" cy="646331"/>
          </a:xfrm>
        </p:grpSpPr>
        <p:sp>
          <p:nvSpPr>
            <p:cNvPr id="29" name="ZoneTexte 28"/>
            <p:cNvSpPr txBox="1"/>
            <p:nvPr/>
          </p:nvSpPr>
          <p:spPr>
            <a:xfrm>
              <a:off x="749300" y="5612031"/>
              <a:ext cx="79289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GGA+</a:t>
              </a:r>
              <a:r>
                <a:rPr lang="fr-FR" i="1" dirty="0"/>
                <a:t>U</a:t>
              </a:r>
              <a:r>
                <a:rPr lang="fr-FR" dirty="0"/>
                <a:t> </a:t>
              </a:r>
              <a:r>
                <a:rPr lang="fr-FR" dirty="0" err="1"/>
                <a:t>reduces</a:t>
              </a:r>
              <a:r>
                <a:rPr lang="fr-FR" dirty="0"/>
                <a:t>    </a:t>
              </a:r>
              <a:r>
                <a:rPr lang="fr-FR" b="1" dirty="0"/>
                <a:t>2 eV</a:t>
              </a:r>
              <a:r>
                <a:rPr lang="fr-FR" dirty="0"/>
                <a:t>          </a:t>
              </a:r>
              <a:r>
                <a:rPr lang="fr-FR" b="1" dirty="0"/>
                <a:t>1 eV </a:t>
              </a:r>
              <a:r>
                <a:rPr lang="fr-FR" dirty="0"/>
                <a:t>for </a:t>
              </a:r>
              <a:r>
                <a:rPr lang="fr-FR" dirty="0">
                  <a:solidFill>
                    <a:srgbClr val="FF0000"/>
                  </a:solidFill>
                </a:rPr>
                <a:t>3</a:t>
              </a:r>
              <a:r>
                <a:rPr lang="fr-FR" i="1" dirty="0">
                  <a:solidFill>
                    <a:srgbClr val="FF0000"/>
                  </a:solidFill>
                </a:rPr>
                <a:t>d</a:t>
              </a:r>
              <a:r>
                <a:rPr lang="fr-FR" baseline="30000" dirty="0">
                  <a:solidFill>
                    <a:srgbClr val="FF0000"/>
                  </a:solidFill>
                </a:rPr>
                <a:t>8</a:t>
              </a:r>
              <a:r>
                <a:rPr lang="fr-FR" dirty="0"/>
                <a:t> (</a:t>
              </a:r>
              <a:r>
                <a:rPr lang="fr-FR" dirty="0" err="1"/>
                <a:t>NiO</a:t>
              </a:r>
              <a:r>
                <a:rPr lang="fr-FR" dirty="0"/>
                <a:t>) </a:t>
              </a:r>
              <a:r>
                <a:rPr lang="fr-FR" sz="1600" dirty="0" err="1">
                  <a:solidFill>
                    <a:srgbClr val="947C69"/>
                  </a:solidFill>
                </a:rPr>
                <a:t>Gougoussis</a:t>
              </a:r>
              <a:r>
                <a:rPr lang="fr-FR" sz="1600" dirty="0">
                  <a:solidFill>
                    <a:srgbClr val="947C69"/>
                  </a:solidFill>
                </a:rPr>
                <a:t> </a:t>
              </a:r>
              <a:r>
                <a:rPr lang="fr-FR" sz="1600" i="1" dirty="0">
                  <a:solidFill>
                    <a:srgbClr val="947C69"/>
                  </a:solidFill>
                </a:rPr>
                <a:t>et al.</a:t>
              </a:r>
              <a:r>
                <a:rPr lang="fr-FR" sz="1600" dirty="0">
                  <a:solidFill>
                    <a:srgbClr val="947C69"/>
                  </a:solidFill>
                </a:rPr>
                <a:t> PRB </a:t>
              </a:r>
              <a:r>
                <a:rPr lang="fr-FR" sz="1600" b="1" dirty="0">
                  <a:solidFill>
                    <a:srgbClr val="947C69"/>
                  </a:solidFill>
                </a:rPr>
                <a:t>79</a:t>
              </a:r>
              <a:r>
                <a:rPr lang="fr-FR" sz="1600" dirty="0">
                  <a:solidFill>
                    <a:srgbClr val="947C69"/>
                  </a:solidFill>
                </a:rPr>
                <a:t>:045118 (2008)</a:t>
              </a:r>
            </a:p>
            <a:p>
              <a:r>
                <a:rPr lang="fr-FR" dirty="0"/>
                <a:t>			</a:t>
              </a:r>
              <a:r>
                <a:rPr lang="fr-FR" b="1" dirty="0"/>
                <a:t>   2.4 eV</a:t>
              </a:r>
              <a:r>
                <a:rPr lang="fr-FR" dirty="0"/>
                <a:t>         </a:t>
              </a:r>
              <a:r>
                <a:rPr lang="fr-FR" b="1" dirty="0"/>
                <a:t>1.7 eV </a:t>
              </a:r>
              <a:r>
                <a:rPr lang="fr-FR" dirty="0"/>
                <a:t>for </a:t>
              </a:r>
              <a:r>
                <a:rPr lang="fr-FR" dirty="0">
                  <a:solidFill>
                    <a:srgbClr val="FF0000"/>
                  </a:solidFill>
                </a:rPr>
                <a:t>3</a:t>
              </a:r>
              <a:r>
                <a:rPr lang="fr-FR" i="1" dirty="0">
                  <a:solidFill>
                    <a:srgbClr val="FF0000"/>
                  </a:solidFill>
                </a:rPr>
                <a:t>d</a:t>
              </a:r>
              <a:r>
                <a:rPr lang="fr-FR" baseline="30000" dirty="0">
                  <a:solidFill>
                    <a:srgbClr val="FF0000"/>
                  </a:solidFill>
                </a:rPr>
                <a:t>6</a:t>
              </a:r>
              <a:r>
                <a:rPr lang="fr-FR" dirty="0"/>
                <a:t> LS (LiCoO</a:t>
              </a:r>
              <a:r>
                <a:rPr lang="fr-FR" baseline="-25000" dirty="0"/>
                <a:t>2</a:t>
              </a:r>
              <a:r>
                <a:rPr lang="fr-FR" dirty="0"/>
                <a:t>) </a:t>
              </a:r>
              <a:r>
                <a:rPr lang="fr-FR" sz="1600" dirty="0" err="1">
                  <a:solidFill>
                    <a:srgbClr val="947C69"/>
                  </a:solidFill>
                </a:rPr>
                <a:t>Juhin</a:t>
              </a:r>
              <a:r>
                <a:rPr lang="fr-FR" sz="1600" dirty="0">
                  <a:solidFill>
                    <a:srgbClr val="947C69"/>
                  </a:solidFill>
                </a:rPr>
                <a:t> </a:t>
              </a:r>
              <a:r>
                <a:rPr lang="fr-FR" sz="1600" i="1" dirty="0">
                  <a:solidFill>
                    <a:srgbClr val="947C69"/>
                  </a:solidFill>
                </a:rPr>
                <a:t>et al</a:t>
              </a:r>
              <a:r>
                <a:rPr lang="fr-FR" sz="1600" dirty="0">
                  <a:solidFill>
                    <a:srgbClr val="947C69"/>
                  </a:solidFill>
                </a:rPr>
                <a:t>. PRB </a:t>
              </a:r>
              <a:r>
                <a:rPr lang="fr-FR" sz="1600" b="1" dirty="0">
                  <a:solidFill>
                    <a:srgbClr val="947C69"/>
                  </a:solidFill>
                </a:rPr>
                <a:t>81</a:t>
              </a:r>
              <a:r>
                <a:rPr lang="fr-FR" sz="1600" dirty="0">
                  <a:solidFill>
                    <a:srgbClr val="947C69"/>
                  </a:solidFill>
                </a:rPr>
                <a:t>:115115 (2010)</a:t>
              </a: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>
              <a:off x="2984500" y="5829300"/>
              <a:ext cx="396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2984500" y="6108700"/>
              <a:ext cx="396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ZoneTexte 31"/>
          <p:cNvSpPr txBox="1"/>
          <p:nvPr/>
        </p:nvSpPr>
        <p:spPr>
          <a:xfrm>
            <a:off x="823628" y="5854700"/>
            <a:ext cx="818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TDDFT+hybrid</a:t>
            </a:r>
            <a:r>
              <a:rPr lang="fr-FR" i="1" dirty="0"/>
              <a:t> </a:t>
            </a:r>
            <a:r>
              <a:rPr lang="fr-FR" i="1" dirty="0" err="1"/>
              <a:t>functionals</a:t>
            </a:r>
            <a:r>
              <a:rPr lang="fr-FR" i="1" dirty="0"/>
              <a:t> in Fe complexes : </a:t>
            </a:r>
            <a:r>
              <a:rPr lang="fr-FR" sz="1600" i="1" dirty="0">
                <a:solidFill>
                  <a:srgbClr val="62492A"/>
                </a:solidFill>
              </a:rPr>
              <a:t> </a:t>
            </a:r>
            <a:r>
              <a:rPr lang="fr-FR" sz="1600" i="1" dirty="0" err="1">
                <a:solidFill>
                  <a:srgbClr val="62492A"/>
                </a:solidFill>
              </a:rPr>
              <a:t>DeBeer</a:t>
            </a:r>
            <a:r>
              <a:rPr lang="fr-FR" sz="1600" i="1" dirty="0">
                <a:solidFill>
                  <a:srgbClr val="62492A"/>
                </a:solidFill>
              </a:rPr>
              <a:t> et al. </a:t>
            </a:r>
            <a:r>
              <a:rPr lang="fr-FR" sz="1600" i="1" dirty="0" err="1">
                <a:solidFill>
                  <a:srgbClr val="62492A"/>
                </a:solidFill>
              </a:rPr>
              <a:t>J.Phys.Chem.A</a:t>
            </a:r>
            <a:r>
              <a:rPr lang="fr-FR" sz="1600" i="1" dirty="0">
                <a:solidFill>
                  <a:srgbClr val="62492A"/>
                </a:solidFill>
              </a:rPr>
              <a:t> </a:t>
            </a:r>
            <a:r>
              <a:rPr lang="fr-FR" sz="1600" b="1" i="1" dirty="0">
                <a:solidFill>
                  <a:srgbClr val="62492A"/>
                </a:solidFill>
              </a:rPr>
              <a:t>112</a:t>
            </a:r>
            <a:r>
              <a:rPr lang="fr-FR" sz="1600" i="1" dirty="0">
                <a:solidFill>
                  <a:srgbClr val="62492A"/>
                </a:solidFill>
              </a:rPr>
              <a:t>:12936 (2008)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22530" y="107737"/>
            <a:ext cx="1570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  <a:latin typeface="Century Gothic"/>
                <a:cs typeface="Century Gothic"/>
              </a:rPr>
              <a:t>Summary</a:t>
            </a:r>
            <a:endParaRPr lang="en-US" sz="2400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294182" y="687562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0421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16"/>
          <p:cNvGrpSpPr/>
          <p:nvPr/>
        </p:nvGrpSpPr>
        <p:grpSpPr>
          <a:xfrm>
            <a:off x="247418" y="2835301"/>
            <a:ext cx="8622431" cy="3097332"/>
            <a:chOff x="247418" y="2911501"/>
            <a:chExt cx="8622431" cy="3097332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247418" y="2911501"/>
              <a:ext cx="8622431" cy="3097332"/>
            </a:xfrm>
            <a:prstGeom prst="roundRect">
              <a:avLst/>
            </a:prstGeom>
            <a:solidFill>
              <a:srgbClr val="947C69">
                <a:alpha val="2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25218" y="3000401"/>
              <a:ext cx="40232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However</a:t>
              </a:r>
              <a:r>
                <a:rPr lang="fr-FR" sz="2000" dirty="0"/>
                <a:t>, </a:t>
              </a:r>
              <a:r>
                <a:rPr lang="en-US" sz="2000" b="1" dirty="0">
                  <a:solidFill>
                    <a:srgbClr val="FF0000"/>
                  </a:solidFill>
                </a:rPr>
                <a:t>DFT in LDA/GGA is useful !</a:t>
              </a:r>
              <a:r>
                <a:rPr lang="fr-FR" sz="2000" b="1" dirty="0">
                  <a:solidFill>
                    <a:srgbClr val="FF0000"/>
                  </a:solidFill>
                </a:rPr>
                <a:t> </a:t>
              </a:r>
            </a:p>
            <a:p>
              <a:endParaRPr lang="fr-FR" sz="20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32924" y="3436666"/>
              <a:ext cx="7468711" cy="2523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fr-FR" sz="2000" dirty="0"/>
                <a:t> </a:t>
              </a:r>
              <a:r>
                <a:rPr lang="fr-FR" b="1" dirty="0" err="1"/>
                <a:t>number</a:t>
              </a:r>
              <a:r>
                <a:rPr lang="fr-FR" b="1" dirty="0"/>
                <a:t> of </a:t>
              </a:r>
              <a:r>
                <a:rPr lang="fr-FR" b="1" dirty="0" err="1"/>
                <a:t>pre-edge</a:t>
              </a:r>
              <a:r>
                <a:rPr lang="fr-FR" b="1" dirty="0"/>
                <a:t> </a:t>
              </a:r>
              <a:r>
                <a:rPr lang="fr-FR" b="1" dirty="0" err="1"/>
                <a:t>peaks</a:t>
              </a:r>
              <a:r>
                <a:rPr lang="fr-FR" b="1" dirty="0"/>
                <a:t> </a:t>
              </a:r>
              <a:r>
                <a:rPr lang="fr-FR" dirty="0" err="1"/>
                <a:t>well</a:t>
              </a:r>
              <a:r>
                <a:rPr lang="fr-FR" dirty="0"/>
                <a:t> </a:t>
              </a:r>
              <a:r>
                <a:rPr lang="fr-FR" dirty="0" err="1"/>
                <a:t>reproduced</a:t>
              </a:r>
              <a:endParaRPr lang="fr-FR" dirty="0"/>
            </a:p>
            <a:p>
              <a:pPr>
                <a:buFont typeface="Arial"/>
                <a:buChar char="•"/>
              </a:pPr>
              <a:endParaRPr lang="fr-FR" sz="1000" dirty="0"/>
            </a:p>
            <a:p>
              <a:pPr>
                <a:buFont typeface="Arial"/>
                <a:buChar char="•"/>
              </a:pPr>
              <a:r>
                <a:rPr lang="fr-FR" dirty="0"/>
                <a:t> </a:t>
              </a:r>
              <a:r>
                <a:rPr lang="fr-FR" b="1" dirty="0"/>
                <a:t>relative </a:t>
              </a:r>
              <a:r>
                <a:rPr lang="fr-FR" b="1" dirty="0" err="1"/>
                <a:t>intensities</a:t>
              </a:r>
              <a:r>
                <a:rPr lang="fr-FR" b="1" dirty="0"/>
                <a:t> and positions </a:t>
              </a:r>
              <a:r>
                <a:rPr lang="fr-FR" dirty="0"/>
                <a:t>in </a:t>
              </a:r>
              <a:r>
                <a:rPr lang="fr-FR" dirty="0" err="1"/>
                <a:t>rather</a:t>
              </a:r>
              <a:r>
                <a:rPr lang="fr-FR" dirty="0"/>
                <a:t> good agreement </a:t>
              </a:r>
              <a:r>
                <a:rPr lang="fr-FR" dirty="0" err="1"/>
                <a:t>with</a:t>
              </a:r>
              <a:r>
                <a:rPr lang="fr-FR" dirty="0"/>
                <a:t> </a:t>
              </a:r>
              <a:r>
                <a:rPr lang="fr-FR" dirty="0" err="1"/>
                <a:t>experiment</a:t>
              </a:r>
              <a:endParaRPr lang="fr-FR" dirty="0"/>
            </a:p>
            <a:p>
              <a:pPr>
                <a:buFont typeface="Arial"/>
                <a:buChar char="•"/>
              </a:pPr>
              <a:endParaRPr lang="fr-FR" sz="1000" dirty="0"/>
            </a:p>
            <a:p>
              <a:pPr>
                <a:buFont typeface="Arial"/>
                <a:buChar char="•"/>
              </a:pPr>
              <a:r>
                <a:rPr lang="fr-FR" dirty="0"/>
                <a:t> </a:t>
              </a:r>
              <a:r>
                <a:rPr lang="fr-FR" dirty="0" err="1"/>
                <a:t>single-particle</a:t>
              </a:r>
              <a:r>
                <a:rPr lang="fr-FR" dirty="0"/>
                <a:t> description of transitions </a:t>
              </a:r>
              <a:r>
                <a:rPr lang="fr-FR" dirty="0" err="1"/>
                <a:t>with</a:t>
              </a:r>
              <a:r>
                <a:rPr lang="fr-FR" dirty="0"/>
                <a:t> </a:t>
              </a:r>
            </a:p>
            <a:p>
              <a:pPr lvl="1">
                <a:buFont typeface="Wingdings" charset="2"/>
                <a:buChar char="Ø"/>
              </a:pPr>
              <a:r>
                <a:rPr lang="fr-FR" dirty="0"/>
                <a:t> E1/E2 </a:t>
              </a:r>
              <a:r>
                <a:rPr lang="fr-FR" dirty="0" err="1"/>
                <a:t>character</a:t>
              </a:r>
              <a:endParaRPr lang="fr-FR" dirty="0"/>
            </a:p>
            <a:p>
              <a:pPr lvl="1">
                <a:buFont typeface="Wingdings" charset="2"/>
                <a:buChar char="Ø"/>
              </a:pPr>
              <a:r>
                <a:rPr lang="fr-FR" dirty="0"/>
                <a:t> </a:t>
              </a:r>
              <a:r>
                <a:rPr lang="fr-FR" b="1" dirty="0" err="1"/>
                <a:t>degree</a:t>
              </a:r>
              <a:r>
                <a:rPr lang="fr-FR" b="1" dirty="0"/>
                <a:t> of local and </a:t>
              </a:r>
              <a:r>
                <a:rPr lang="fr-FR" b="1" dirty="0" err="1"/>
                <a:t>non-local</a:t>
              </a:r>
              <a:r>
                <a:rPr lang="fr-FR" b="1" dirty="0"/>
                <a:t> </a:t>
              </a:r>
              <a:r>
                <a:rPr lang="fr-FR" b="1" dirty="0" err="1"/>
                <a:t>hybridization</a:t>
              </a:r>
              <a:r>
                <a:rPr lang="fr-FR" b="1" dirty="0"/>
                <a:t> </a:t>
              </a:r>
            </a:p>
            <a:p>
              <a:pPr lvl="1">
                <a:buFont typeface="Wingdings" charset="2"/>
                <a:buChar char="Ø"/>
              </a:pPr>
              <a:r>
                <a:rPr lang="fr-FR" dirty="0"/>
                <a:t> spin </a:t>
              </a:r>
              <a:r>
                <a:rPr lang="fr-FR" dirty="0" err="1"/>
                <a:t>polarization</a:t>
              </a:r>
              <a:endParaRPr lang="fr-FR" dirty="0"/>
            </a:p>
            <a:p>
              <a:pPr lvl="1">
                <a:buFont typeface="Wingdings" charset="2"/>
                <a:buChar char="Ø"/>
              </a:pPr>
              <a:endParaRPr lang="fr-FR" sz="1000" dirty="0"/>
            </a:p>
            <a:p>
              <a:pPr>
                <a:buFont typeface="Arial"/>
                <a:buChar char="•"/>
              </a:pPr>
              <a:r>
                <a:rPr lang="fr-FR" dirty="0"/>
                <a:t> </a:t>
              </a:r>
              <a:r>
                <a:rPr lang="fr-FR" dirty="0" err="1"/>
                <a:t>improved</a:t>
              </a:r>
              <a:r>
                <a:rPr lang="fr-FR" dirty="0"/>
                <a:t> </a:t>
              </a:r>
              <a:r>
                <a:rPr lang="fr-FR" dirty="0" err="1"/>
                <a:t>with</a:t>
              </a:r>
              <a:r>
                <a:rPr lang="fr-FR" dirty="0"/>
                <a:t> </a:t>
              </a:r>
              <a:r>
                <a:rPr lang="fr-FR" dirty="0" err="1"/>
                <a:t>adding</a:t>
              </a:r>
              <a:r>
                <a:rPr lang="fr-FR" dirty="0"/>
                <a:t> </a:t>
              </a:r>
              <a:r>
                <a:rPr lang="fr-FR" i="1" dirty="0"/>
                <a:t>U</a:t>
              </a:r>
              <a:r>
                <a:rPr lang="fr-FR" dirty="0"/>
                <a:t> (</a:t>
              </a:r>
              <a:r>
                <a:rPr lang="fr-FR" dirty="0" err="1"/>
                <a:t>NiO</a:t>
              </a:r>
              <a:r>
                <a:rPr lang="fr-FR" dirty="0"/>
                <a:t>, LiCoO</a:t>
              </a:r>
              <a:r>
                <a:rPr lang="fr-FR" baseline="-25000" dirty="0"/>
                <a:t>2</a:t>
              </a:r>
              <a:r>
                <a:rPr lang="fr-FR" dirty="0"/>
                <a:t>, …)</a:t>
              </a: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247418" y="838200"/>
            <a:ext cx="8622431" cy="1738306"/>
            <a:chOff x="247418" y="1092200"/>
            <a:chExt cx="8622431" cy="1738306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247418" y="1092200"/>
              <a:ext cx="8622431" cy="1738306"/>
            </a:xfrm>
            <a:prstGeom prst="roundRect">
              <a:avLst/>
            </a:prstGeom>
            <a:solidFill>
              <a:srgbClr val="947C69">
                <a:alpha val="2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87118" y="1134301"/>
              <a:ext cx="63250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Inherent </a:t>
              </a:r>
              <a:r>
                <a:rPr lang="en-US" sz="2000" b="1" dirty="0">
                  <a:solidFill>
                    <a:srgbClr val="9F0050"/>
                  </a:solidFill>
                </a:rPr>
                <a:t>drawbacks</a:t>
              </a:r>
              <a:r>
                <a:rPr lang="en-US" sz="2000" dirty="0"/>
                <a:t> of DFT-LDA/GGA for XANES calculation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49300" y="1470911"/>
              <a:ext cx="4019049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fr-FR" dirty="0"/>
                <a:t> </a:t>
              </a:r>
              <a:r>
                <a:rPr lang="fr-FR" dirty="0" err="1"/>
                <a:t>electronic</a:t>
              </a:r>
              <a:r>
                <a:rPr lang="fr-FR" dirty="0"/>
                <a:t> </a:t>
              </a:r>
              <a:r>
                <a:rPr lang="fr-FR" dirty="0" err="1"/>
                <a:t>repulsion</a:t>
              </a:r>
              <a:r>
                <a:rPr lang="fr-FR" dirty="0"/>
                <a:t> </a:t>
              </a:r>
              <a:r>
                <a:rPr lang="fr-FR" dirty="0" err="1"/>
                <a:t>modeling</a:t>
              </a:r>
              <a:endParaRPr lang="fr-FR" dirty="0"/>
            </a:p>
            <a:p>
              <a:pPr>
                <a:buFont typeface="Arial"/>
                <a:buChar char="•"/>
              </a:pPr>
              <a:endParaRPr lang="fr-FR" sz="1000" dirty="0"/>
            </a:p>
            <a:p>
              <a:pPr>
                <a:buFont typeface="Arial"/>
                <a:buChar char="•"/>
              </a:pPr>
              <a:r>
                <a:rPr lang="fr-FR" dirty="0"/>
                <a:t> </a:t>
              </a:r>
              <a:r>
                <a:rPr lang="fr-FR" dirty="0" err="1"/>
                <a:t>core</a:t>
              </a:r>
              <a:r>
                <a:rPr lang="fr-FR" dirty="0"/>
                <a:t> </a:t>
              </a:r>
              <a:r>
                <a:rPr lang="fr-FR" dirty="0" err="1"/>
                <a:t>hole-electron</a:t>
              </a:r>
              <a:r>
                <a:rPr lang="fr-FR" dirty="0"/>
                <a:t> interaction </a:t>
              </a:r>
              <a:r>
                <a:rPr lang="fr-FR" dirty="0" err="1"/>
                <a:t>modeling</a:t>
              </a:r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834049" y="2295042"/>
              <a:ext cx="703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E2</a:t>
              </a:r>
              <a:r>
                <a:rPr lang="fr-FR" dirty="0"/>
                <a:t> and </a:t>
              </a:r>
              <a:r>
                <a:rPr lang="fr-FR" dirty="0">
                  <a:solidFill>
                    <a:srgbClr val="0000FF"/>
                  </a:solidFill>
                </a:rPr>
                <a:t>E1</a:t>
              </a:r>
              <a:r>
                <a:rPr lang="fr-FR" dirty="0"/>
                <a:t> transitions </a:t>
              </a:r>
              <a:r>
                <a:rPr lang="fr-FR" dirty="0" err="1"/>
                <a:t>toward</a:t>
              </a:r>
              <a:r>
                <a:rPr lang="fr-FR" dirty="0"/>
                <a:t> </a:t>
              </a:r>
              <a:r>
                <a:rPr lang="fr-FR" dirty="0">
                  <a:solidFill>
                    <a:srgbClr val="FF0000"/>
                  </a:solidFill>
                </a:rPr>
                <a:t>3</a:t>
              </a:r>
              <a:r>
                <a:rPr lang="fr-FR" i="1" dirty="0">
                  <a:solidFill>
                    <a:srgbClr val="FF0000"/>
                  </a:solidFill>
                </a:rPr>
                <a:t>d</a:t>
              </a:r>
              <a:r>
                <a:rPr lang="fr-FR" dirty="0"/>
                <a:t> (</a:t>
              </a:r>
              <a:r>
                <a:rPr lang="fr-FR" dirty="0">
                  <a:solidFill>
                    <a:srgbClr val="00B801"/>
                  </a:solidFill>
                </a:rPr>
                <a:t>abs</a:t>
              </a:r>
              <a:r>
                <a:rPr lang="fr-FR" b="1" dirty="0"/>
                <a:t>) </a:t>
              </a:r>
              <a:r>
                <a:rPr lang="fr-FR" b="1" dirty="0" err="1"/>
                <a:t>systematically</a:t>
              </a:r>
              <a:r>
                <a:rPr lang="fr-FR" b="1" dirty="0"/>
                <a:t> </a:t>
              </a:r>
              <a:r>
                <a:rPr lang="fr-FR" b="1" dirty="0" err="1"/>
                <a:t>at</a:t>
              </a:r>
              <a:r>
                <a:rPr lang="fr-FR" b="1" dirty="0"/>
                <a:t> </a:t>
              </a:r>
              <a:r>
                <a:rPr lang="fr-FR" b="1" dirty="0" err="1"/>
                <a:t>too</a:t>
              </a:r>
              <a:r>
                <a:rPr lang="fr-FR" b="1" dirty="0"/>
                <a:t> </a:t>
              </a:r>
              <a:r>
                <a:rPr lang="fr-FR" b="1" dirty="0" err="1"/>
                <a:t>high</a:t>
              </a:r>
              <a:r>
                <a:rPr lang="fr-FR" b="1" dirty="0"/>
                <a:t> </a:t>
              </a:r>
              <a:r>
                <a:rPr lang="fr-FR" b="1" dirty="0" err="1"/>
                <a:t>energy</a:t>
              </a:r>
              <a:endParaRPr lang="fr-FR" b="1" dirty="0"/>
            </a:p>
          </p:txBody>
        </p:sp>
        <p:sp>
          <p:nvSpPr>
            <p:cNvPr id="14" name="Flèche vers la droite 13"/>
            <p:cNvSpPr/>
            <p:nvPr/>
          </p:nvSpPr>
          <p:spPr>
            <a:xfrm>
              <a:off x="1275512" y="2409342"/>
              <a:ext cx="496975" cy="173764"/>
            </a:xfrm>
            <a:prstGeom prst="rightArrow">
              <a:avLst/>
            </a:prstGeom>
            <a:solidFill>
              <a:srgbClr val="9F0050"/>
            </a:solidFill>
            <a:ln w="15875" cap="rnd">
              <a:solidFill>
                <a:srgbClr val="9F0050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ccolade ouvrante 14"/>
            <p:cNvSpPr/>
            <p:nvPr/>
          </p:nvSpPr>
          <p:spPr>
            <a:xfrm>
              <a:off x="660400" y="1509011"/>
              <a:ext cx="210819" cy="736719"/>
            </a:xfrm>
            <a:prstGeom prst="leftBrace">
              <a:avLst/>
            </a:prstGeom>
            <a:ln>
              <a:solidFill>
                <a:srgbClr val="9F0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222530" y="107737"/>
            <a:ext cx="1570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800000"/>
                </a:solidFill>
                <a:latin typeface="Century Gothic"/>
                <a:cs typeface="Century Gothic"/>
              </a:rPr>
              <a:t>Summary</a:t>
            </a:r>
            <a:endParaRPr lang="en-US" sz="2400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294182" y="687562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9897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59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421112" y="2736503"/>
            <a:ext cx="6500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err="1">
                <a:solidFill>
                  <a:srgbClr val="993366"/>
                </a:solidFill>
                <a:latin typeface="Century Gothic"/>
                <a:cs typeface="Century Gothic"/>
              </a:rPr>
              <a:t>Thank</a:t>
            </a:r>
            <a:r>
              <a:rPr lang="fr-FR" sz="3600" dirty="0">
                <a:solidFill>
                  <a:srgbClr val="993366"/>
                </a:solidFill>
                <a:latin typeface="Century Gothic"/>
                <a:cs typeface="Century Gothic"/>
              </a:rPr>
              <a:t> </a:t>
            </a:r>
            <a:r>
              <a:rPr lang="fr-FR" sz="3600" dirty="0" err="1">
                <a:solidFill>
                  <a:srgbClr val="993366"/>
                </a:solidFill>
                <a:latin typeface="Century Gothic"/>
                <a:cs typeface="Century Gothic"/>
              </a:rPr>
              <a:t>you</a:t>
            </a:r>
            <a:r>
              <a:rPr lang="fr-FR" sz="3600" dirty="0">
                <a:solidFill>
                  <a:srgbClr val="993366"/>
                </a:solidFill>
                <a:latin typeface="Century Gothic"/>
                <a:cs typeface="Century Gothic"/>
              </a:rPr>
              <a:t> for </a:t>
            </a:r>
            <a:r>
              <a:rPr lang="fr-FR" sz="3600" dirty="0" err="1">
                <a:solidFill>
                  <a:srgbClr val="993366"/>
                </a:solidFill>
                <a:latin typeface="Century Gothic"/>
                <a:cs typeface="Century Gothic"/>
              </a:rPr>
              <a:t>your</a:t>
            </a:r>
            <a:r>
              <a:rPr lang="fr-FR" sz="3600" dirty="0">
                <a:solidFill>
                  <a:srgbClr val="993366"/>
                </a:solidFill>
                <a:latin typeface="Century Gothic"/>
                <a:cs typeface="Century Gothic"/>
              </a:rPr>
              <a:t> attention.</a:t>
            </a:r>
            <a:endParaRPr lang="fr-FR" sz="36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A80F699-D97E-BF44-A328-11F800C70DD8}"/>
              </a:ext>
            </a:extLst>
          </p:cNvPr>
          <p:cNvSpPr txBox="1"/>
          <p:nvPr/>
        </p:nvSpPr>
        <p:spPr>
          <a:xfrm>
            <a:off x="1421112" y="5210209"/>
            <a:ext cx="611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Thanks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to Delphine Cabaret for slide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courtesy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3900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623236" y="629792"/>
            <a:ext cx="8083155" cy="1704355"/>
          </a:xfrm>
          <a:prstGeom prst="roundRect">
            <a:avLst/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724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Basic issue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719269" y="756842"/>
            <a:ext cx="7400570" cy="1372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>
                <a:latin typeface="Century Schoolbook"/>
              </a:rPr>
              <a:t>N</a:t>
            </a:r>
            <a:r>
              <a:rPr lang="fr-FR" sz="2000" baseline="-25000" dirty="0">
                <a:latin typeface="Century Schoolbook"/>
              </a:rPr>
              <a:t>at</a:t>
            </a:r>
            <a:r>
              <a:rPr lang="fr-FR" sz="2000" dirty="0"/>
              <a:t> </a:t>
            </a:r>
            <a:r>
              <a:rPr lang="fr-FR" sz="2000" dirty="0" err="1"/>
              <a:t>atom</a:t>
            </a:r>
            <a:r>
              <a:rPr lang="fr-FR" sz="2000" dirty="0"/>
              <a:t> system : </a:t>
            </a:r>
            <a:br>
              <a:rPr lang="fr-FR" sz="2000" dirty="0"/>
            </a:br>
            <a:endParaRPr lang="fr-FR" sz="1400" dirty="0"/>
          </a:p>
          <a:p>
            <a:pPr>
              <a:lnSpc>
                <a:spcPct val="125000"/>
              </a:lnSpc>
            </a:pPr>
            <a:r>
              <a:rPr lang="fr-FR" sz="2000" dirty="0"/>
              <a:t>		</a:t>
            </a:r>
            <a:r>
              <a:rPr lang="fr-FR" sz="2000" i="1" dirty="0">
                <a:solidFill>
                  <a:srgbClr val="CC0066"/>
                </a:solidFill>
                <a:latin typeface="Century Schoolbook"/>
              </a:rPr>
              <a:t>N</a:t>
            </a:r>
            <a:r>
              <a:rPr lang="fr-FR" sz="2000" dirty="0">
                <a:solidFill>
                  <a:srgbClr val="CC0066"/>
                </a:solidFill>
              </a:rPr>
              <a:t> </a:t>
            </a:r>
            <a:r>
              <a:rPr lang="fr-FR" sz="2000" dirty="0" err="1">
                <a:solidFill>
                  <a:srgbClr val="CC0066"/>
                </a:solidFill>
              </a:rPr>
              <a:t>electrons</a:t>
            </a:r>
            <a:r>
              <a:rPr lang="fr-FR" sz="2000" dirty="0">
                <a:solidFill>
                  <a:srgbClr val="CC0066"/>
                </a:solidFill>
              </a:rPr>
              <a:t>, mass </a:t>
            </a:r>
            <a:r>
              <a:rPr lang="fr-FR" sz="2000" i="1" dirty="0">
                <a:solidFill>
                  <a:srgbClr val="CC0066"/>
                </a:solidFill>
                <a:latin typeface="Century Schoolbook"/>
              </a:rPr>
              <a:t>m</a:t>
            </a:r>
            <a:r>
              <a:rPr lang="fr-FR" sz="2000" dirty="0">
                <a:solidFill>
                  <a:srgbClr val="CC0066"/>
                </a:solidFill>
              </a:rPr>
              <a:t>, charge </a:t>
            </a:r>
            <a:r>
              <a:rPr lang="fr-FR" sz="2000" i="1" dirty="0">
                <a:solidFill>
                  <a:srgbClr val="CC0066"/>
                </a:solidFill>
                <a:latin typeface="Century Schoolbook"/>
              </a:rPr>
              <a:t>q </a:t>
            </a:r>
            <a:r>
              <a:rPr lang="fr-FR" sz="2000" dirty="0">
                <a:solidFill>
                  <a:srgbClr val="CC0066"/>
                </a:solidFill>
              </a:rPr>
              <a:t>&lt; 0, position </a:t>
            </a:r>
            <a:r>
              <a:rPr lang="fr-FR" sz="2000" b="1" i="1" dirty="0">
                <a:solidFill>
                  <a:srgbClr val="CC0066"/>
                </a:solidFill>
                <a:latin typeface="Century Schoolbook"/>
              </a:rPr>
              <a:t>r</a:t>
            </a:r>
            <a:r>
              <a:rPr lang="fr-FR" sz="2000" baseline="-25000" dirty="0">
                <a:solidFill>
                  <a:srgbClr val="CC0066"/>
                </a:solidFill>
                <a:latin typeface="Century Schoolbook"/>
              </a:rPr>
              <a:t>i  </a:t>
            </a:r>
            <a:r>
              <a:rPr lang="fr-FR" sz="2000" dirty="0">
                <a:solidFill>
                  <a:srgbClr val="CC0066"/>
                </a:solidFill>
              </a:rPr>
              <a:t>(</a:t>
            </a:r>
            <a:r>
              <a:rPr lang="fr-FR" sz="2000" i="1" dirty="0">
                <a:solidFill>
                  <a:srgbClr val="CC0066"/>
                </a:solidFill>
                <a:latin typeface="Century Schoolbook"/>
              </a:rPr>
              <a:t>i </a:t>
            </a:r>
            <a:r>
              <a:rPr lang="fr-FR" sz="2000" dirty="0">
                <a:solidFill>
                  <a:srgbClr val="CC0066"/>
                </a:solidFill>
              </a:rPr>
              <a:t>= 1, …,</a:t>
            </a:r>
            <a:r>
              <a:rPr lang="fr-FR" sz="2000" dirty="0">
                <a:solidFill>
                  <a:srgbClr val="CC0066"/>
                </a:solidFill>
                <a:latin typeface="Century Schoolbook"/>
              </a:rPr>
              <a:t> </a:t>
            </a:r>
            <a:r>
              <a:rPr lang="fr-FR" sz="2000" i="1" dirty="0">
                <a:solidFill>
                  <a:srgbClr val="CC0066"/>
                </a:solidFill>
                <a:latin typeface="Century Schoolbook"/>
              </a:rPr>
              <a:t>N</a:t>
            </a:r>
            <a:r>
              <a:rPr lang="fr-FR" sz="2000" dirty="0">
                <a:solidFill>
                  <a:srgbClr val="CC0066"/>
                </a:solidFill>
              </a:rPr>
              <a:t>) </a:t>
            </a:r>
          </a:p>
          <a:p>
            <a:pPr>
              <a:lnSpc>
                <a:spcPct val="125000"/>
              </a:lnSpc>
            </a:pPr>
            <a:r>
              <a:rPr lang="fr-FR" sz="2000" dirty="0"/>
              <a:t>		</a:t>
            </a:r>
            <a:r>
              <a:rPr lang="fr-FR" sz="2000" i="1" dirty="0">
                <a:solidFill>
                  <a:srgbClr val="339933"/>
                </a:solidFill>
                <a:latin typeface="Century Schoolbook"/>
              </a:rPr>
              <a:t>N</a:t>
            </a:r>
            <a:r>
              <a:rPr lang="fr-FR" sz="2000" baseline="-25000" dirty="0">
                <a:solidFill>
                  <a:srgbClr val="339933"/>
                </a:solidFill>
                <a:latin typeface="Century Schoolbook"/>
              </a:rPr>
              <a:t>at</a:t>
            </a:r>
            <a:r>
              <a:rPr lang="fr-FR" sz="2000" dirty="0">
                <a:solidFill>
                  <a:srgbClr val="339933"/>
                </a:solidFill>
              </a:rPr>
              <a:t> </a:t>
            </a:r>
            <a:r>
              <a:rPr lang="fr-FR" sz="2000" dirty="0" err="1">
                <a:solidFill>
                  <a:srgbClr val="339933"/>
                </a:solidFill>
              </a:rPr>
              <a:t>nuclei</a:t>
            </a:r>
            <a:r>
              <a:rPr lang="fr-FR" sz="2000" dirty="0">
                <a:solidFill>
                  <a:srgbClr val="339933"/>
                </a:solidFill>
              </a:rPr>
              <a:t>, mass </a:t>
            </a:r>
            <a:r>
              <a:rPr lang="fr-FR" sz="2000" i="1" dirty="0">
                <a:solidFill>
                  <a:srgbClr val="339933"/>
                </a:solidFill>
                <a:latin typeface="Century Schoolbook"/>
              </a:rPr>
              <a:t>M</a:t>
            </a:r>
            <a:r>
              <a:rPr lang="fr-FR" sz="2000" i="1" baseline="-25000" dirty="0">
                <a:solidFill>
                  <a:srgbClr val="339933"/>
                </a:solidFill>
                <a:latin typeface="Century Schoolbook"/>
              </a:rPr>
              <a:t>I</a:t>
            </a:r>
            <a:r>
              <a:rPr lang="fr-FR" sz="2000" dirty="0">
                <a:solidFill>
                  <a:srgbClr val="339933"/>
                </a:solidFill>
              </a:rPr>
              <a:t>, charge </a:t>
            </a:r>
            <a:r>
              <a:rPr lang="fr-FR" sz="2000" i="1" dirty="0" err="1">
                <a:solidFill>
                  <a:srgbClr val="339933"/>
                </a:solidFill>
                <a:latin typeface="Century Schoolbook"/>
              </a:rPr>
              <a:t>q</a:t>
            </a:r>
            <a:r>
              <a:rPr lang="fr-FR" sz="2000" i="1" baseline="-25000" dirty="0" err="1">
                <a:solidFill>
                  <a:srgbClr val="339933"/>
                </a:solidFill>
                <a:latin typeface="Century Schoolbook"/>
              </a:rPr>
              <a:t>I</a:t>
            </a:r>
            <a:r>
              <a:rPr lang="fr-FR" sz="2000" dirty="0">
                <a:solidFill>
                  <a:srgbClr val="339933"/>
                </a:solidFill>
              </a:rPr>
              <a:t> , position </a:t>
            </a:r>
            <a:r>
              <a:rPr lang="fr-FR" sz="2000" b="1" i="1" dirty="0">
                <a:solidFill>
                  <a:srgbClr val="339933"/>
                </a:solidFill>
                <a:latin typeface="Century Schoolbook"/>
              </a:rPr>
              <a:t>R</a:t>
            </a:r>
            <a:r>
              <a:rPr lang="fr-FR" sz="2000" i="1" baseline="-25000" dirty="0">
                <a:solidFill>
                  <a:srgbClr val="339933"/>
                </a:solidFill>
                <a:latin typeface="Century Schoolbook"/>
              </a:rPr>
              <a:t>I</a:t>
            </a:r>
            <a:r>
              <a:rPr lang="fr-FR" sz="2000" dirty="0">
                <a:solidFill>
                  <a:srgbClr val="339933"/>
                </a:solidFill>
              </a:rPr>
              <a:t> (</a:t>
            </a:r>
            <a:r>
              <a:rPr lang="fr-FR" sz="2000" i="1" dirty="0">
                <a:solidFill>
                  <a:srgbClr val="339933"/>
                </a:solidFill>
                <a:latin typeface="Century Schoolbook"/>
              </a:rPr>
              <a:t>I </a:t>
            </a:r>
            <a:r>
              <a:rPr lang="fr-FR" sz="2000" dirty="0">
                <a:solidFill>
                  <a:srgbClr val="339933"/>
                </a:solidFill>
              </a:rPr>
              <a:t>= 1, …, </a:t>
            </a:r>
            <a:r>
              <a:rPr lang="fr-FR" sz="2000" i="1" dirty="0">
                <a:solidFill>
                  <a:srgbClr val="339933"/>
                </a:solidFill>
                <a:latin typeface="Century Schoolbook"/>
              </a:rPr>
              <a:t>N</a:t>
            </a:r>
            <a:r>
              <a:rPr lang="fr-FR" sz="2000" baseline="-25000" dirty="0">
                <a:solidFill>
                  <a:srgbClr val="339933"/>
                </a:solidFill>
                <a:latin typeface="Century Schoolbook"/>
              </a:rPr>
              <a:t>at</a:t>
            </a:r>
            <a:r>
              <a:rPr lang="fr-FR" sz="2000" dirty="0">
                <a:solidFill>
                  <a:srgbClr val="339933"/>
                </a:solidFill>
              </a:rPr>
              <a:t>)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1860062" y="2989645"/>
            <a:ext cx="730738" cy="421774"/>
          </a:xfrm>
          <a:prstGeom prst="straightConnector1">
            <a:avLst/>
          </a:prstGeom>
          <a:ln>
            <a:solidFill>
              <a:srgbClr val="CC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2904371" y="3151620"/>
            <a:ext cx="765929" cy="1019776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3670300" y="3151620"/>
            <a:ext cx="1295996" cy="2201918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7463364" y="3056569"/>
            <a:ext cx="178663" cy="1021641"/>
          </a:xfrm>
          <a:prstGeom prst="straightConnector1">
            <a:avLst/>
          </a:prstGeom>
          <a:ln>
            <a:solidFill>
              <a:srgbClr val="CC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er 28"/>
          <p:cNvGrpSpPr/>
          <p:nvPr/>
        </p:nvGrpSpPr>
        <p:grpSpPr>
          <a:xfrm rot="1094786">
            <a:off x="5754051" y="3109586"/>
            <a:ext cx="339660" cy="1937247"/>
            <a:chOff x="5824082" y="3196625"/>
            <a:chExt cx="339660" cy="1937247"/>
          </a:xfrm>
        </p:grpSpPr>
        <p:cxnSp>
          <p:nvCxnSpPr>
            <p:cNvPr id="28" name="Connecteur droit avec flèche 27"/>
            <p:cNvCxnSpPr/>
            <p:nvPr/>
          </p:nvCxnSpPr>
          <p:spPr>
            <a:xfrm flipH="1">
              <a:off x="5850458" y="3200532"/>
              <a:ext cx="313284" cy="1933340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flipH="1">
              <a:off x="5824082" y="3196625"/>
              <a:ext cx="313284" cy="1933340"/>
            </a:xfrm>
            <a:prstGeom prst="straightConnector1">
              <a:avLst/>
            </a:prstGeom>
            <a:ln>
              <a:solidFill>
                <a:srgbClr val="CC0066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30" name="Image 2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96" y="2695420"/>
            <a:ext cx="6705600" cy="335280"/>
          </a:xfrm>
          <a:prstGeom prst="rect">
            <a:avLst/>
          </a:prstGeom>
        </p:spPr>
      </p:pic>
      <p:pic>
        <p:nvPicPr>
          <p:cNvPr id="32" name="Image 3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4" y="3453726"/>
            <a:ext cx="1663700" cy="6731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650" y="4326191"/>
            <a:ext cx="2095500" cy="673100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1263495" y="1450105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+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651" y="5374710"/>
            <a:ext cx="3784600" cy="63500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1361" y="4124865"/>
            <a:ext cx="2959100" cy="6604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4744" y="4983608"/>
            <a:ext cx="3136900" cy="596900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0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22"/>
          <p:cNvSpPr/>
          <p:nvPr/>
        </p:nvSpPr>
        <p:spPr>
          <a:xfrm>
            <a:off x="204136" y="645548"/>
            <a:ext cx="8630824" cy="629166"/>
          </a:xfrm>
          <a:prstGeom prst="roundRect">
            <a:avLst/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04136" y="1894449"/>
            <a:ext cx="8647764" cy="2047261"/>
          </a:xfrm>
          <a:prstGeom prst="roundRect">
            <a:avLst/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04136" y="4550142"/>
            <a:ext cx="8647764" cy="1821506"/>
          </a:xfrm>
          <a:prstGeom prst="roundRect">
            <a:avLst/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329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Born-Oppenheimer approximation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533874" y="4641379"/>
            <a:ext cx="78919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The </a:t>
            </a:r>
            <a:r>
              <a:rPr lang="fr-FR" sz="2000" dirty="0" err="1">
                <a:solidFill>
                  <a:srgbClr val="339933"/>
                </a:solidFill>
              </a:rPr>
              <a:t>nuclear</a:t>
            </a:r>
            <a:r>
              <a:rPr lang="fr-FR" sz="2000" dirty="0">
                <a:solidFill>
                  <a:srgbClr val="339933"/>
                </a:solidFill>
              </a:rPr>
              <a:t> motion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much</a:t>
            </a:r>
            <a:r>
              <a:rPr lang="fr-FR" sz="2000" dirty="0"/>
              <a:t> </a:t>
            </a:r>
            <a:r>
              <a:rPr lang="fr-FR" sz="2000" dirty="0" err="1">
                <a:solidFill>
                  <a:srgbClr val="339933"/>
                </a:solidFill>
              </a:rPr>
              <a:t>slower</a:t>
            </a:r>
            <a:r>
              <a:rPr lang="fr-FR" sz="2000" dirty="0">
                <a:solidFill>
                  <a:srgbClr val="339933"/>
                </a:solidFill>
              </a:rPr>
              <a:t> </a:t>
            </a:r>
            <a:br>
              <a:rPr lang="fr-FR" sz="2000" dirty="0">
                <a:solidFill>
                  <a:srgbClr val="339933"/>
                </a:solidFill>
              </a:rPr>
            </a:br>
            <a:r>
              <a:rPr lang="fr-FR" sz="2000" dirty="0" err="1"/>
              <a:t>than</a:t>
            </a:r>
            <a:r>
              <a:rPr lang="fr-FR" sz="2000" dirty="0"/>
              <a:t> the </a:t>
            </a:r>
            <a:r>
              <a:rPr lang="fr-FR" sz="2000" dirty="0" err="1">
                <a:solidFill>
                  <a:srgbClr val="993366"/>
                </a:solidFill>
              </a:rPr>
              <a:t>electronic</a:t>
            </a:r>
            <a:r>
              <a:rPr lang="fr-FR" sz="2000" dirty="0">
                <a:solidFill>
                  <a:srgbClr val="993366"/>
                </a:solidFill>
              </a:rPr>
              <a:t> motion </a:t>
            </a:r>
            <a:r>
              <a:rPr lang="fr-FR" sz="2000" dirty="0">
                <a:sym typeface="Wingdings"/>
              </a:rPr>
              <a:t> </a:t>
            </a:r>
            <a:r>
              <a:rPr lang="fr-FR" sz="2000" b="1" dirty="0" err="1">
                <a:sym typeface="Wingdings"/>
              </a:rPr>
              <a:t>separation</a:t>
            </a:r>
            <a:endParaRPr lang="fr-FR" sz="2000" b="1" dirty="0">
              <a:sym typeface="Wingdings"/>
            </a:endParaRPr>
          </a:p>
          <a:p>
            <a:pPr algn="ctr"/>
            <a:endParaRPr lang="fr-FR" sz="2000" b="1" dirty="0">
              <a:sym typeface="Wingdings"/>
            </a:endParaRPr>
          </a:p>
          <a:p>
            <a:pPr algn="ctr"/>
            <a:r>
              <a:rPr lang="fr-FR" sz="2000" dirty="0">
                <a:sym typeface="Wingdings"/>
              </a:rPr>
              <a:t>The </a:t>
            </a:r>
            <a:r>
              <a:rPr lang="fr-FR" sz="2000" dirty="0" err="1">
                <a:solidFill>
                  <a:srgbClr val="339933"/>
                </a:solidFill>
                <a:sym typeface="Wingdings"/>
              </a:rPr>
              <a:t>nuclei</a:t>
            </a:r>
            <a:r>
              <a:rPr lang="fr-FR" sz="2000" dirty="0">
                <a:sym typeface="Wingdings"/>
              </a:rPr>
              <a:t> are </a:t>
            </a:r>
            <a:r>
              <a:rPr lang="fr-FR" sz="2000" dirty="0" err="1">
                <a:sym typeface="Wingdings"/>
              </a:rPr>
              <a:t>considered</a:t>
            </a:r>
            <a:r>
              <a:rPr lang="fr-FR" sz="2000" dirty="0">
                <a:sym typeface="Wingdings"/>
              </a:rPr>
              <a:t> </a:t>
            </a:r>
            <a:r>
              <a:rPr lang="fr-FR" sz="2000" dirty="0" err="1">
                <a:sym typeface="Wingdings"/>
              </a:rPr>
              <a:t>at</a:t>
            </a:r>
            <a:r>
              <a:rPr lang="fr-FR" sz="2000" dirty="0">
                <a:sym typeface="Wingdings"/>
              </a:rPr>
              <a:t> </a:t>
            </a:r>
            <a:r>
              <a:rPr lang="fr-FR" sz="2000" dirty="0" err="1">
                <a:solidFill>
                  <a:srgbClr val="339933"/>
                </a:solidFill>
                <a:sym typeface="Wingdings"/>
              </a:rPr>
              <a:t>fixed</a:t>
            </a:r>
            <a:r>
              <a:rPr lang="fr-FR" sz="2000" dirty="0">
                <a:solidFill>
                  <a:srgbClr val="339933"/>
                </a:solidFill>
                <a:sym typeface="Wingdings"/>
              </a:rPr>
              <a:t> positions</a:t>
            </a:r>
            <a:r>
              <a:rPr lang="fr-FR" sz="2000" dirty="0">
                <a:sym typeface="Wingdings"/>
              </a:rPr>
              <a:t> in the </a:t>
            </a:r>
            <a:r>
              <a:rPr lang="fr-FR" sz="2000" dirty="0" err="1">
                <a:sym typeface="Wingdings"/>
              </a:rPr>
              <a:t>electronic</a:t>
            </a:r>
            <a:r>
              <a:rPr lang="fr-FR" sz="2000" dirty="0">
                <a:sym typeface="Wingdings"/>
              </a:rPr>
              <a:t> motion </a:t>
            </a:r>
            <a:r>
              <a:rPr lang="fr-FR" sz="2000" dirty="0" err="1">
                <a:sym typeface="Wingdings"/>
              </a:rPr>
              <a:t>study</a:t>
            </a:r>
            <a:endParaRPr lang="fr-FR" sz="2000" dirty="0">
              <a:sym typeface="Wingdings"/>
            </a:endParaRPr>
          </a:p>
          <a:p>
            <a:pPr algn="ctr"/>
            <a:r>
              <a:rPr lang="fr-FR" sz="2000" dirty="0">
                <a:sym typeface="Wingdings"/>
              </a:rPr>
              <a:t>Positions </a:t>
            </a:r>
            <a:r>
              <a:rPr lang="fr-FR" sz="2000" b="1" i="1" dirty="0">
                <a:solidFill>
                  <a:srgbClr val="339933"/>
                </a:solidFill>
                <a:latin typeface="Century Schoolbook"/>
              </a:rPr>
              <a:t>R</a:t>
            </a:r>
            <a:r>
              <a:rPr lang="fr-FR" sz="2000" baseline="-25000" dirty="0">
                <a:solidFill>
                  <a:srgbClr val="339933"/>
                </a:solidFill>
                <a:latin typeface="Century Schoolbook"/>
              </a:rPr>
              <a:t>I</a:t>
            </a:r>
            <a:r>
              <a:rPr lang="fr-FR" sz="2000" dirty="0">
                <a:sym typeface="Wingdings"/>
              </a:rPr>
              <a:t>  </a:t>
            </a:r>
            <a:r>
              <a:rPr lang="fr-FR" sz="2000" b="1" dirty="0" err="1">
                <a:sym typeface="Wingdings"/>
              </a:rPr>
              <a:t>parameter</a:t>
            </a:r>
            <a:r>
              <a:rPr lang="fr-FR" sz="2000" dirty="0">
                <a:sym typeface="Wingdings"/>
              </a:rPr>
              <a:t> </a:t>
            </a:r>
          </a:p>
          <a:p>
            <a:pPr algn="ctr"/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2843158" y="679415"/>
            <a:ext cx="1220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>
                <a:solidFill>
                  <a:srgbClr val="CC0066"/>
                </a:solidFill>
                <a:latin typeface="Century Schoolbook"/>
              </a:rPr>
              <a:t>m</a:t>
            </a:r>
            <a:r>
              <a:rPr lang="fr-FR" sz="2400" i="1" dirty="0">
                <a:solidFill>
                  <a:srgbClr val="993366"/>
                </a:solidFill>
                <a:latin typeface="Century Schoolbook"/>
              </a:rPr>
              <a:t> </a:t>
            </a:r>
            <a:r>
              <a:rPr lang="fr-FR" sz="2400" dirty="0">
                <a:latin typeface="Century Schoolbook"/>
              </a:rPr>
              <a:t>&lt; </a:t>
            </a:r>
            <a:r>
              <a:rPr lang="fr-FR" sz="2400" i="1" dirty="0">
                <a:solidFill>
                  <a:srgbClr val="339933"/>
                </a:solidFill>
                <a:latin typeface="Century Schoolbook"/>
              </a:rPr>
              <a:t>M</a:t>
            </a:r>
            <a:r>
              <a:rPr lang="fr-FR" sz="2400" baseline="-25000" dirty="0">
                <a:solidFill>
                  <a:srgbClr val="339933"/>
                </a:solidFill>
                <a:latin typeface="Century Schoolbook"/>
              </a:rPr>
              <a:t>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853902" y="771748"/>
            <a:ext cx="209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/>
              </a:rPr>
              <a:t>(</a:t>
            </a:r>
            <a:r>
              <a:rPr lang="fr-FR" i="1" dirty="0">
                <a:solidFill>
                  <a:srgbClr val="993366"/>
                </a:solidFill>
                <a:latin typeface="Century Schoolbook"/>
              </a:rPr>
              <a:t>m </a:t>
            </a:r>
            <a:r>
              <a:rPr lang="fr-FR" dirty="0"/>
              <a:t>/ </a:t>
            </a:r>
            <a:r>
              <a:rPr lang="fr-FR" i="1" dirty="0" err="1">
                <a:solidFill>
                  <a:srgbClr val="339933"/>
                </a:solidFill>
                <a:latin typeface="Century Schoolbook"/>
              </a:rPr>
              <a:t>m</a:t>
            </a:r>
            <a:r>
              <a:rPr lang="fr-FR" baseline="-25000" dirty="0" err="1"/>
              <a:t>proton</a:t>
            </a:r>
            <a:r>
              <a:rPr lang="fr-FR" baseline="-25000" dirty="0"/>
              <a:t> </a:t>
            </a:r>
            <a:r>
              <a:rPr lang="fr-FR" dirty="0"/>
              <a:t>≈  1836)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04204" y="1998712"/>
            <a:ext cx="399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Order</a:t>
            </a:r>
            <a:r>
              <a:rPr lang="fr-FR" i="1" dirty="0"/>
              <a:t> of magnitude of the </a:t>
            </a:r>
            <a:r>
              <a:rPr lang="fr-FR" b="1" i="1" dirty="0" err="1"/>
              <a:t>velocity</a:t>
            </a:r>
            <a:r>
              <a:rPr lang="fr-FR" b="1" i="1" dirty="0"/>
              <a:t> ratio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436" y="2650543"/>
            <a:ext cx="2120900" cy="609600"/>
          </a:xfrm>
          <a:prstGeom prst="rect">
            <a:avLst/>
          </a:prstGeom>
        </p:spPr>
      </p:pic>
      <p:grpSp>
        <p:nvGrpSpPr>
          <p:cNvPr id="18" name="Grouper 17"/>
          <p:cNvGrpSpPr/>
          <p:nvPr/>
        </p:nvGrpSpPr>
        <p:grpSpPr>
          <a:xfrm>
            <a:off x="441711" y="2482811"/>
            <a:ext cx="3457916" cy="482600"/>
            <a:chOff x="757767" y="2702467"/>
            <a:chExt cx="3457916" cy="482600"/>
          </a:xfrm>
        </p:grpSpPr>
        <p:sp>
          <p:nvSpPr>
            <p:cNvPr id="9" name="ZoneTexte 8"/>
            <p:cNvSpPr txBox="1"/>
            <p:nvPr/>
          </p:nvSpPr>
          <p:spPr>
            <a:xfrm>
              <a:off x="757767" y="2737935"/>
              <a:ext cx="1077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CC0066"/>
                  </a:solidFill>
                </a:rPr>
                <a:t>Electron</a:t>
              </a:r>
              <a:r>
                <a:rPr lang="fr-FR" dirty="0"/>
                <a:t> : 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5331" y="2702467"/>
              <a:ext cx="1282700" cy="482600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3331870" y="2740566"/>
              <a:ext cx="883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CC0066"/>
                  </a:solidFill>
                </a:rPr>
                <a:t>≈ 10 eV</a:t>
              </a:r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429048" y="3116204"/>
            <a:ext cx="3632359" cy="482600"/>
            <a:chOff x="838200" y="3543299"/>
            <a:chExt cx="3632359" cy="482600"/>
          </a:xfrm>
        </p:grpSpPr>
        <p:sp>
          <p:nvSpPr>
            <p:cNvPr id="12" name="ZoneTexte 11"/>
            <p:cNvSpPr txBox="1"/>
            <p:nvPr/>
          </p:nvSpPr>
          <p:spPr>
            <a:xfrm>
              <a:off x="838200" y="3568700"/>
              <a:ext cx="1045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339933"/>
                  </a:solidFill>
                </a:rPr>
                <a:t>Nucleus</a:t>
              </a:r>
              <a:r>
                <a:rPr lang="fr-FR" dirty="0"/>
                <a:t> : 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401035" y="3597298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339933"/>
                  </a:solidFill>
                </a:rPr>
                <a:t>≈ 10 meV</a:t>
              </a:r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5884" y="3543299"/>
              <a:ext cx="1498600" cy="482600"/>
            </a:xfrm>
            <a:prstGeom prst="rect">
              <a:avLst/>
            </a:prstGeom>
          </p:spPr>
        </p:pic>
      </p:grpSp>
      <p:sp>
        <p:nvSpPr>
          <p:cNvPr id="19" name="ZoneTexte 18"/>
          <p:cNvSpPr txBox="1"/>
          <p:nvPr/>
        </p:nvSpPr>
        <p:spPr>
          <a:xfrm>
            <a:off x="6170806" y="3432987"/>
            <a:ext cx="775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 </a:t>
            </a:r>
            <a:r>
              <a:rPr lang="fr-FR" sz="2000" dirty="0"/>
              <a:t>≈ </a:t>
            </a:r>
            <a:r>
              <a:rPr lang="fr-FR" sz="2000" b="1" dirty="0"/>
              <a:t>10</a:t>
            </a:r>
            <a:r>
              <a:rPr lang="fr-FR" sz="2000" b="1" baseline="30000" dirty="0"/>
              <a:t>3</a:t>
            </a:r>
          </a:p>
        </p:txBody>
      </p:sp>
      <p:sp>
        <p:nvSpPr>
          <p:cNvPr id="22" name="Accolade fermante 21"/>
          <p:cNvSpPr/>
          <p:nvPr/>
        </p:nvSpPr>
        <p:spPr>
          <a:xfrm>
            <a:off x="5073297" y="2482811"/>
            <a:ext cx="269170" cy="1115993"/>
          </a:xfrm>
          <a:prstGeom prst="rightBrace">
            <a:avLst>
              <a:gd name="adj1" fmla="val 33497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>
            <a:off x="4305300" y="1274714"/>
            <a:ext cx="381000" cy="619735"/>
          </a:xfrm>
          <a:prstGeom prst="downArrow">
            <a:avLst/>
          </a:prstGeom>
          <a:solidFill>
            <a:srgbClr val="947C69">
              <a:alpha val="2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e bas 24"/>
          <p:cNvSpPr/>
          <p:nvPr/>
        </p:nvSpPr>
        <p:spPr>
          <a:xfrm>
            <a:off x="4305300" y="3941710"/>
            <a:ext cx="381000" cy="619735"/>
          </a:xfrm>
          <a:prstGeom prst="downArrow">
            <a:avLst/>
          </a:prstGeom>
          <a:solidFill>
            <a:srgbClr val="947C69">
              <a:alpha val="2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7</a:t>
            </a:fld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28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20"/>
          <p:cNvSpPr/>
          <p:nvPr/>
        </p:nvSpPr>
        <p:spPr>
          <a:xfrm>
            <a:off x="177401" y="1276349"/>
            <a:ext cx="8647764" cy="3139576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329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F0050"/>
                </a:solidFill>
                <a:latin typeface="Century Gothic"/>
              </a:rPr>
              <a:t>Born-Oppenheimer approximation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328147" y="1367923"/>
            <a:ext cx="2553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993366"/>
                </a:solidFill>
              </a:rPr>
              <a:t>Electronic</a:t>
            </a:r>
            <a:r>
              <a:rPr lang="fr-FR" sz="2000" dirty="0">
                <a:solidFill>
                  <a:srgbClr val="993366"/>
                </a:solidFill>
              </a:rPr>
              <a:t> </a:t>
            </a:r>
            <a:r>
              <a:rPr lang="fr-FR" sz="2000" dirty="0" err="1">
                <a:solidFill>
                  <a:srgbClr val="993366"/>
                </a:solidFill>
              </a:rPr>
              <a:t>Hamiltonian</a:t>
            </a:r>
            <a:endParaRPr lang="fr-FR" sz="2000" dirty="0">
              <a:solidFill>
                <a:srgbClr val="993366"/>
              </a:solidFill>
            </a:endParaRPr>
          </a:p>
        </p:txBody>
      </p:sp>
      <p:cxnSp>
        <p:nvCxnSpPr>
          <p:cNvPr id="7" name="Connecteur en arc 6"/>
          <p:cNvCxnSpPr/>
          <p:nvPr/>
        </p:nvCxnSpPr>
        <p:spPr>
          <a:xfrm rot="5400000">
            <a:off x="2451100" y="1969053"/>
            <a:ext cx="381000" cy="355600"/>
          </a:xfrm>
          <a:prstGeom prst="curvedConnector3">
            <a:avLst>
              <a:gd name="adj1" fmla="val 7778"/>
            </a:avLst>
          </a:prstGeom>
          <a:ln>
            <a:solidFill>
              <a:srgbClr val="33CC3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819400" y="1768033"/>
            <a:ext cx="1068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33CC33"/>
                </a:solidFill>
              </a:rPr>
              <a:t>parameter</a:t>
            </a:r>
            <a:endParaRPr lang="fr-FR" sz="1600" dirty="0">
              <a:solidFill>
                <a:srgbClr val="33CC33"/>
              </a:solidFill>
            </a:endParaRPr>
          </a:p>
        </p:txBody>
      </p:sp>
      <p:sp>
        <p:nvSpPr>
          <p:cNvPr id="11" name="Accolade ouvrante 10"/>
          <p:cNvSpPr/>
          <p:nvPr/>
        </p:nvSpPr>
        <p:spPr>
          <a:xfrm rot="16200000">
            <a:off x="6499509" y="2342927"/>
            <a:ext cx="220133" cy="1131851"/>
          </a:xfrm>
          <a:prstGeom prst="leftBrace">
            <a:avLst>
              <a:gd name="adj1" fmla="val 46794"/>
              <a:gd name="adj2" fmla="val 50000"/>
            </a:avLst>
          </a:prstGeom>
          <a:ln>
            <a:solidFill>
              <a:srgbClr val="33CC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76541" y="2952467"/>
            <a:ext cx="911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33CC33"/>
                </a:solidFill>
              </a:rPr>
              <a:t>constant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933" y="3662386"/>
            <a:ext cx="4572000" cy="381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88068" y="3459189"/>
            <a:ext cx="5168900" cy="79586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1608667" y="1768033"/>
            <a:ext cx="3979333" cy="1479374"/>
          </a:xfrm>
          <a:prstGeom prst="ellipse">
            <a:avLst/>
          </a:prstGeom>
          <a:noFill/>
          <a:ln w="12700" cmpd="sng">
            <a:solidFill>
              <a:srgbClr val="99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500" y="2337353"/>
            <a:ext cx="5207000" cy="381000"/>
          </a:xfrm>
          <a:prstGeom prst="rect">
            <a:avLst/>
          </a:prstGeom>
        </p:spPr>
      </p:pic>
      <p:cxnSp>
        <p:nvCxnSpPr>
          <p:cNvPr id="29" name="Connecteur droit 28"/>
          <p:cNvCxnSpPr/>
          <p:nvPr/>
        </p:nvCxnSpPr>
        <p:spPr>
          <a:xfrm>
            <a:off x="111915" y="505431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78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265997" y="1615694"/>
            <a:ext cx="8647764" cy="3285067"/>
          </a:xfrm>
          <a:prstGeom prst="roundRect">
            <a:avLst>
              <a:gd name="adj" fmla="val 10734"/>
            </a:avLst>
          </a:prstGeom>
          <a:solidFill>
            <a:srgbClr val="947C69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0583" y="10583"/>
            <a:ext cx="5715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9F0050"/>
                </a:solidFill>
                <a:latin typeface="Century Gothic"/>
              </a:rPr>
              <a:t>Multielectronic</a:t>
            </a:r>
            <a:r>
              <a:rPr lang="en-US" sz="2400" dirty="0">
                <a:solidFill>
                  <a:srgbClr val="9F0050"/>
                </a:solidFill>
                <a:latin typeface="Century Gothic"/>
              </a:rPr>
              <a:t> Schrödinger equation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680330" y="4265764"/>
            <a:ext cx="384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993366"/>
                </a:solidFill>
              </a:rPr>
              <a:t>antisymmetric</a:t>
            </a:r>
            <a:r>
              <a:rPr lang="fr-FR" dirty="0"/>
              <a:t> (</a:t>
            </a:r>
            <a:r>
              <a:rPr lang="fr-FR" dirty="0" err="1"/>
              <a:t>electrons</a:t>
            </a:r>
            <a:r>
              <a:rPr lang="fr-FR" dirty="0"/>
              <a:t> are fermions)</a:t>
            </a:r>
          </a:p>
        </p:txBody>
      </p:sp>
      <p:sp>
        <p:nvSpPr>
          <p:cNvPr id="14" name="Flèche à angle droit 13"/>
          <p:cNvSpPr/>
          <p:nvPr/>
        </p:nvSpPr>
        <p:spPr>
          <a:xfrm rot="5400000">
            <a:off x="1356480" y="4212845"/>
            <a:ext cx="342900" cy="304800"/>
          </a:xfrm>
          <a:prstGeom prst="bentUpArrow">
            <a:avLst/>
          </a:prstGeom>
          <a:solidFill>
            <a:srgbClr val="800040"/>
          </a:solidFill>
          <a:ln>
            <a:solidFill>
              <a:srgbClr val="800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206" y="974920"/>
            <a:ext cx="1106593" cy="56155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896" y="3713315"/>
            <a:ext cx="4648200" cy="3175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464" y="974920"/>
            <a:ext cx="2864036" cy="424986"/>
          </a:xfrm>
          <a:prstGeom prst="rect">
            <a:avLst/>
          </a:prstGeom>
        </p:spPr>
      </p:pic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421A-0750-AD46-A0A2-8C58AF5DC367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594" y="2019269"/>
            <a:ext cx="7493000" cy="1549400"/>
          </a:xfrm>
          <a:prstGeom prst="rect">
            <a:avLst/>
          </a:prstGeom>
        </p:spPr>
      </p:pic>
      <p:sp>
        <p:nvSpPr>
          <p:cNvPr id="17" name="Multiplication 16"/>
          <p:cNvSpPr/>
          <p:nvPr/>
        </p:nvSpPr>
        <p:spPr>
          <a:xfrm>
            <a:off x="6057594" y="1696125"/>
            <a:ext cx="2286000" cy="1748367"/>
          </a:xfrm>
          <a:prstGeom prst="mathMultiply">
            <a:avLst>
              <a:gd name="adj1" fmla="val 10929"/>
            </a:avLst>
          </a:prstGeom>
          <a:solidFill>
            <a:srgbClr val="3366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2080057" y="1870136"/>
            <a:ext cx="3442416" cy="1060078"/>
          </a:xfrm>
          <a:prstGeom prst="roundRect">
            <a:avLst/>
          </a:prstGeom>
          <a:noFill/>
          <a:ln w="76200" cmpd="sng">
            <a:solidFill>
              <a:srgbClr val="3366FF">
                <a:alpha val="5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11915" y="460077"/>
            <a:ext cx="8392618" cy="1588"/>
          </a:xfrm>
          <a:prstGeom prst="line">
            <a:avLst/>
          </a:prstGeom>
          <a:ln>
            <a:gradFill flip="none" rotWithShape="1">
              <a:gsLst>
                <a:gs pos="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64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7010</TotalTime>
  <Words>3296</Words>
  <Application>Microsoft Macintosh PowerPoint</Application>
  <PresentationFormat>Affichage à l'écran (4:3)</PresentationFormat>
  <Paragraphs>771</Paragraphs>
  <Slides>59</Slides>
  <Notes>14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72" baseType="lpstr">
      <vt:lpstr>Arial</vt:lpstr>
      <vt:lpstr>Calibri</vt:lpstr>
      <vt:lpstr>Century Gothic</vt:lpstr>
      <vt:lpstr>Century Schoolbook</vt:lpstr>
      <vt:lpstr>Helvetic</vt:lpstr>
      <vt:lpstr>Helvetica</vt:lpstr>
      <vt:lpstr>Locator Regular</vt:lpstr>
      <vt:lpstr>StarSymbol</vt:lpstr>
      <vt:lpstr>Symbol</vt:lpstr>
      <vt:lpstr>Verdana</vt:lpstr>
      <vt:lpstr>Wingdings</vt:lpstr>
      <vt:lpstr>Thème Office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IMPMC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Cabaret</dc:creator>
  <cp:lastModifiedBy>Microsoft Office User</cp:lastModifiedBy>
  <cp:revision>306</cp:revision>
  <dcterms:created xsi:type="dcterms:W3CDTF">2014-10-14T22:43:08Z</dcterms:created>
  <dcterms:modified xsi:type="dcterms:W3CDTF">2022-10-13T06:50:38Z</dcterms:modified>
</cp:coreProperties>
</file>