
<file path=[Content_Types].xml><?xml version="1.0" encoding="utf-8"?>
<Types xmlns="http://schemas.openxmlformats.org/package/2006/content-types">
  <Default Extension="emf" ContentType="image/x-emf"/>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748" r:id="rId2"/>
    <p:sldId id="256" r:id="rId3"/>
    <p:sldId id="711" r:id="rId4"/>
    <p:sldId id="737" r:id="rId5"/>
    <p:sldId id="738" r:id="rId6"/>
    <p:sldId id="739" r:id="rId7"/>
    <p:sldId id="740" r:id="rId8"/>
    <p:sldId id="741" r:id="rId9"/>
    <p:sldId id="742" r:id="rId10"/>
    <p:sldId id="743" r:id="rId11"/>
    <p:sldId id="744" r:id="rId12"/>
    <p:sldId id="745" r:id="rId13"/>
    <p:sldId id="746" r:id="rId14"/>
    <p:sldId id="747" r:id="rId15"/>
    <p:sldId id="736"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10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022" autoAdjust="0"/>
    <p:restoredTop sz="99661" autoAdjust="0"/>
  </p:normalViewPr>
  <p:slideViewPr>
    <p:cSldViewPr snapToGrid="0" snapToObjects="1">
      <p:cViewPr varScale="1">
        <p:scale>
          <a:sx n="240" d="100"/>
          <a:sy n="240" d="100"/>
        </p:scale>
        <p:origin x="984" y="200"/>
      </p:cViewPr>
      <p:guideLst>
        <p:guide orient="horz" pos="2160"/>
        <p:guide pos="2880"/>
      </p:guideLst>
    </p:cSldViewPr>
  </p:slideViewPr>
  <p:notesTextViewPr>
    <p:cViewPr>
      <p:scale>
        <a:sx n="100" d="100"/>
        <a:sy n="100" d="100"/>
      </p:scale>
      <p:origin x="0" y="0"/>
    </p:cViewPr>
  </p:notesTextViewPr>
  <p:sorterViewPr>
    <p:cViewPr>
      <p:scale>
        <a:sx n="42" d="100"/>
        <a:sy n="4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0A417F-6B12-4A48-972C-6B6481592202}" type="datetimeFigureOut">
              <a:rPr lang="en-US" smtClean="0"/>
              <a:t>9/29/22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01F300-9633-8144-9510-C9CD1CC6AA4B}" type="slidenum">
              <a:rPr lang="en-US" smtClean="0"/>
              <a:t>‹#›</a:t>
            </a:fld>
            <a:endParaRPr lang="en-US"/>
          </a:p>
        </p:txBody>
      </p:sp>
    </p:spTree>
    <p:extLst>
      <p:ext uri="{BB962C8B-B14F-4D97-AF65-F5344CB8AC3E}">
        <p14:creationId xmlns:p14="http://schemas.microsoft.com/office/powerpoint/2010/main" val="31691840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01F300-9633-8144-9510-C9CD1CC6AA4B}" type="slidenum">
              <a:rPr lang="en-US" smtClean="0"/>
              <a:t>3</a:t>
            </a:fld>
            <a:endParaRPr lang="en-US"/>
          </a:p>
        </p:txBody>
      </p:sp>
    </p:spTree>
    <p:extLst>
      <p:ext uri="{BB962C8B-B14F-4D97-AF65-F5344CB8AC3E}">
        <p14:creationId xmlns:p14="http://schemas.microsoft.com/office/powerpoint/2010/main" val="1183286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01F300-9633-8144-9510-C9CD1CC6AA4B}" type="slidenum">
              <a:rPr lang="en-US" smtClean="0"/>
              <a:t>12</a:t>
            </a:fld>
            <a:endParaRPr lang="en-US"/>
          </a:p>
        </p:txBody>
      </p:sp>
    </p:spTree>
    <p:extLst>
      <p:ext uri="{BB962C8B-B14F-4D97-AF65-F5344CB8AC3E}">
        <p14:creationId xmlns:p14="http://schemas.microsoft.com/office/powerpoint/2010/main" val="1183286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01F300-9633-8144-9510-C9CD1CC6AA4B}" type="slidenum">
              <a:rPr lang="en-US" smtClean="0"/>
              <a:t>13</a:t>
            </a:fld>
            <a:endParaRPr lang="en-US"/>
          </a:p>
        </p:txBody>
      </p:sp>
    </p:spTree>
    <p:extLst>
      <p:ext uri="{BB962C8B-B14F-4D97-AF65-F5344CB8AC3E}">
        <p14:creationId xmlns:p14="http://schemas.microsoft.com/office/powerpoint/2010/main" val="1183286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01F300-9633-8144-9510-C9CD1CC6AA4B}" type="slidenum">
              <a:rPr lang="en-US" smtClean="0"/>
              <a:t>14</a:t>
            </a:fld>
            <a:endParaRPr lang="en-US"/>
          </a:p>
        </p:txBody>
      </p:sp>
    </p:spTree>
    <p:extLst>
      <p:ext uri="{BB962C8B-B14F-4D97-AF65-F5344CB8AC3E}">
        <p14:creationId xmlns:p14="http://schemas.microsoft.com/office/powerpoint/2010/main" val="1183286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01F300-9633-8144-9510-C9CD1CC6AA4B}" type="slidenum">
              <a:rPr lang="en-US" smtClean="0"/>
              <a:t>15</a:t>
            </a:fld>
            <a:endParaRPr lang="en-US"/>
          </a:p>
        </p:txBody>
      </p:sp>
    </p:spTree>
    <p:extLst>
      <p:ext uri="{BB962C8B-B14F-4D97-AF65-F5344CB8AC3E}">
        <p14:creationId xmlns:p14="http://schemas.microsoft.com/office/powerpoint/2010/main" val="1183286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01F300-9633-8144-9510-C9CD1CC6AA4B}" type="slidenum">
              <a:rPr lang="en-US" smtClean="0"/>
              <a:t>4</a:t>
            </a:fld>
            <a:endParaRPr lang="en-US"/>
          </a:p>
        </p:txBody>
      </p:sp>
    </p:spTree>
    <p:extLst>
      <p:ext uri="{BB962C8B-B14F-4D97-AF65-F5344CB8AC3E}">
        <p14:creationId xmlns:p14="http://schemas.microsoft.com/office/powerpoint/2010/main" val="1183286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01F300-9633-8144-9510-C9CD1CC6AA4B}" type="slidenum">
              <a:rPr lang="en-US" smtClean="0"/>
              <a:t>5</a:t>
            </a:fld>
            <a:endParaRPr lang="en-US"/>
          </a:p>
        </p:txBody>
      </p:sp>
    </p:spTree>
    <p:extLst>
      <p:ext uri="{BB962C8B-B14F-4D97-AF65-F5344CB8AC3E}">
        <p14:creationId xmlns:p14="http://schemas.microsoft.com/office/powerpoint/2010/main" val="1183286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01F300-9633-8144-9510-C9CD1CC6AA4B}" type="slidenum">
              <a:rPr lang="en-US" smtClean="0"/>
              <a:t>6</a:t>
            </a:fld>
            <a:endParaRPr lang="en-US"/>
          </a:p>
        </p:txBody>
      </p:sp>
    </p:spTree>
    <p:extLst>
      <p:ext uri="{BB962C8B-B14F-4D97-AF65-F5344CB8AC3E}">
        <p14:creationId xmlns:p14="http://schemas.microsoft.com/office/powerpoint/2010/main" val="1183286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01F300-9633-8144-9510-C9CD1CC6AA4B}" type="slidenum">
              <a:rPr lang="en-US" smtClean="0"/>
              <a:t>7</a:t>
            </a:fld>
            <a:endParaRPr lang="en-US"/>
          </a:p>
        </p:txBody>
      </p:sp>
    </p:spTree>
    <p:extLst>
      <p:ext uri="{BB962C8B-B14F-4D97-AF65-F5344CB8AC3E}">
        <p14:creationId xmlns:p14="http://schemas.microsoft.com/office/powerpoint/2010/main" val="1183286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01F300-9633-8144-9510-C9CD1CC6AA4B}" type="slidenum">
              <a:rPr lang="en-US" smtClean="0"/>
              <a:t>8</a:t>
            </a:fld>
            <a:endParaRPr lang="en-US"/>
          </a:p>
        </p:txBody>
      </p:sp>
    </p:spTree>
    <p:extLst>
      <p:ext uri="{BB962C8B-B14F-4D97-AF65-F5344CB8AC3E}">
        <p14:creationId xmlns:p14="http://schemas.microsoft.com/office/powerpoint/2010/main" val="1183286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01F300-9633-8144-9510-C9CD1CC6AA4B}" type="slidenum">
              <a:rPr lang="en-US" smtClean="0"/>
              <a:t>9</a:t>
            </a:fld>
            <a:endParaRPr lang="en-US"/>
          </a:p>
        </p:txBody>
      </p:sp>
    </p:spTree>
    <p:extLst>
      <p:ext uri="{BB962C8B-B14F-4D97-AF65-F5344CB8AC3E}">
        <p14:creationId xmlns:p14="http://schemas.microsoft.com/office/powerpoint/2010/main" val="1183286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01F300-9633-8144-9510-C9CD1CC6AA4B}" type="slidenum">
              <a:rPr lang="en-US" smtClean="0"/>
              <a:t>10</a:t>
            </a:fld>
            <a:endParaRPr lang="en-US"/>
          </a:p>
        </p:txBody>
      </p:sp>
    </p:spTree>
    <p:extLst>
      <p:ext uri="{BB962C8B-B14F-4D97-AF65-F5344CB8AC3E}">
        <p14:creationId xmlns:p14="http://schemas.microsoft.com/office/powerpoint/2010/main" val="1183286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01F300-9633-8144-9510-C9CD1CC6AA4B}" type="slidenum">
              <a:rPr lang="en-US" smtClean="0"/>
              <a:t>11</a:t>
            </a:fld>
            <a:endParaRPr lang="en-US"/>
          </a:p>
        </p:txBody>
      </p:sp>
    </p:spTree>
    <p:extLst>
      <p:ext uri="{BB962C8B-B14F-4D97-AF65-F5344CB8AC3E}">
        <p14:creationId xmlns:p14="http://schemas.microsoft.com/office/powerpoint/2010/main" val="1183286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97FF76-4AC6-874E-82F2-6EB9261E50CC}" type="datetimeFigureOut">
              <a:rPr lang="en-US" smtClean="0"/>
              <a:t>9/29/22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9A6A7-8ABE-FA4B-A6C6-AEF349E11EE0}" type="slidenum">
              <a:rPr lang="en-US" smtClean="0"/>
              <a:t>‹#›</a:t>
            </a:fld>
            <a:endParaRPr lang="en-US"/>
          </a:p>
        </p:txBody>
      </p:sp>
    </p:spTree>
    <p:extLst>
      <p:ext uri="{BB962C8B-B14F-4D97-AF65-F5344CB8AC3E}">
        <p14:creationId xmlns:p14="http://schemas.microsoft.com/office/powerpoint/2010/main" val="3031331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97FF76-4AC6-874E-82F2-6EB9261E50CC}" type="datetimeFigureOut">
              <a:rPr lang="en-US" smtClean="0"/>
              <a:t>9/29/22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9A6A7-8ABE-FA4B-A6C6-AEF349E11EE0}" type="slidenum">
              <a:rPr lang="en-US" smtClean="0"/>
              <a:t>‹#›</a:t>
            </a:fld>
            <a:endParaRPr lang="en-US"/>
          </a:p>
        </p:txBody>
      </p:sp>
    </p:spTree>
    <p:extLst>
      <p:ext uri="{BB962C8B-B14F-4D97-AF65-F5344CB8AC3E}">
        <p14:creationId xmlns:p14="http://schemas.microsoft.com/office/powerpoint/2010/main" val="385379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97FF76-4AC6-874E-82F2-6EB9261E50CC}" type="datetimeFigureOut">
              <a:rPr lang="en-US" smtClean="0"/>
              <a:t>9/29/22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9A6A7-8ABE-FA4B-A6C6-AEF349E11EE0}" type="slidenum">
              <a:rPr lang="en-US" smtClean="0"/>
              <a:t>‹#›</a:t>
            </a:fld>
            <a:endParaRPr lang="en-US"/>
          </a:p>
        </p:txBody>
      </p:sp>
    </p:spTree>
    <p:extLst>
      <p:ext uri="{BB962C8B-B14F-4D97-AF65-F5344CB8AC3E}">
        <p14:creationId xmlns:p14="http://schemas.microsoft.com/office/powerpoint/2010/main" val="576046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97FF76-4AC6-874E-82F2-6EB9261E50CC}" type="datetimeFigureOut">
              <a:rPr lang="en-US" smtClean="0"/>
              <a:t>9/29/22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9A6A7-8ABE-FA4B-A6C6-AEF349E11EE0}" type="slidenum">
              <a:rPr lang="en-US" smtClean="0"/>
              <a:t>‹#›</a:t>
            </a:fld>
            <a:endParaRPr lang="en-US"/>
          </a:p>
        </p:txBody>
      </p:sp>
    </p:spTree>
    <p:extLst>
      <p:ext uri="{BB962C8B-B14F-4D97-AF65-F5344CB8AC3E}">
        <p14:creationId xmlns:p14="http://schemas.microsoft.com/office/powerpoint/2010/main" val="3724271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97FF76-4AC6-874E-82F2-6EB9261E50CC}" type="datetimeFigureOut">
              <a:rPr lang="en-US" smtClean="0"/>
              <a:t>9/29/22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9A6A7-8ABE-FA4B-A6C6-AEF349E11EE0}" type="slidenum">
              <a:rPr lang="en-US" smtClean="0"/>
              <a:t>‹#›</a:t>
            </a:fld>
            <a:endParaRPr lang="en-US"/>
          </a:p>
        </p:txBody>
      </p:sp>
    </p:spTree>
    <p:extLst>
      <p:ext uri="{BB962C8B-B14F-4D97-AF65-F5344CB8AC3E}">
        <p14:creationId xmlns:p14="http://schemas.microsoft.com/office/powerpoint/2010/main" val="1355215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97FF76-4AC6-874E-82F2-6EB9261E50CC}" type="datetimeFigureOut">
              <a:rPr lang="en-US" smtClean="0"/>
              <a:t>9/29/22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79A6A7-8ABE-FA4B-A6C6-AEF349E11EE0}" type="slidenum">
              <a:rPr lang="en-US" smtClean="0"/>
              <a:t>‹#›</a:t>
            </a:fld>
            <a:endParaRPr lang="en-US"/>
          </a:p>
        </p:txBody>
      </p:sp>
    </p:spTree>
    <p:extLst>
      <p:ext uri="{BB962C8B-B14F-4D97-AF65-F5344CB8AC3E}">
        <p14:creationId xmlns:p14="http://schemas.microsoft.com/office/powerpoint/2010/main" val="1956986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97FF76-4AC6-874E-82F2-6EB9261E50CC}" type="datetimeFigureOut">
              <a:rPr lang="en-US" smtClean="0"/>
              <a:t>9/29/22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79A6A7-8ABE-FA4B-A6C6-AEF349E11EE0}" type="slidenum">
              <a:rPr lang="en-US" smtClean="0"/>
              <a:t>‹#›</a:t>
            </a:fld>
            <a:endParaRPr lang="en-US"/>
          </a:p>
        </p:txBody>
      </p:sp>
    </p:spTree>
    <p:extLst>
      <p:ext uri="{BB962C8B-B14F-4D97-AF65-F5344CB8AC3E}">
        <p14:creationId xmlns:p14="http://schemas.microsoft.com/office/powerpoint/2010/main" val="4061196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97FF76-4AC6-874E-82F2-6EB9261E50CC}" type="datetimeFigureOut">
              <a:rPr lang="en-US" smtClean="0"/>
              <a:t>9/29/22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79A6A7-8ABE-FA4B-A6C6-AEF349E11EE0}" type="slidenum">
              <a:rPr lang="en-US" smtClean="0"/>
              <a:t>‹#›</a:t>
            </a:fld>
            <a:endParaRPr lang="en-US"/>
          </a:p>
        </p:txBody>
      </p:sp>
    </p:spTree>
    <p:extLst>
      <p:ext uri="{BB962C8B-B14F-4D97-AF65-F5344CB8AC3E}">
        <p14:creationId xmlns:p14="http://schemas.microsoft.com/office/powerpoint/2010/main" val="3895796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97FF76-4AC6-874E-82F2-6EB9261E50CC}" type="datetimeFigureOut">
              <a:rPr lang="en-US" smtClean="0"/>
              <a:t>9/29/22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79A6A7-8ABE-FA4B-A6C6-AEF349E11EE0}" type="slidenum">
              <a:rPr lang="en-US" smtClean="0"/>
              <a:t>‹#›</a:t>
            </a:fld>
            <a:endParaRPr lang="en-US"/>
          </a:p>
        </p:txBody>
      </p:sp>
    </p:spTree>
    <p:extLst>
      <p:ext uri="{BB962C8B-B14F-4D97-AF65-F5344CB8AC3E}">
        <p14:creationId xmlns:p14="http://schemas.microsoft.com/office/powerpoint/2010/main" val="708946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97FF76-4AC6-874E-82F2-6EB9261E50CC}" type="datetimeFigureOut">
              <a:rPr lang="en-US" smtClean="0"/>
              <a:t>9/29/22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79A6A7-8ABE-FA4B-A6C6-AEF349E11EE0}" type="slidenum">
              <a:rPr lang="en-US" smtClean="0"/>
              <a:t>‹#›</a:t>
            </a:fld>
            <a:endParaRPr lang="en-US"/>
          </a:p>
        </p:txBody>
      </p:sp>
    </p:spTree>
    <p:extLst>
      <p:ext uri="{BB962C8B-B14F-4D97-AF65-F5344CB8AC3E}">
        <p14:creationId xmlns:p14="http://schemas.microsoft.com/office/powerpoint/2010/main" val="1178291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97FF76-4AC6-874E-82F2-6EB9261E50CC}" type="datetimeFigureOut">
              <a:rPr lang="en-US" smtClean="0"/>
              <a:t>9/29/22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79A6A7-8ABE-FA4B-A6C6-AEF349E11EE0}" type="slidenum">
              <a:rPr lang="en-US" smtClean="0"/>
              <a:t>‹#›</a:t>
            </a:fld>
            <a:endParaRPr lang="en-US"/>
          </a:p>
        </p:txBody>
      </p:sp>
    </p:spTree>
    <p:extLst>
      <p:ext uri="{BB962C8B-B14F-4D97-AF65-F5344CB8AC3E}">
        <p14:creationId xmlns:p14="http://schemas.microsoft.com/office/powerpoint/2010/main" val="1318158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97FF76-4AC6-874E-82F2-6EB9261E50CC}" type="datetimeFigureOut">
              <a:rPr lang="en-US" smtClean="0"/>
              <a:t>9/29/22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79A6A7-8ABE-FA4B-A6C6-AEF349E11EE0}" type="slidenum">
              <a:rPr lang="en-US" smtClean="0"/>
              <a:t>‹#›</a:t>
            </a:fld>
            <a:endParaRPr lang="en-US"/>
          </a:p>
        </p:txBody>
      </p:sp>
    </p:spTree>
    <p:extLst>
      <p:ext uri="{BB962C8B-B14F-4D97-AF65-F5344CB8AC3E}">
        <p14:creationId xmlns:p14="http://schemas.microsoft.com/office/powerpoint/2010/main" val="1872990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7.emf"/><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emf"/><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emf"/><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3.emf"/><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5.emf"/><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400" y="406400"/>
            <a:ext cx="8102600" cy="5909310"/>
          </a:xfrm>
          <a:prstGeom prst="rect">
            <a:avLst/>
          </a:prstGeom>
          <a:noFill/>
        </p:spPr>
        <p:txBody>
          <a:bodyPr wrap="square" rtlCol="0">
            <a:spAutoFit/>
          </a:bodyPr>
          <a:lstStyle/>
          <a:p>
            <a:pPr algn="just"/>
            <a:r>
              <a:rPr lang="en-US" dirty="0"/>
              <a:t>The following slides show you how to treat the Coulomb interaction in a many particle Hamiltonian. </a:t>
            </a:r>
          </a:p>
          <a:p>
            <a:pPr algn="just"/>
            <a:endParaRPr lang="en-US" dirty="0"/>
          </a:p>
          <a:p>
            <a:pPr algn="just"/>
            <a:r>
              <a:rPr lang="en-US" dirty="0"/>
              <a:t>The coulomb interaction describes how to electrons interact with each other. If you act with the Coulomb Hamiltonian on a state with two electrons in spin-orbital 1 and 2 then they can “scatter” of each other and afterwards obtain two different spin-orbitals.</a:t>
            </a:r>
          </a:p>
          <a:p>
            <a:pPr algn="just"/>
            <a:endParaRPr lang="en-US" dirty="0"/>
          </a:p>
          <a:p>
            <a:pPr algn="just"/>
            <a:r>
              <a:rPr lang="en-US" dirty="0"/>
              <a:t>The strength of this scattering is given by the Coulomb integral.</a:t>
            </a:r>
          </a:p>
          <a:p>
            <a:pPr algn="just"/>
            <a:endParaRPr lang="en-US" dirty="0"/>
          </a:p>
          <a:p>
            <a:pPr algn="just"/>
            <a:endParaRPr lang="en-US" dirty="0"/>
          </a:p>
          <a:p>
            <a:pPr algn="just"/>
            <a:endParaRPr lang="en-US" dirty="0"/>
          </a:p>
          <a:p>
            <a:pPr algn="just"/>
            <a:r>
              <a:rPr lang="en-US" dirty="0"/>
              <a:t>The Coulomb interaction diverges when </a:t>
            </a:r>
            <a:r>
              <a:rPr lang="en-US" i="1" dirty="0"/>
              <a:t>r</a:t>
            </a:r>
            <a:r>
              <a:rPr lang="en-US" i="1" baseline="-25000" dirty="0"/>
              <a:t>1</a:t>
            </a:r>
            <a:r>
              <a:rPr lang="en-US" dirty="0"/>
              <a:t> = </a:t>
            </a:r>
            <a:r>
              <a:rPr lang="en-US" i="1" dirty="0"/>
              <a:t>r</a:t>
            </a:r>
            <a:r>
              <a:rPr lang="en-US" i="1" baseline="-25000" dirty="0"/>
              <a:t>2</a:t>
            </a:r>
            <a:r>
              <a:rPr lang="en-US" dirty="0"/>
              <a:t>. As a result one needs to be careful on how do this integral. We can use that our basis functions are atom centered radial functions times spherical harmonics (or linear combinations thereof). We expand the Coulomb interaction on spherical harmonics. The result are separate integrals over the angular and radial coordinates. We can solve the angular part analytical. The radial part are the Slater integrals. </a:t>
            </a:r>
          </a:p>
          <a:p>
            <a:pPr algn="just"/>
            <a:endParaRPr lang="en-US" dirty="0"/>
          </a:p>
          <a:p>
            <a:pPr algn="just"/>
            <a:r>
              <a:rPr lang="en-US" dirty="0"/>
              <a:t>An excellent text book introducing this topic is </a:t>
            </a:r>
            <a:r>
              <a:rPr lang="en-US" dirty="0" err="1"/>
              <a:t>Ballhausen</a:t>
            </a:r>
            <a:r>
              <a:rPr lang="en-US" dirty="0"/>
              <a:t> </a:t>
            </a:r>
            <a:r>
              <a:rPr lang="mr-IN" dirty="0"/>
              <a:t>–</a:t>
            </a:r>
            <a:r>
              <a:rPr lang="en-US" dirty="0"/>
              <a:t> Ligand field theory chapter 1 and 2. </a:t>
            </a:r>
          </a:p>
        </p:txBody>
      </p:sp>
      <p:pic>
        <p:nvPicPr>
          <p:cNvPr id="2" name="Picture 1" descr="latex-image-1.pdf">
            <a:extLst>
              <a:ext uri="{FF2B5EF4-FFF2-40B4-BE49-F238E27FC236}">
                <a16:creationId xmlns:a16="http://schemas.microsoft.com/office/drawing/2014/main" id="{F7ACBC32-5BC3-3B27-10C2-2F31BF0CDF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294" y="2988719"/>
            <a:ext cx="5232400" cy="571500"/>
          </a:xfrm>
          <a:prstGeom prst="rect">
            <a:avLst/>
          </a:prstGeom>
        </p:spPr>
      </p:pic>
    </p:spTree>
    <p:extLst>
      <p:ext uri="{BB962C8B-B14F-4D97-AF65-F5344CB8AC3E}">
        <p14:creationId xmlns:p14="http://schemas.microsoft.com/office/powerpoint/2010/main" val="162514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624700" y="1727200"/>
            <a:ext cx="467500" cy="5715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6" name="Rounded Rectangle 25"/>
          <p:cNvSpPr/>
          <p:nvPr/>
        </p:nvSpPr>
        <p:spPr>
          <a:xfrm>
            <a:off x="1488300" y="1727200"/>
            <a:ext cx="467500" cy="5715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1" name="Rounded Rectangle 30"/>
          <p:cNvSpPr/>
          <p:nvPr/>
        </p:nvSpPr>
        <p:spPr>
          <a:xfrm>
            <a:off x="624700" y="2349500"/>
            <a:ext cx="467500" cy="5715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2" name="Rounded Rectangle 31"/>
          <p:cNvSpPr/>
          <p:nvPr/>
        </p:nvSpPr>
        <p:spPr>
          <a:xfrm>
            <a:off x="1488300" y="2349500"/>
            <a:ext cx="467500" cy="5715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3" name="Rounded Rectangle 32"/>
          <p:cNvSpPr/>
          <p:nvPr/>
        </p:nvSpPr>
        <p:spPr>
          <a:xfrm>
            <a:off x="2390000" y="1727200"/>
            <a:ext cx="467500" cy="5715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4" name="Rounded Rectangle 33"/>
          <p:cNvSpPr/>
          <p:nvPr/>
        </p:nvSpPr>
        <p:spPr>
          <a:xfrm>
            <a:off x="2390000" y="2349500"/>
            <a:ext cx="467500" cy="5715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Rounded Rectangle 5"/>
          <p:cNvSpPr/>
          <p:nvPr/>
        </p:nvSpPr>
        <p:spPr>
          <a:xfrm>
            <a:off x="612000" y="360000"/>
            <a:ext cx="7920000" cy="630000"/>
          </a:xfrm>
          <a:prstGeom prst="roundRect">
            <a:avLst>
              <a:gd name="adj" fmla="val 23816"/>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Coulomb interaction – Slater Integrals</a:t>
            </a:r>
            <a:endParaRPr lang="en-US" sz="2400" baseline="-25000" dirty="0"/>
          </a:p>
        </p:txBody>
      </p:sp>
      <p:sp>
        <p:nvSpPr>
          <p:cNvPr id="7" name="Rounded Rectangle 6"/>
          <p:cNvSpPr/>
          <p:nvPr/>
        </p:nvSpPr>
        <p:spPr>
          <a:xfrm>
            <a:off x="612000" y="6480000"/>
            <a:ext cx="7920000" cy="90000"/>
          </a:xfrm>
          <a:prstGeom prst="roundRect">
            <a:avLst>
              <a:gd name="adj" fmla="val 37719"/>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Rounded Rectangle 7"/>
          <p:cNvSpPr/>
          <p:nvPr/>
        </p:nvSpPr>
        <p:spPr>
          <a:xfrm>
            <a:off x="3774300" y="5870400"/>
            <a:ext cx="2588400" cy="5715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9" name="Rounded Rectangle 8"/>
          <p:cNvSpPr/>
          <p:nvPr/>
        </p:nvSpPr>
        <p:spPr>
          <a:xfrm>
            <a:off x="2059800" y="4549600"/>
            <a:ext cx="1039000" cy="5715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1" name="Rounded Rectangle 10"/>
          <p:cNvSpPr/>
          <p:nvPr/>
        </p:nvSpPr>
        <p:spPr>
          <a:xfrm>
            <a:off x="3774300" y="3149600"/>
            <a:ext cx="2588400" cy="5715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Rounded Rectangle 11"/>
          <p:cNvSpPr/>
          <p:nvPr/>
        </p:nvSpPr>
        <p:spPr>
          <a:xfrm>
            <a:off x="586600" y="5870400"/>
            <a:ext cx="1407300" cy="5715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3" name="Rounded Rectangle 12"/>
          <p:cNvSpPr/>
          <p:nvPr/>
        </p:nvSpPr>
        <p:spPr>
          <a:xfrm>
            <a:off x="586600" y="3149600"/>
            <a:ext cx="1407300" cy="5715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4" name="Picture 13" descr="FDiag2.pdf"/>
          <p:cNvPicPr>
            <a:picLocks noChangeAspect="1"/>
          </p:cNvPicPr>
          <p:nvPr/>
        </p:nvPicPr>
        <p:blipFill rotWithShape="1">
          <a:blip r:embed="rId3">
            <a:extLst>
              <a:ext uri="{28A0092B-C50C-407E-A947-70E740481C1C}">
                <a14:useLocalDpi xmlns:a14="http://schemas.microsoft.com/office/drawing/2010/main" val="0"/>
              </a:ext>
            </a:extLst>
          </a:blip>
          <a:srcRect l="8627" t="12006" r="52389" b="68146"/>
          <a:stretch/>
        </p:blipFill>
        <p:spPr>
          <a:xfrm>
            <a:off x="-70134" y="2880938"/>
            <a:ext cx="6580292" cy="4335663"/>
          </a:xfrm>
          <a:prstGeom prst="rect">
            <a:avLst/>
          </a:prstGeom>
        </p:spPr>
      </p:pic>
      <p:sp>
        <p:nvSpPr>
          <p:cNvPr id="22" name="Rounded Rectangle 21"/>
          <p:cNvSpPr/>
          <p:nvPr/>
        </p:nvSpPr>
        <p:spPr>
          <a:xfrm>
            <a:off x="612000" y="1130238"/>
            <a:ext cx="6220600" cy="468000"/>
          </a:xfrm>
          <a:prstGeom prst="roundRect">
            <a:avLst>
              <a:gd name="adj" fmla="val 21025"/>
            </a:avLst>
          </a:prstGeom>
          <a:gradFill>
            <a:gsLst>
              <a:gs pos="0">
                <a:schemeClr val="tx2">
                  <a:lumMod val="20000"/>
                  <a:lumOff val="80000"/>
                </a:schemeClr>
              </a:gs>
              <a:gs pos="100000">
                <a:schemeClr val="tx2">
                  <a:lumMod val="60000"/>
                  <a:lumOff val="40000"/>
                </a:schemeClr>
              </a:gs>
            </a:gsLst>
            <a:lin ang="2700000" scaled="0"/>
          </a:gradFill>
          <a:ln>
            <a:noFill/>
          </a:ln>
          <a:effectLst>
            <a:outerShdw blurRad="40000" dist="63500" dir="2700000" rotWithShape="0">
              <a:schemeClr val="tx2"/>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2000" dirty="0">
                <a:solidFill>
                  <a:schemeClr val="tx1"/>
                </a:solidFill>
              </a:rPr>
              <a:t>Parity</a:t>
            </a:r>
          </a:p>
          <a:p>
            <a:pPr marL="342900" indent="-342900" algn="ctr">
              <a:buFont typeface="Arial"/>
              <a:buChar char="•"/>
            </a:pPr>
            <a:endParaRPr lang="en-US" sz="2400" dirty="0">
              <a:solidFill>
                <a:schemeClr val="tx1"/>
              </a:solidFill>
            </a:endParaRPr>
          </a:p>
        </p:txBody>
      </p:sp>
      <p:pic>
        <p:nvPicPr>
          <p:cNvPr id="4" name="Picture 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600" y="1809750"/>
            <a:ext cx="3517900" cy="393700"/>
          </a:xfrm>
          <a:prstGeom prst="rect">
            <a:avLst/>
          </a:prstGeom>
        </p:spPr>
      </p:pic>
      <p:pic>
        <p:nvPicPr>
          <p:cNvPr id="5" name="Picture 4"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300" y="2451100"/>
            <a:ext cx="3517900" cy="406400"/>
          </a:xfrm>
          <a:prstGeom prst="rect">
            <a:avLst/>
          </a:prstGeom>
        </p:spPr>
      </p:pic>
    </p:spTree>
    <p:extLst>
      <p:ext uri="{BB962C8B-B14F-4D97-AF65-F5344CB8AC3E}">
        <p14:creationId xmlns:p14="http://schemas.microsoft.com/office/powerpoint/2010/main" val="4261786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1526400" y="1701800"/>
            <a:ext cx="467500" cy="5715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4" name="Rounded Rectangle 23"/>
          <p:cNvSpPr/>
          <p:nvPr/>
        </p:nvSpPr>
        <p:spPr>
          <a:xfrm>
            <a:off x="3436758" y="1701800"/>
            <a:ext cx="467500" cy="5715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7" name="Rounded Rectangle 26"/>
          <p:cNvSpPr/>
          <p:nvPr/>
        </p:nvSpPr>
        <p:spPr>
          <a:xfrm>
            <a:off x="612000" y="1701800"/>
            <a:ext cx="467500" cy="5715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8" name="Rounded Rectangle 27"/>
          <p:cNvSpPr/>
          <p:nvPr/>
        </p:nvSpPr>
        <p:spPr>
          <a:xfrm>
            <a:off x="2471558" y="1701800"/>
            <a:ext cx="467500" cy="5715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9" name="Rounded Rectangle 28"/>
          <p:cNvSpPr/>
          <p:nvPr/>
        </p:nvSpPr>
        <p:spPr>
          <a:xfrm>
            <a:off x="5735458" y="1701800"/>
            <a:ext cx="467500" cy="5715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Rounded Rectangle 5"/>
          <p:cNvSpPr/>
          <p:nvPr/>
        </p:nvSpPr>
        <p:spPr>
          <a:xfrm>
            <a:off x="612000" y="360000"/>
            <a:ext cx="7920000" cy="630000"/>
          </a:xfrm>
          <a:prstGeom prst="roundRect">
            <a:avLst>
              <a:gd name="adj" fmla="val 23816"/>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Coulomb interaction – Slater Integrals</a:t>
            </a:r>
            <a:endParaRPr lang="en-US" sz="2400" baseline="-25000" dirty="0"/>
          </a:p>
        </p:txBody>
      </p:sp>
      <p:sp>
        <p:nvSpPr>
          <p:cNvPr id="7" name="Rounded Rectangle 6"/>
          <p:cNvSpPr/>
          <p:nvPr/>
        </p:nvSpPr>
        <p:spPr>
          <a:xfrm>
            <a:off x="612000" y="6480000"/>
            <a:ext cx="7920000" cy="90000"/>
          </a:xfrm>
          <a:prstGeom prst="roundRect">
            <a:avLst>
              <a:gd name="adj" fmla="val 37719"/>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Rounded Rectangle 7"/>
          <p:cNvSpPr/>
          <p:nvPr/>
        </p:nvSpPr>
        <p:spPr>
          <a:xfrm>
            <a:off x="3774300" y="5870400"/>
            <a:ext cx="2588400" cy="5715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9" name="Rounded Rectangle 8"/>
          <p:cNvSpPr/>
          <p:nvPr/>
        </p:nvSpPr>
        <p:spPr>
          <a:xfrm>
            <a:off x="2059800" y="4549600"/>
            <a:ext cx="1039000" cy="5715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1" name="Rounded Rectangle 10"/>
          <p:cNvSpPr/>
          <p:nvPr/>
        </p:nvSpPr>
        <p:spPr>
          <a:xfrm>
            <a:off x="3774300" y="3149600"/>
            <a:ext cx="2588400" cy="5715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Rounded Rectangle 11"/>
          <p:cNvSpPr/>
          <p:nvPr/>
        </p:nvSpPr>
        <p:spPr>
          <a:xfrm>
            <a:off x="586600" y="5870400"/>
            <a:ext cx="1407300" cy="5715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3" name="Rounded Rectangle 12"/>
          <p:cNvSpPr/>
          <p:nvPr/>
        </p:nvSpPr>
        <p:spPr>
          <a:xfrm>
            <a:off x="586600" y="3149600"/>
            <a:ext cx="1407300" cy="5715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4" name="Picture 13" descr="FDiag2.pdf"/>
          <p:cNvPicPr>
            <a:picLocks noChangeAspect="1"/>
          </p:cNvPicPr>
          <p:nvPr/>
        </p:nvPicPr>
        <p:blipFill rotWithShape="1">
          <a:blip r:embed="rId3">
            <a:extLst>
              <a:ext uri="{28A0092B-C50C-407E-A947-70E740481C1C}">
                <a14:useLocalDpi xmlns:a14="http://schemas.microsoft.com/office/drawing/2010/main" val="0"/>
              </a:ext>
            </a:extLst>
          </a:blip>
          <a:srcRect l="8627" t="12006" r="52389" b="68146"/>
          <a:stretch/>
        </p:blipFill>
        <p:spPr>
          <a:xfrm>
            <a:off x="-70134" y="2880938"/>
            <a:ext cx="6580292" cy="4335663"/>
          </a:xfrm>
          <a:prstGeom prst="rect">
            <a:avLst/>
          </a:prstGeom>
        </p:spPr>
      </p:pic>
      <p:sp>
        <p:nvSpPr>
          <p:cNvPr id="22" name="Rounded Rectangle 21"/>
          <p:cNvSpPr/>
          <p:nvPr/>
        </p:nvSpPr>
        <p:spPr>
          <a:xfrm>
            <a:off x="612000" y="1130238"/>
            <a:ext cx="6220600" cy="468000"/>
          </a:xfrm>
          <a:prstGeom prst="roundRect">
            <a:avLst>
              <a:gd name="adj" fmla="val 21025"/>
            </a:avLst>
          </a:prstGeom>
          <a:gradFill>
            <a:gsLst>
              <a:gs pos="0">
                <a:schemeClr val="tx2">
                  <a:lumMod val="20000"/>
                  <a:lumOff val="80000"/>
                </a:schemeClr>
              </a:gs>
              <a:gs pos="100000">
                <a:schemeClr val="tx2">
                  <a:lumMod val="60000"/>
                  <a:lumOff val="40000"/>
                </a:schemeClr>
              </a:gs>
            </a:gsLst>
            <a:lin ang="2700000" scaled="0"/>
          </a:gradFill>
          <a:ln>
            <a:noFill/>
          </a:ln>
          <a:effectLst>
            <a:outerShdw blurRad="40000" dist="63500" dir="2700000" rotWithShape="0">
              <a:schemeClr val="tx2"/>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2000" dirty="0">
                <a:solidFill>
                  <a:schemeClr val="tx1"/>
                </a:solidFill>
              </a:rPr>
              <a:t>d - electrons</a:t>
            </a:r>
          </a:p>
          <a:p>
            <a:pPr marL="342900" indent="-342900" algn="ctr">
              <a:buFont typeface="Arial"/>
              <a:buChar char="•"/>
            </a:pPr>
            <a:endParaRPr lang="en-US" sz="2400" dirty="0">
              <a:solidFill>
                <a:schemeClr val="tx1"/>
              </a:solidFill>
            </a:endParaRPr>
          </a:p>
        </p:txBody>
      </p:sp>
      <p:pic>
        <p:nvPicPr>
          <p:cNvPr id="2" name="Picture 1"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100" y="1803400"/>
            <a:ext cx="3987800" cy="406400"/>
          </a:xfrm>
          <a:prstGeom prst="rect">
            <a:avLst/>
          </a:prstGeom>
        </p:spPr>
      </p:pic>
      <p:pic>
        <p:nvPicPr>
          <p:cNvPr id="3" name="Picture 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7400" y="1803400"/>
            <a:ext cx="1930400" cy="419100"/>
          </a:xfrm>
          <a:prstGeom prst="rect">
            <a:avLst/>
          </a:prstGeom>
        </p:spPr>
      </p:pic>
      <p:pic>
        <p:nvPicPr>
          <p:cNvPr id="15" name="Picture 14"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100" y="2393950"/>
            <a:ext cx="3378200" cy="673100"/>
          </a:xfrm>
          <a:prstGeom prst="rect">
            <a:avLst/>
          </a:prstGeom>
        </p:spPr>
      </p:pic>
    </p:spTree>
    <p:extLst>
      <p:ext uri="{BB962C8B-B14F-4D97-AF65-F5344CB8AC3E}">
        <p14:creationId xmlns:p14="http://schemas.microsoft.com/office/powerpoint/2010/main" val="662619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526400" y="1701800"/>
            <a:ext cx="467500" cy="5715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8" name="Rounded Rectangle 17"/>
          <p:cNvSpPr/>
          <p:nvPr/>
        </p:nvSpPr>
        <p:spPr>
          <a:xfrm>
            <a:off x="3436758" y="1701800"/>
            <a:ext cx="467500" cy="5715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9" name="Rounded Rectangle 18"/>
          <p:cNvSpPr/>
          <p:nvPr/>
        </p:nvSpPr>
        <p:spPr>
          <a:xfrm>
            <a:off x="612000" y="1701800"/>
            <a:ext cx="467500" cy="5715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0" name="Rounded Rectangle 19"/>
          <p:cNvSpPr/>
          <p:nvPr/>
        </p:nvSpPr>
        <p:spPr>
          <a:xfrm>
            <a:off x="2471558" y="1701800"/>
            <a:ext cx="467500" cy="5715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1" name="Rounded Rectangle 20"/>
          <p:cNvSpPr/>
          <p:nvPr/>
        </p:nvSpPr>
        <p:spPr>
          <a:xfrm>
            <a:off x="5735458" y="1701800"/>
            <a:ext cx="467500" cy="5715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Rounded Rectangle 5"/>
          <p:cNvSpPr/>
          <p:nvPr/>
        </p:nvSpPr>
        <p:spPr>
          <a:xfrm>
            <a:off x="612000" y="360000"/>
            <a:ext cx="7920000" cy="630000"/>
          </a:xfrm>
          <a:prstGeom prst="roundRect">
            <a:avLst>
              <a:gd name="adj" fmla="val 23816"/>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Coulomb interaction – Slater Integrals</a:t>
            </a:r>
            <a:endParaRPr lang="en-US" sz="2400" baseline="-25000" dirty="0"/>
          </a:p>
        </p:txBody>
      </p:sp>
      <p:sp>
        <p:nvSpPr>
          <p:cNvPr id="7" name="Rounded Rectangle 6"/>
          <p:cNvSpPr/>
          <p:nvPr/>
        </p:nvSpPr>
        <p:spPr>
          <a:xfrm>
            <a:off x="612000" y="6480000"/>
            <a:ext cx="7920000" cy="90000"/>
          </a:xfrm>
          <a:prstGeom prst="roundRect">
            <a:avLst>
              <a:gd name="adj" fmla="val 37719"/>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Rounded Rectangle 7"/>
          <p:cNvSpPr/>
          <p:nvPr/>
        </p:nvSpPr>
        <p:spPr>
          <a:xfrm>
            <a:off x="3774300" y="5870400"/>
            <a:ext cx="2588400" cy="5715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9" name="Rounded Rectangle 8"/>
          <p:cNvSpPr/>
          <p:nvPr/>
        </p:nvSpPr>
        <p:spPr>
          <a:xfrm>
            <a:off x="2059800" y="4549600"/>
            <a:ext cx="1039000" cy="5715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1" name="Rounded Rectangle 10"/>
          <p:cNvSpPr/>
          <p:nvPr/>
        </p:nvSpPr>
        <p:spPr>
          <a:xfrm>
            <a:off x="3774300" y="3149600"/>
            <a:ext cx="2588400" cy="5715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Rounded Rectangle 11"/>
          <p:cNvSpPr/>
          <p:nvPr/>
        </p:nvSpPr>
        <p:spPr>
          <a:xfrm>
            <a:off x="586600" y="5870400"/>
            <a:ext cx="1407300" cy="5715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3" name="Rounded Rectangle 12"/>
          <p:cNvSpPr/>
          <p:nvPr/>
        </p:nvSpPr>
        <p:spPr>
          <a:xfrm>
            <a:off x="586600" y="3149600"/>
            <a:ext cx="1407300" cy="5715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4" name="Picture 13" descr="FDiag2.pdf"/>
          <p:cNvPicPr>
            <a:picLocks noChangeAspect="1"/>
          </p:cNvPicPr>
          <p:nvPr/>
        </p:nvPicPr>
        <p:blipFill rotWithShape="1">
          <a:blip r:embed="rId3">
            <a:extLst>
              <a:ext uri="{28A0092B-C50C-407E-A947-70E740481C1C}">
                <a14:useLocalDpi xmlns:a14="http://schemas.microsoft.com/office/drawing/2010/main" val="0"/>
              </a:ext>
            </a:extLst>
          </a:blip>
          <a:srcRect l="8627" t="12006" r="52389" b="68146"/>
          <a:stretch/>
        </p:blipFill>
        <p:spPr>
          <a:xfrm>
            <a:off x="-70134" y="2880938"/>
            <a:ext cx="6580292" cy="4335663"/>
          </a:xfrm>
          <a:prstGeom prst="rect">
            <a:avLst/>
          </a:prstGeom>
        </p:spPr>
      </p:pic>
      <p:sp>
        <p:nvSpPr>
          <p:cNvPr id="22" name="Rounded Rectangle 21"/>
          <p:cNvSpPr/>
          <p:nvPr/>
        </p:nvSpPr>
        <p:spPr>
          <a:xfrm>
            <a:off x="612000" y="1130238"/>
            <a:ext cx="6220600" cy="468000"/>
          </a:xfrm>
          <a:prstGeom prst="roundRect">
            <a:avLst>
              <a:gd name="adj" fmla="val 21025"/>
            </a:avLst>
          </a:prstGeom>
          <a:gradFill>
            <a:gsLst>
              <a:gs pos="0">
                <a:schemeClr val="tx2">
                  <a:lumMod val="20000"/>
                  <a:lumOff val="80000"/>
                </a:schemeClr>
              </a:gs>
              <a:gs pos="100000">
                <a:schemeClr val="tx2">
                  <a:lumMod val="60000"/>
                  <a:lumOff val="40000"/>
                </a:schemeClr>
              </a:gs>
            </a:gsLst>
            <a:lin ang="2700000" scaled="0"/>
          </a:gradFill>
          <a:ln>
            <a:noFill/>
          </a:ln>
          <a:effectLst>
            <a:outerShdw blurRad="40000" dist="63500" dir="2700000" rotWithShape="0">
              <a:schemeClr val="tx2"/>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2000" dirty="0">
                <a:solidFill>
                  <a:schemeClr val="tx1"/>
                </a:solidFill>
              </a:rPr>
              <a:t>f - electrons</a:t>
            </a:r>
          </a:p>
          <a:p>
            <a:pPr marL="342900" indent="-342900" algn="ctr">
              <a:buFont typeface="Arial"/>
              <a:buChar char="•"/>
            </a:pPr>
            <a:endParaRPr lang="en-US" sz="2400" dirty="0">
              <a:solidFill>
                <a:schemeClr val="tx1"/>
              </a:solidFill>
            </a:endParaRPr>
          </a:p>
        </p:txBody>
      </p:sp>
      <p:pic>
        <p:nvPicPr>
          <p:cNvPr id="4" name="Picture 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000" y="2419350"/>
            <a:ext cx="3962400" cy="673100"/>
          </a:xfrm>
          <a:prstGeom prst="rect">
            <a:avLst/>
          </a:prstGeom>
        </p:spPr>
      </p:pic>
      <p:pic>
        <p:nvPicPr>
          <p:cNvPr id="5" name="Picture 4"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500" y="1790700"/>
            <a:ext cx="3987800" cy="406400"/>
          </a:xfrm>
          <a:prstGeom prst="rect">
            <a:avLst/>
          </a:prstGeom>
        </p:spPr>
      </p:pic>
      <p:pic>
        <p:nvPicPr>
          <p:cNvPr id="10" name="Picture 9"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3750" y="1797050"/>
            <a:ext cx="2349500" cy="419100"/>
          </a:xfrm>
          <a:prstGeom prst="rect">
            <a:avLst/>
          </a:prstGeom>
        </p:spPr>
      </p:pic>
    </p:spTree>
    <p:extLst>
      <p:ext uri="{BB962C8B-B14F-4D97-AF65-F5344CB8AC3E}">
        <p14:creationId xmlns:p14="http://schemas.microsoft.com/office/powerpoint/2010/main" val="4268527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1526400" y="1701800"/>
            <a:ext cx="467500" cy="5715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9" name="Rounded Rectangle 18"/>
          <p:cNvSpPr/>
          <p:nvPr/>
        </p:nvSpPr>
        <p:spPr>
          <a:xfrm>
            <a:off x="3906658" y="1701800"/>
            <a:ext cx="467500" cy="5715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0" name="Rounded Rectangle 19"/>
          <p:cNvSpPr/>
          <p:nvPr/>
        </p:nvSpPr>
        <p:spPr>
          <a:xfrm>
            <a:off x="612000" y="1701800"/>
            <a:ext cx="467500" cy="5715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1" name="Rounded Rectangle 20"/>
          <p:cNvSpPr/>
          <p:nvPr/>
        </p:nvSpPr>
        <p:spPr>
          <a:xfrm>
            <a:off x="2941458" y="1701800"/>
            <a:ext cx="467500" cy="5715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3" name="Rounded Rectangle 22"/>
          <p:cNvSpPr/>
          <p:nvPr/>
        </p:nvSpPr>
        <p:spPr>
          <a:xfrm>
            <a:off x="5735458" y="1701800"/>
            <a:ext cx="467500" cy="5715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Rounded Rectangle 5"/>
          <p:cNvSpPr/>
          <p:nvPr/>
        </p:nvSpPr>
        <p:spPr>
          <a:xfrm>
            <a:off x="612000" y="360000"/>
            <a:ext cx="7920000" cy="630000"/>
          </a:xfrm>
          <a:prstGeom prst="roundRect">
            <a:avLst>
              <a:gd name="adj" fmla="val 23816"/>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Coulomb interaction – Slater Integrals</a:t>
            </a:r>
            <a:endParaRPr lang="en-US" sz="2400" baseline="-25000" dirty="0"/>
          </a:p>
        </p:txBody>
      </p:sp>
      <p:sp>
        <p:nvSpPr>
          <p:cNvPr id="7" name="Rounded Rectangle 6"/>
          <p:cNvSpPr/>
          <p:nvPr/>
        </p:nvSpPr>
        <p:spPr>
          <a:xfrm>
            <a:off x="612000" y="6480000"/>
            <a:ext cx="7920000" cy="90000"/>
          </a:xfrm>
          <a:prstGeom prst="roundRect">
            <a:avLst>
              <a:gd name="adj" fmla="val 37719"/>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Rounded Rectangle 7"/>
          <p:cNvSpPr/>
          <p:nvPr/>
        </p:nvSpPr>
        <p:spPr>
          <a:xfrm>
            <a:off x="3774300" y="5870400"/>
            <a:ext cx="2588400" cy="5715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9" name="Rounded Rectangle 8"/>
          <p:cNvSpPr/>
          <p:nvPr/>
        </p:nvSpPr>
        <p:spPr>
          <a:xfrm>
            <a:off x="2059800" y="4549600"/>
            <a:ext cx="1039000" cy="5715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1" name="Rounded Rectangle 10"/>
          <p:cNvSpPr/>
          <p:nvPr/>
        </p:nvSpPr>
        <p:spPr>
          <a:xfrm>
            <a:off x="3774300" y="3149600"/>
            <a:ext cx="2588400" cy="5715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Rounded Rectangle 11"/>
          <p:cNvSpPr/>
          <p:nvPr/>
        </p:nvSpPr>
        <p:spPr>
          <a:xfrm>
            <a:off x="586600" y="5870400"/>
            <a:ext cx="1407300" cy="5715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3" name="Rounded Rectangle 12"/>
          <p:cNvSpPr/>
          <p:nvPr/>
        </p:nvSpPr>
        <p:spPr>
          <a:xfrm>
            <a:off x="586600" y="3149600"/>
            <a:ext cx="1407300" cy="5715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4" name="Picture 13" descr="FDiag2.pdf"/>
          <p:cNvPicPr>
            <a:picLocks noChangeAspect="1"/>
          </p:cNvPicPr>
          <p:nvPr/>
        </p:nvPicPr>
        <p:blipFill rotWithShape="1">
          <a:blip r:embed="rId3">
            <a:extLst>
              <a:ext uri="{28A0092B-C50C-407E-A947-70E740481C1C}">
                <a14:useLocalDpi xmlns:a14="http://schemas.microsoft.com/office/drawing/2010/main" val="0"/>
              </a:ext>
            </a:extLst>
          </a:blip>
          <a:srcRect l="8627" t="12006" r="52389" b="68146"/>
          <a:stretch/>
        </p:blipFill>
        <p:spPr>
          <a:xfrm>
            <a:off x="-70134" y="2880938"/>
            <a:ext cx="6580292" cy="4335663"/>
          </a:xfrm>
          <a:prstGeom prst="rect">
            <a:avLst/>
          </a:prstGeom>
        </p:spPr>
      </p:pic>
      <p:sp>
        <p:nvSpPr>
          <p:cNvPr id="22" name="Rounded Rectangle 21"/>
          <p:cNvSpPr/>
          <p:nvPr/>
        </p:nvSpPr>
        <p:spPr>
          <a:xfrm>
            <a:off x="612000" y="1130238"/>
            <a:ext cx="6220600" cy="468000"/>
          </a:xfrm>
          <a:prstGeom prst="roundRect">
            <a:avLst>
              <a:gd name="adj" fmla="val 21025"/>
            </a:avLst>
          </a:prstGeom>
          <a:gradFill>
            <a:gsLst>
              <a:gs pos="0">
                <a:schemeClr val="tx2">
                  <a:lumMod val="20000"/>
                  <a:lumOff val="80000"/>
                </a:schemeClr>
              </a:gs>
              <a:gs pos="100000">
                <a:schemeClr val="tx2">
                  <a:lumMod val="60000"/>
                  <a:lumOff val="40000"/>
                </a:schemeClr>
              </a:gs>
            </a:gsLst>
            <a:lin ang="2700000" scaled="0"/>
          </a:gradFill>
          <a:ln>
            <a:noFill/>
          </a:ln>
          <a:effectLst>
            <a:outerShdw blurRad="40000" dist="63500" dir="2700000" rotWithShape="0">
              <a:schemeClr val="tx2"/>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2000" dirty="0">
                <a:solidFill>
                  <a:schemeClr val="tx1"/>
                </a:solidFill>
              </a:rPr>
              <a:t>Core (p) valence (d) interaction – direct term</a:t>
            </a:r>
          </a:p>
          <a:p>
            <a:pPr marL="342900" indent="-342900" algn="ctr">
              <a:buFont typeface="Arial"/>
              <a:buChar char="•"/>
            </a:pPr>
            <a:endParaRPr lang="en-US" sz="2400" dirty="0">
              <a:solidFill>
                <a:schemeClr val="tx1"/>
              </a:solidFill>
            </a:endParaRPr>
          </a:p>
        </p:txBody>
      </p:sp>
      <p:pic>
        <p:nvPicPr>
          <p:cNvPr id="2" name="Picture 1"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250" y="1784350"/>
            <a:ext cx="4406900" cy="419100"/>
          </a:xfrm>
          <a:prstGeom prst="rect">
            <a:avLst/>
          </a:prstGeom>
        </p:spPr>
      </p:pic>
      <p:pic>
        <p:nvPicPr>
          <p:cNvPr id="3" name="Picture 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1050" y="1784350"/>
            <a:ext cx="1485900" cy="419100"/>
          </a:xfrm>
          <a:prstGeom prst="rect">
            <a:avLst/>
          </a:prstGeom>
        </p:spPr>
      </p:pic>
      <p:pic>
        <p:nvPicPr>
          <p:cNvPr id="16" name="Picture 15"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600" y="2432050"/>
            <a:ext cx="3098800" cy="673100"/>
          </a:xfrm>
          <a:prstGeom prst="rect">
            <a:avLst/>
          </a:prstGeom>
        </p:spPr>
      </p:pic>
    </p:spTree>
    <p:extLst>
      <p:ext uri="{BB962C8B-B14F-4D97-AF65-F5344CB8AC3E}">
        <p14:creationId xmlns:p14="http://schemas.microsoft.com/office/powerpoint/2010/main" val="4166998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526400" y="1701800"/>
            <a:ext cx="467500" cy="5715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8" name="Rounded Rectangle 17"/>
          <p:cNvSpPr/>
          <p:nvPr/>
        </p:nvSpPr>
        <p:spPr>
          <a:xfrm>
            <a:off x="3906658" y="1701800"/>
            <a:ext cx="467500" cy="5715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9" name="Rounded Rectangle 18"/>
          <p:cNvSpPr/>
          <p:nvPr/>
        </p:nvSpPr>
        <p:spPr>
          <a:xfrm>
            <a:off x="612000" y="1701800"/>
            <a:ext cx="467500" cy="5715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0" name="Rounded Rectangle 19"/>
          <p:cNvSpPr/>
          <p:nvPr/>
        </p:nvSpPr>
        <p:spPr>
          <a:xfrm>
            <a:off x="2941458" y="1701800"/>
            <a:ext cx="467500" cy="5715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1" name="Rounded Rectangle 20"/>
          <p:cNvSpPr/>
          <p:nvPr/>
        </p:nvSpPr>
        <p:spPr>
          <a:xfrm>
            <a:off x="5735458" y="1701800"/>
            <a:ext cx="467500" cy="5715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Rounded Rectangle 5"/>
          <p:cNvSpPr/>
          <p:nvPr/>
        </p:nvSpPr>
        <p:spPr>
          <a:xfrm>
            <a:off x="612000" y="360000"/>
            <a:ext cx="7920000" cy="630000"/>
          </a:xfrm>
          <a:prstGeom prst="roundRect">
            <a:avLst>
              <a:gd name="adj" fmla="val 23816"/>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Coulomb interaction – Slater Integrals</a:t>
            </a:r>
            <a:endParaRPr lang="en-US" sz="2400" baseline="-25000" dirty="0"/>
          </a:p>
        </p:txBody>
      </p:sp>
      <p:sp>
        <p:nvSpPr>
          <p:cNvPr id="7" name="Rounded Rectangle 6"/>
          <p:cNvSpPr/>
          <p:nvPr/>
        </p:nvSpPr>
        <p:spPr>
          <a:xfrm>
            <a:off x="612000" y="6480000"/>
            <a:ext cx="7920000" cy="90000"/>
          </a:xfrm>
          <a:prstGeom prst="roundRect">
            <a:avLst>
              <a:gd name="adj" fmla="val 37719"/>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Rounded Rectangle 7"/>
          <p:cNvSpPr/>
          <p:nvPr/>
        </p:nvSpPr>
        <p:spPr>
          <a:xfrm>
            <a:off x="3774300" y="5870400"/>
            <a:ext cx="2588400" cy="5715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9" name="Rounded Rectangle 8"/>
          <p:cNvSpPr/>
          <p:nvPr/>
        </p:nvSpPr>
        <p:spPr>
          <a:xfrm>
            <a:off x="2059800" y="4549600"/>
            <a:ext cx="1039000" cy="5715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1" name="Rounded Rectangle 10"/>
          <p:cNvSpPr/>
          <p:nvPr/>
        </p:nvSpPr>
        <p:spPr>
          <a:xfrm>
            <a:off x="3774300" y="3149600"/>
            <a:ext cx="2588400" cy="5715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Rounded Rectangle 11"/>
          <p:cNvSpPr/>
          <p:nvPr/>
        </p:nvSpPr>
        <p:spPr>
          <a:xfrm>
            <a:off x="586600" y="5870400"/>
            <a:ext cx="1407300" cy="5715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3" name="Rounded Rectangle 12"/>
          <p:cNvSpPr/>
          <p:nvPr/>
        </p:nvSpPr>
        <p:spPr>
          <a:xfrm>
            <a:off x="586600" y="3149600"/>
            <a:ext cx="1407300" cy="5715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4" name="Picture 13" descr="FDiag2.pdf"/>
          <p:cNvPicPr>
            <a:picLocks noChangeAspect="1"/>
          </p:cNvPicPr>
          <p:nvPr/>
        </p:nvPicPr>
        <p:blipFill rotWithShape="1">
          <a:blip r:embed="rId3">
            <a:extLst>
              <a:ext uri="{28A0092B-C50C-407E-A947-70E740481C1C}">
                <a14:useLocalDpi xmlns:a14="http://schemas.microsoft.com/office/drawing/2010/main" val="0"/>
              </a:ext>
            </a:extLst>
          </a:blip>
          <a:srcRect l="8627" t="12006" r="52389" b="68146"/>
          <a:stretch/>
        </p:blipFill>
        <p:spPr>
          <a:xfrm>
            <a:off x="-70134" y="2880938"/>
            <a:ext cx="6580292" cy="4335663"/>
          </a:xfrm>
          <a:prstGeom prst="rect">
            <a:avLst/>
          </a:prstGeom>
        </p:spPr>
      </p:pic>
      <p:sp>
        <p:nvSpPr>
          <p:cNvPr id="22" name="Rounded Rectangle 21"/>
          <p:cNvSpPr/>
          <p:nvPr/>
        </p:nvSpPr>
        <p:spPr>
          <a:xfrm>
            <a:off x="612000" y="1130238"/>
            <a:ext cx="6220600" cy="468000"/>
          </a:xfrm>
          <a:prstGeom prst="roundRect">
            <a:avLst>
              <a:gd name="adj" fmla="val 21025"/>
            </a:avLst>
          </a:prstGeom>
          <a:gradFill>
            <a:gsLst>
              <a:gs pos="0">
                <a:schemeClr val="tx2">
                  <a:lumMod val="20000"/>
                  <a:lumOff val="80000"/>
                </a:schemeClr>
              </a:gs>
              <a:gs pos="100000">
                <a:schemeClr val="tx2">
                  <a:lumMod val="60000"/>
                  <a:lumOff val="40000"/>
                </a:schemeClr>
              </a:gs>
            </a:gsLst>
            <a:lin ang="2700000" scaled="0"/>
          </a:gradFill>
          <a:ln>
            <a:noFill/>
          </a:ln>
          <a:effectLst>
            <a:outerShdw blurRad="40000" dist="63500" dir="2700000" rotWithShape="0">
              <a:schemeClr val="tx2"/>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2000" dirty="0">
                <a:solidFill>
                  <a:schemeClr val="tx1"/>
                </a:solidFill>
              </a:rPr>
              <a:t>Core (p) valence (d) interaction – exchange term</a:t>
            </a:r>
          </a:p>
          <a:p>
            <a:pPr marL="342900" indent="-342900" algn="ctr">
              <a:buFont typeface="Arial"/>
              <a:buChar char="•"/>
            </a:pPr>
            <a:endParaRPr lang="en-US" sz="2400" dirty="0">
              <a:solidFill>
                <a:schemeClr val="tx1"/>
              </a:solidFill>
            </a:endParaRPr>
          </a:p>
        </p:txBody>
      </p:sp>
      <p:pic>
        <p:nvPicPr>
          <p:cNvPr id="4" name="Picture 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500" y="1797050"/>
            <a:ext cx="4406900" cy="419100"/>
          </a:xfrm>
          <a:prstGeom prst="rect">
            <a:avLst/>
          </a:prstGeom>
        </p:spPr>
      </p:pic>
      <p:pic>
        <p:nvPicPr>
          <p:cNvPr id="5" name="Picture 4"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6450" y="1797050"/>
            <a:ext cx="1485900" cy="419100"/>
          </a:xfrm>
          <a:prstGeom prst="rect">
            <a:avLst/>
          </a:prstGeom>
        </p:spPr>
      </p:pic>
      <p:pic>
        <p:nvPicPr>
          <p:cNvPr id="10" name="Picture 9"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500" y="2385638"/>
            <a:ext cx="3098800" cy="673100"/>
          </a:xfrm>
          <a:prstGeom prst="rect">
            <a:avLst/>
          </a:prstGeom>
        </p:spPr>
      </p:pic>
    </p:spTree>
    <p:extLst>
      <p:ext uri="{BB962C8B-B14F-4D97-AF65-F5344CB8AC3E}">
        <p14:creationId xmlns:p14="http://schemas.microsoft.com/office/powerpoint/2010/main" val="292715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2861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12000" y="1080000"/>
            <a:ext cx="7920000" cy="1800000"/>
          </a:xfrm>
          <a:prstGeom prst="roundRect">
            <a:avLst>
              <a:gd name="adj" fmla="val 23816"/>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Coulomb repulsion and Slater Integrals</a:t>
            </a:r>
          </a:p>
        </p:txBody>
      </p:sp>
      <p:sp>
        <p:nvSpPr>
          <p:cNvPr id="5" name="Rounded Rectangle 4"/>
          <p:cNvSpPr/>
          <p:nvPr/>
        </p:nvSpPr>
        <p:spPr>
          <a:xfrm>
            <a:off x="612000" y="6480000"/>
            <a:ext cx="7920000" cy="90000"/>
          </a:xfrm>
          <a:prstGeom prst="roundRect">
            <a:avLst>
              <a:gd name="adj" fmla="val 37719"/>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6" name="TextBox 5"/>
          <p:cNvSpPr txBox="1"/>
          <p:nvPr/>
        </p:nvSpPr>
        <p:spPr>
          <a:xfrm>
            <a:off x="612000" y="3321141"/>
            <a:ext cx="7920000" cy="1200329"/>
          </a:xfrm>
          <a:prstGeom prst="rect">
            <a:avLst/>
          </a:prstGeom>
          <a:noFill/>
        </p:spPr>
        <p:txBody>
          <a:bodyPr wrap="square" rtlCol="0">
            <a:spAutoFit/>
          </a:bodyPr>
          <a:lstStyle/>
          <a:p>
            <a:pPr algn="ctr"/>
            <a:r>
              <a:rPr lang="en-US" b="1" dirty="0">
                <a:solidFill>
                  <a:schemeClr val="tx2"/>
                </a:solidFill>
              </a:rPr>
              <a:t>Maurits W. Haverkort</a:t>
            </a:r>
          </a:p>
          <a:p>
            <a:pPr algn="ctr"/>
            <a:r>
              <a:rPr lang="en-US" i="1" dirty="0">
                <a:solidFill>
                  <a:schemeClr val="tx2"/>
                </a:solidFill>
              </a:rPr>
              <a:t>Institute for theoretical physics </a:t>
            </a:r>
            <a:r>
              <a:rPr lang="mr-IN" i="1" dirty="0">
                <a:solidFill>
                  <a:schemeClr val="tx2"/>
                </a:solidFill>
              </a:rPr>
              <a:t>–</a:t>
            </a:r>
            <a:r>
              <a:rPr lang="en-US" i="1" dirty="0">
                <a:solidFill>
                  <a:schemeClr val="tx2"/>
                </a:solidFill>
              </a:rPr>
              <a:t> Heidelberg University</a:t>
            </a:r>
          </a:p>
          <a:p>
            <a:pPr algn="ctr"/>
            <a:endParaRPr lang="en-US" i="1" dirty="0">
              <a:solidFill>
                <a:schemeClr val="tx2"/>
              </a:solidFill>
            </a:endParaRPr>
          </a:p>
          <a:p>
            <a:pPr algn="ctr"/>
            <a:r>
              <a:rPr lang="en-US" i="1" dirty="0" err="1">
                <a:solidFill>
                  <a:schemeClr val="tx2"/>
                </a:solidFill>
              </a:rPr>
              <a:t>M.W.Haverkort@thphys.uni-heidelberg.de</a:t>
            </a:r>
            <a:endParaRPr lang="en-US" i="1" dirty="0">
              <a:solidFill>
                <a:schemeClr val="tx2"/>
              </a:solidFill>
            </a:endParaRPr>
          </a:p>
        </p:txBody>
      </p:sp>
      <p:pic>
        <p:nvPicPr>
          <p:cNvPr id="7" name="Picture 6"/>
          <p:cNvPicPr>
            <a:picLocks noChangeAspect="1"/>
          </p:cNvPicPr>
          <p:nvPr/>
        </p:nvPicPr>
        <p:blipFill>
          <a:blip r:embed="rId2"/>
          <a:stretch>
            <a:fillRect/>
          </a:stretch>
        </p:blipFill>
        <p:spPr>
          <a:xfrm>
            <a:off x="6906400" y="4687935"/>
            <a:ext cx="1625600" cy="1625600"/>
          </a:xfrm>
          <a:prstGeom prst="rect">
            <a:avLst/>
          </a:prstGeom>
        </p:spPr>
      </p:pic>
    </p:spTree>
    <p:extLst>
      <p:ext uri="{BB962C8B-B14F-4D97-AF65-F5344CB8AC3E}">
        <p14:creationId xmlns:p14="http://schemas.microsoft.com/office/powerpoint/2010/main" val="3234543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833" y="1750377"/>
            <a:ext cx="2705100" cy="952500"/>
          </a:xfrm>
          <a:prstGeom prst="rect">
            <a:avLst/>
          </a:prstGeom>
        </p:spPr>
      </p:pic>
      <p:pic>
        <p:nvPicPr>
          <p:cNvPr id="16" name="Picture 1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833" y="3849957"/>
            <a:ext cx="5232400" cy="571500"/>
          </a:xfrm>
          <a:prstGeom prst="rect">
            <a:avLst/>
          </a:prstGeom>
        </p:spPr>
      </p:pic>
      <p:sp>
        <p:nvSpPr>
          <p:cNvPr id="6" name="Rounded Rectangle 5"/>
          <p:cNvSpPr/>
          <p:nvPr/>
        </p:nvSpPr>
        <p:spPr>
          <a:xfrm>
            <a:off x="612000" y="360000"/>
            <a:ext cx="7920000" cy="630000"/>
          </a:xfrm>
          <a:prstGeom prst="roundRect">
            <a:avLst>
              <a:gd name="adj" fmla="val 23816"/>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The Coulomb Integral is nasty: The integrant diverges at r</a:t>
            </a:r>
            <a:r>
              <a:rPr lang="en-US" sz="2400" baseline="-25000" dirty="0"/>
              <a:t>1</a:t>
            </a:r>
            <a:r>
              <a:rPr lang="en-US" sz="2400" dirty="0"/>
              <a:t>=r</a:t>
            </a:r>
            <a:r>
              <a:rPr lang="en-US" sz="2400" baseline="-25000" dirty="0"/>
              <a:t>2</a:t>
            </a:r>
          </a:p>
        </p:txBody>
      </p:sp>
      <p:sp>
        <p:nvSpPr>
          <p:cNvPr id="7" name="Rounded Rectangle 6"/>
          <p:cNvSpPr/>
          <p:nvPr/>
        </p:nvSpPr>
        <p:spPr>
          <a:xfrm>
            <a:off x="612000" y="6480000"/>
            <a:ext cx="7920000" cy="90000"/>
          </a:xfrm>
          <a:prstGeom prst="roundRect">
            <a:avLst>
              <a:gd name="adj" fmla="val 37719"/>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595066" y="1104837"/>
            <a:ext cx="3032900" cy="468000"/>
          </a:xfrm>
          <a:prstGeom prst="roundRect">
            <a:avLst>
              <a:gd name="adj" fmla="val 21025"/>
            </a:avLst>
          </a:prstGeom>
          <a:gradFill>
            <a:gsLst>
              <a:gs pos="0">
                <a:schemeClr val="tx2">
                  <a:lumMod val="20000"/>
                  <a:lumOff val="80000"/>
                </a:schemeClr>
              </a:gs>
              <a:gs pos="100000">
                <a:schemeClr val="tx2">
                  <a:lumMod val="60000"/>
                  <a:lumOff val="40000"/>
                </a:schemeClr>
              </a:gs>
            </a:gsLst>
            <a:lin ang="2700000" scaled="0"/>
          </a:gradFill>
          <a:ln>
            <a:noFill/>
          </a:ln>
          <a:effectLst>
            <a:outerShdw blurRad="40000" dist="63500" dir="2700000" rotWithShape="0">
              <a:schemeClr val="tx2"/>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2000" dirty="0">
                <a:solidFill>
                  <a:schemeClr val="tx1"/>
                </a:solidFill>
              </a:rPr>
              <a:t>Coulomb Hamiltonian:</a:t>
            </a:r>
          </a:p>
          <a:p>
            <a:pPr marL="342900" indent="-342900" algn="ctr">
              <a:buFont typeface="Arial"/>
              <a:buChar char="•"/>
            </a:pPr>
            <a:endParaRPr lang="en-US" sz="2400" dirty="0">
              <a:solidFill>
                <a:schemeClr val="tx1"/>
              </a:solidFill>
            </a:endParaRPr>
          </a:p>
        </p:txBody>
      </p:sp>
      <p:sp>
        <p:nvSpPr>
          <p:cNvPr id="24" name="Rounded Rectangle 23"/>
          <p:cNvSpPr/>
          <p:nvPr/>
        </p:nvSpPr>
        <p:spPr>
          <a:xfrm>
            <a:off x="595066" y="2880417"/>
            <a:ext cx="5331600" cy="792000"/>
          </a:xfrm>
          <a:prstGeom prst="roundRect">
            <a:avLst>
              <a:gd name="adj" fmla="val 14207"/>
            </a:avLst>
          </a:prstGeom>
          <a:gradFill>
            <a:gsLst>
              <a:gs pos="0">
                <a:schemeClr val="tx2">
                  <a:lumMod val="20000"/>
                  <a:lumOff val="80000"/>
                </a:schemeClr>
              </a:gs>
              <a:gs pos="100000">
                <a:schemeClr val="tx2">
                  <a:lumMod val="60000"/>
                  <a:lumOff val="40000"/>
                </a:schemeClr>
              </a:gs>
            </a:gsLst>
            <a:lin ang="2700000" scaled="0"/>
          </a:gradFill>
          <a:ln>
            <a:noFill/>
          </a:ln>
          <a:effectLst>
            <a:outerShdw blurRad="40000" dist="63500" dir="2700000" rotWithShape="0">
              <a:schemeClr val="tx2"/>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2000" dirty="0">
                <a:solidFill>
                  <a:schemeClr val="tx1"/>
                </a:solidFill>
              </a:rPr>
              <a:t>In order to create the Hamiltonian as a matrix we need to evaluate the following integral</a:t>
            </a:r>
          </a:p>
          <a:p>
            <a:pPr marL="342900" indent="-342900" algn="ctr">
              <a:buFont typeface="Arial"/>
              <a:buChar char="•"/>
            </a:pPr>
            <a:endParaRPr lang="en-US" sz="2400" dirty="0">
              <a:solidFill>
                <a:schemeClr val="tx1"/>
              </a:solidFill>
            </a:endParaRPr>
          </a:p>
        </p:txBody>
      </p:sp>
      <p:sp>
        <p:nvSpPr>
          <p:cNvPr id="26" name="Rounded Rectangle 25"/>
          <p:cNvSpPr/>
          <p:nvPr/>
        </p:nvSpPr>
        <p:spPr>
          <a:xfrm>
            <a:off x="595066" y="4598997"/>
            <a:ext cx="7950200" cy="792000"/>
          </a:xfrm>
          <a:prstGeom prst="roundRect">
            <a:avLst>
              <a:gd name="adj" fmla="val 14207"/>
            </a:avLst>
          </a:prstGeom>
          <a:gradFill>
            <a:gsLst>
              <a:gs pos="0">
                <a:schemeClr val="tx2">
                  <a:lumMod val="20000"/>
                  <a:lumOff val="80000"/>
                </a:schemeClr>
              </a:gs>
              <a:gs pos="100000">
                <a:schemeClr val="tx2">
                  <a:lumMod val="60000"/>
                  <a:lumOff val="40000"/>
                </a:schemeClr>
              </a:gs>
            </a:gsLst>
            <a:lin ang="2700000" scaled="0"/>
          </a:gradFill>
          <a:ln>
            <a:noFill/>
          </a:ln>
          <a:effectLst>
            <a:outerShdw blurRad="40000" dist="63500" dir="2700000" rotWithShape="0">
              <a:schemeClr val="tx2"/>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2000" dirty="0">
                <a:solidFill>
                  <a:schemeClr val="tx1"/>
                </a:solidFill>
              </a:rPr>
              <a:t>Solution by Slater: Expand the operator on Spherical Harmonics. Solve the angular part analytical and the Radial integral numerical (Slater Integrals.)</a:t>
            </a:r>
          </a:p>
          <a:p>
            <a:pPr marL="342900" indent="-342900" algn="ctr">
              <a:buFont typeface="Arial"/>
              <a:buChar char="•"/>
            </a:pPr>
            <a:endParaRPr lang="en-US" sz="2400" dirty="0">
              <a:solidFill>
                <a:schemeClr val="tx1"/>
              </a:solidFill>
            </a:endParaRPr>
          </a:p>
        </p:txBody>
      </p:sp>
      <p:sp>
        <p:nvSpPr>
          <p:cNvPr id="27" name="Rounded Rectangle 26"/>
          <p:cNvSpPr/>
          <p:nvPr/>
        </p:nvSpPr>
        <p:spPr>
          <a:xfrm>
            <a:off x="3366066" y="5568537"/>
            <a:ext cx="5179200" cy="792000"/>
          </a:xfrm>
          <a:prstGeom prst="roundRect">
            <a:avLst>
              <a:gd name="adj" fmla="val 14207"/>
            </a:avLst>
          </a:prstGeom>
          <a:gradFill>
            <a:gsLst>
              <a:gs pos="0">
                <a:schemeClr val="tx2">
                  <a:lumMod val="20000"/>
                  <a:lumOff val="80000"/>
                </a:schemeClr>
              </a:gs>
              <a:gs pos="100000">
                <a:schemeClr val="tx2">
                  <a:lumMod val="60000"/>
                  <a:lumOff val="40000"/>
                </a:schemeClr>
              </a:gs>
            </a:gsLst>
            <a:lin ang="2700000" scaled="0"/>
          </a:gradFill>
          <a:ln>
            <a:noFill/>
          </a:ln>
          <a:effectLst>
            <a:outerShdw blurRad="40000" dist="63500" dir="2700000" rotWithShape="0">
              <a:schemeClr val="tx2"/>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2000" dirty="0">
                <a:solidFill>
                  <a:schemeClr val="tx1"/>
                </a:solidFill>
              </a:rPr>
              <a:t>Also works in solids. (Spherical Harmonics are not </a:t>
            </a:r>
            <a:r>
              <a:rPr lang="en-US" sz="2000" dirty="0" err="1">
                <a:solidFill>
                  <a:schemeClr val="tx1"/>
                </a:solidFill>
              </a:rPr>
              <a:t>eigen</a:t>
            </a:r>
            <a:r>
              <a:rPr lang="en-US" sz="2000" dirty="0">
                <a:solidFill>
                  <a:schemeClr val="tx1"/>
                </a:solidFill>
              </a:rPr>
              <a:t>-states, but still a valid basis set.</a:t>
            </a:r>
          </a:p>
          <a:p>
            <a:pPr marL="342900" indent="-342900" algn="ctr">
              <a:buFont typeface="Arial"/>
              <a:buChar char="•"/>
            </a:pPr>
            <a:endParaRPr lang="en-US" sz="2400" dirty="0">
              <a:solidFill>
                <a:schemeClr val="tx1"/>
              </a:solidFill>
            </a:endParaRPr>
          </a:p>
        </p:txBody>
      </p:sp>
    </p:spTree>
    <p:extLst>
      <p:ext uri="{BB962C8B-B14F-4D97-AF65-F5344CB8AC3E}">
        <p14:creationId xmlns:p14="http://schemas.microsoft.com/office/powerpoint/2010/main" val="13326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12000" y="360000"/>
            <a:ext cx="7920000" cy="630000"/>
          </a:xfrm>
          <a:prstGeom prst="roundRect">
            <a:avLst>
              <a:gd name="adj" fmla="val 23816"/>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Coulomb interaction – Slater Integrals</a:t>
            </a:r>
            <a:endParaRPr lang="en-US" sz="2400" baseline="-25000" dirty="0"/>
          </a:p>
        </p:txBody>
      </p:sp>
      <p:sp>
        <p:nvSpPr>
          <p:cNvPr id="7" name="Rounded Rectangle 6"/>
          <p:cNvSpPr/>
          <p:nvPr/>
        </p:nvSpPr>
        <p:spPr>
          <a:xfrm>
            <a:off x="612000" y="6480000"/>
            <a:ext cx="7920000" cy="90000"/>
          </a:xfrm>
          <a:prstGeom prst="roundRect">
            <a:avLst>
              <a:gd name="adj" fmla="val 37719"/>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612000" y="1130238"/>
            <a:ext cx="6220600" cy="468000"/>
          </a:xfrm>
          <a:prstGeom prst="roundRect">
            <a:avLst>
              <a:gd name="adj" fmla="val 21025"/>
            </a:avLst>
          </a:prstGeom>
          <a:gradFill>
            <a:gsLst>
              <a:gs pos="0">
                <a:schemeClr val="tx2">
                  <a:lumMod val="20000"/>
                  <a:lumOff val="80000"/>
                </a:schemeClr>
              </a:gs>
              <a:gs pos="100000">
                <a:schemeClr val="tx2">
                  <a:lumMod val="60000"/>
                  <a:lumOff val="40000"/>
                </a:schemeClr>
              </a:gs>
            </a:gsLst>
            <a:lin ang="2700000" scaled="0"/>
          </a:gradFill>
          <a:ln>
            <a:noFill/>
          </a:ln>
          <a:effectLst>
            <a:outerShdw blurRad="40000" dist="63500" dir="2700000" rotWithShape="0">
              <a:schemeClr val="tx2"/>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2000" dirty="0">
                <a:solidFill>
                  <a:schemeClr val="tx1"/>
                </a:solidFill>
              </a:rPr>
              <a:t>Expansion on renormalized Spherical Harmonics</a:t>
            </a:r>
          </a:p>
          <a:p>
            <a:pPr marL="342900" indent="-342900" algn="ctr">
              <a:buFont typeface="Arial"/>
              <a:buChar char="•"/>
            </a:pPr>
            <a:endParaRPr lang="en-US" sz="2400" dirty="0">
              <a:solidFill>
                <a:schemeClr val="tx1"/>
              </a:solidFill>
            </a:endParaRPr>
          </a:p>
        </p:txBody>
      </p:sp>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000" y="1714500"/>
            <a:ext cx="7200900" cy="2057400"/>
          </a:xfrm>
          <a:prstGeom prst="rect">
            <a:avLst/>
          </a:prstGeom>
        </p:spPr>
      </p:pic>
      <p:pic>
        <p:nvPicPr>
          <p:cNvPr id="9" name="Picture 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6333" y="4487334"/>
            <a:ext cx="3873500" cy="558800"/>
          </a:xfrm>
          <a:prstGeom prst="rect">
            <a:avLst/>
          </a:prstGeom>
        </p:spPr>
      </p:pic>
      <p:sp>
        <p:nvSpPr>
          <p:cNvPr id="14" name="Rounded Rectangle 13"/>
          <p:cNvSpPr/>
          <p:nvPr/>
        </p:nvSpPr>
        <p:spPr>
          <a:xfrm>
            <a:off x="3956333" y="3915771"/>
            <a:ext cx="928933" cy="468000"/>
          </a:xfrm>
          <a:prstGeom prst="roundRect">
            <a:avLst>
              <a:gd name="adj" fmla="val 21025"/>
            </a:avLst>
          </a:prstGeom>
          <a:gradFill>
            <a:gsLst>
              <a:gs pos="0">
                <a:schemeClr val="tx2">
                  <a:lumMod val="20000"/>
                  <a:lumOff val="80000"/>
                </a:schemeClr>
              </a:gs>
              <a:gs pos="100000">
                <a:schemeClr val="tx2">
                  <a:lumMod val="60000"/>
                  <a:lumOff val="40000"/>
                </a:schemeClr>
              </a:gs>
            </a:gsLst>
            <a:lin ang="2700000" scaled="0"/>
          </a:gradFill>
          <a:ln>
            <a:noFill/>
          </a:ln>
          <a:effectLst>
            <a:outerShdw blurRad="40000" dist="63500" dir="2700000" rotWithShape="0">
              <a:schemeClr val="tx2"/>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2000" dirty="0">
                <a:solidFill>
                  <a:schemeClr val="tx1"/>
                </a:solidFill>
              </a:rPr>
              <a:t>with</a:t>
            </a:r>
          </a:p>
          <a:p>
            <a:pPr marL="342900" indent="-342900" algn="ctr">
              <a:buFont typeface="Arial"/>
              <a:buChar char="•"/>
            </a:pPr>
            <a:endParaRPr lang="en-US" sz="2400" dirty="0">
              <a:solidFill>
                <a:schemeClr val="tx1"/>
              </a:solidFill>
            </a:endParaRPr>
          </a:p>
        </p:txBody>
      </p:sp>
      <p:pic>
        <p:nvPicPr>
          <p:cNvPr id="11" name="Picture 10"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000" y="5842001"/>
            <a:ext cx="3479800" cy="406400"/>
          </a:xfrm>
          <a:prstGeom prst="rect">
            <a:avLst/>
          </a:prstGeom>
        </p:spPr>
      </p:pic>
      <p:sp>
        <p:nvSpPr>
          <p:cNvPr id="10" name="Rounded Rectangle 9"/>
          <p:cNvSpPr/>
          <p:nvPr/>
        </p:nvSpPr>
        <p:spPr>
          <a:xfrm>
            <a:off x="612000" y="5245038"/>
            <a:ext cx="7920000" cy="468000"/>
          </a:xfrm>
          <a:prstGeom prst="roundRect">
            <a:avLst>
              <a:gd name="adj" fmla="val 21025"/>
            </a:avLst>
          </a:prstGeom>
          <a:gradFill>
            <a:gsLst>
              <a:gs pos="0">
                <a:schemeClr val="tx2">
                  <a:lumMod val="20000"/>
                  <a:lumOff val="80000"/>
                </a:schemeClr>
              </a:gs>
              <a:gs pos="100000">
                <a:schemeClr val="tx2">
                  <a:lumMod val="60000"/>
                  <a:lumOff val="40000"/>
                </a:schemeClr>
              </a:gs>
            </a:gsLst>
            <a:lin ang="2700000" scaled="0"/>
          </a:gradFill>
          <a:ln>
            <a:noFill/>
          </a:ln>
          <a:effectLst>
            <a:outerShdw blurRad="40000" dist="63500" dir="2700000" rotWithShape="0">
              <a:schemeClr val="tx2"/>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2000" dirty="0">
                <a:solidFill>
                  <a:schemeClr val="tx1"/>
                </a:solidFill>
              </a:rPr>
              <a:t>Useful expansion because our basis functions are (close to) spherical </a:t>
            </a:r>
          </a:p>
          <a:p>
            <a:pPr marL="342900" indent="-342900" algn="ctr">
              <a:buFont typeface="Arial"/>
              <a:buChar char="•"/>
            </a:pPr>
            <a:endParaRPr lang="en-US" sz="2400" dirty="0">
              <a:solidFill>
                <a:schemeClr val="tx1"/>
              </a:solidFill>
            </a:endParaRPr>
          </a:p>
        </p:txBody>
      </p:sp>
    </p:spTree>
    <p:extLst>
      <p:ext uri="{BB962C8B-B14F-4D97-AF65-F5344CB8AC3E}">
        <p14:creationId xmlns:p14="http://schemas.microsoft.com/office/powerpoint/2010/main" val="412161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12000" y="360000"/>
            <a:ext cx="7920000" cy="630000"/>
          </a:xfrm>
          <a:prstGeom prst="roundRect">
            <a:avLst>
              <a:gd name="adj" fmla="val 23816"/>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Coulomb interaction – Slater Integrals</a:t>
            </a:r>
            <a:endParaRPr lang="en-US" sz="2400" baseline="-25000" dirty="0"/>
          </a:p>
        </p:txBody>
      </p:sp>
      <p:sp>
        <p:nvSpPr>
          <p:cNvPr id="7" name="Rounded Rectangle 6"/>
          <p:cNvSpPr/>
          <p:nvPr/>
        </p:nvSpPr>
        <p:spPr>
          <a:xfrm>
            <a:off x="612000" y="6480000"/>
            <a:ext cx="7920000" cy="90000"/>
          </a:xfrm>
          <a:prstGeom prst="roundRect">
            <a:avLst>
              <a:gd name="adj" fmla="val 37719"/>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612000" y="2904856"/>
            <a:ext cx="6220600" cy="468000"/>
          </a:xfrm>
          <a:prstGeom prst="roundRect">
            <a:avLst>
              <a:gd name="adj" fmla="val 21025"/>
            </a:avLst>
          </a:prstGeom>
          <a:gradFill>
            <a:gsLst>
              <a:gs pos="0">
                <a:schemeClr val="tx2">
                  <a:lumMod val="20000"/>
                  <a:lumOff val="80000"/>
                </a:schemeClr>
              </a:gs>
              <a:gs pos="100000">
                <a:schemeClr val="tx2">
                  <a:lumMod val="60000"/>
                  <a:lumOff val="40000"/>
                </a:schemeClr>
              </a:gs>
            </a:gsLst>
            <a:lin ang="2700000" scaled="0"/>
          </a:gradFill>
          <a:ln>
            <a:noFill/>
          </a:ln>
          <a:effectLst>
            <a:outerShdw blurRad="40000" dist="63500" dir="2700000" rotWithShape="0">
              <a:schemeClr val="tx2"/>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2000" dirty="0">
                <a:solidFill>
                  <a:schemeClr val="tx1"/>
                </a:solidFill>
              </a:rPr>
              <a:t>Expansion on renormalized Spherical Harmonics</a:t>
            </a:r>
          </a:p>
          <a:p>
            <a:pPr marL="342900" indent="-342900" algn="ctr">
              <a:buFont typeface="Arial"/>
              <a:buChar char="•"/>
            </a:pPr>
            <a:endParaRPr lang="en-US" sz="2400" dirty="0">
              <a:solidFill>
                <a:schemeClr val="tx1"/>
              </a:solidFill>
            </a:endParaRPr>
          </a:p>
        </p:txBody>
      </p:sp>
      <p:pic>
        <p:nvPicPr>
          <p:cNvPr id="10" name="Picture 9"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000" y="1713068"/>
            <a:ext cx="5232400" cy="571500"/>
          </a:xfrm>
          <a:prstGeom prst="rect">
            <a:avLst/>
          </a:prstGeom>
        </p:spPr>
      </p:pic>
      <p:pic>
        <p:nvPicPr>
          <p:cNvPr id="5" name="Picture 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700" y="3479800"/>
            <a:ext cx="9004300" cy="2806700"/>
          </a:xfrm>
          <a:prstGeom prst="rect">
            <a:avLst/>
          </a:prstGeom>
        </p:spPr>
      </p:pic>
      <p:pic>
        <p:nvPicPr>
          <p:cNvPr id="8" name="Picture 7"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3050" y="2391512"/>
            <a:ext cx="3822700" cy="406400"/>
          </a:xfrm>
          <a:prstGeom prst="rect">
            <a:avLst/>
          </a:prstGeom>
        </p:spPr>
      </p:pic>
      <p:sp>
        <p:nvSpPr>
          <p:cNvPr id="9" name="Rounded Rectangle 8"/>
          <p:cNvSpPr/>
          <p:nvPr/>
        </p:nvSpPr>
        <p:spPr>
          <a:xfrm>
            <a:off x="612000" y="1138124"/>
            <a:ext cx="6220600" cy="468000"/>
          </a:xfrm>
          <a:prstGeom prst="roundRect">
            <a:avLst>
              <a:gd name="adj" fmla="val 21025"/>
            </a:avLst>
          </a:prstGeom>
          <a:gradFill>
            <a:gsLst>
              <a:gs pos="0">
                <a:schemeClr val="tx2">
                  <a:lumMod val="20000"/>
                  <a:lumOff val="80000"/>
                </a:schemeClr>
              </a:gs>
              <a:gs pos="100000">
                <a:schemeClr val="tx2">
                  <a:lumMod val="60000"/>
                  <a:lumOff val="40000"/>
                </a:schemeClr>
              </a:gs>
            </a:gsLst>
            <a:lin ang="2700000" scaled="0"/>
          </a:gradFill>
          <a:ln>
            <a:noFill/>
          </a:ln>
          <a:effectLst>
            <a:outerShdw blurRad="40000" dist="63500" dir="2700000" rotWithShape="0">
              <a:schemeClr val="tx2"/>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2000" dirty="0">
                <a:solidFill>
                  <a:schemeClr val="tx1"/>
                </a:solidFill>
              </a:rPr>
              <a:t>Integral to calculate</a:t>
            </a:r>
          </a:p>
          <a:p>
            <a:pPr marL="342900" indent="-342900" algn="ctr">
              <a:buFont typeface="Arial"/>
              <a:buChar char="•"/>
            </a:pPr>
            <a:endParaRPr lang="en-US" sz="2400" dirty="0">
              <a:solidFill>
                <a:schemeClr val="tx1"/>
              </a:solidFill>
            </a:endParaRPr>
          </a:p>
        </p:txBody>
      </p:sp>
    </p:spTree>
    <p:extLst>
      <p:ext uri="{BB962C8B-B14F-4D97-AF65-F5344CB8AC3E}">
        <p14:creationId xmlns:p14="http://schemas.microsoft.com/office/powerpoint/2010/main" val="106601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12000" y="360000"/>
            <a:ext cx="7920000" cy="630000"/>
          </a:xfrm>
          <a:prstGeom prst="roundRect">
            <a:avLst>
              <a:gd name="adj" fmla="val 23816"/>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Coulomb interaction – Slater Integrals</a:t>
            </a:r>
            <a:endParaRPr lang="en-US" sz="2400" baseline="-25000" dirty="0"/>
          </a:p>
        </p:txBody>
      </p:sp>
      <p:sp>
        <p:nvSpPr>
          <p:cNvPr id="7" name="Rounded Rectangle 6"/>
          <p:cNvSpPr/>
          <p:nvPr/>
        </p:nvSpPr>
        <p:spPr>
          <a:xfrm>
            <a:off x="612000" y="6480000"/>
            <a:ext cx="7920000" cy="90000"/>
          </a:xfrm>
          <a:prstGeom prst="roundRect">
            <a:avLst>
              <a:gd name="adj" fmla="val 37719"/>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612000" y="1130238"/>
            <a:ext cx="6220600" cy="468000"/>
          </a:xfrm>
          <a:prstGeom prst="roundRect">
            <a:avLst>
              <a:gd name="adj" fmla="val 21025"/>
            </a:avLst>
          </a:prstGeom>
          <a:gradFill>
            <a:gsLst>
              <a:gs pos="0">
                <a:schemeClr val="tx2">
                  <a:lumMod val="20000"/>
                  <a:lumOff val="80000"/>
                </a:schemeClr>
              </a:gs>
              <a:gs pos="100000">
                <a:schemeClr val="tx2">
                  <a:lumMod val="60000"/>
                  <a:lumOff val="40000"/>
                </a:schemeClr>
              </a:gs>
            </a:gsLst>
            <a:lin ang="2700000" scaled="0"/>
          </a:gradFill>
          <a:ln>
            <a:noFill/>
          </a:ln>
          <a:effectLst>
            <a:outerShdw blurRad="40000" dist="63500" dir="2700000" rotWithShape="0">
              <a:schemeClr val="tx2"/>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2000" dirty="0">
                <a:solidFill>
                  <a:schemeClr val="tx1"/>
                </a:solidFill>
              </a:rPr>
              <a:t>Radial part: Slater integrals</a:t>
            </a:r>
          </a:p>
          <a:p>
            <a:pPr marL="342900" indent="-342900" algn="ctr">
              <a:buFont typeface="Arial"/>
              <a:buChar char="•"/>
            </a:pPr>
            <a:endParaRPr lang="en-US" sz="2400" dirty="0">
              <a:solidFill>
                <a:schemeClr val="tx1"/>
              </a:solidFill>
            </a:endParaRPr>
          </a:p>
        </p:txBody>
      </p:sp>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000" y="1932516"/>
            <a:ext cx="7785100" cy="1282700"/>
          </a:xfrm>
          <a:prstGeom prst="rect">
            <a:avLst/>
          </a:prstGeom>
        </p:spPr>
      </p:pic>
      <p:pic>
        <p:nvPicPr>
          <p:cNvPr id="9" name="Picture 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950" y="4514850"/>
            <a:ext cx="6032500" cy="1739900"/>
          </a:xfrm>
          <a:prstGeom prst="rect">
            <a:avLst/>
          </a:prstGeom>
        </p:spPr>
      </p:pic>
      <p:sp>
        <p:nvSpPr>
          <p:cNvPr id="8" name="Rounded Rectangle 7"/>
          <p:cNvSpPr/>
          <p:nvPr/>
        </p:nvSpPr>
        <p:spPr>
          <a:xfrm>
            <a:off x="615950" y="3543238"/>
            <a:ext cx="6220600" cy="468000"/>
          </a:xfrm>
          <a:prstGeom prst="roundRect">
            <a:avLst>
              <a:gd name="adj" fmla="val 21025"/>
            </a:avLst>
          </a:prstGeom>
          <a:gradFill>
            <a:gsLst>
              <a:gs pos="0">
                <a:schemeClr val="tx2">
                  <a:lumMod val="20000"/>
                  <a:lumOff val="80000"/>
                </a:schemeClr>
              </a:gs>
              <a:gs pos="100000">
                <a:schemeClr val="tx2">
                  <a:lumMod val="60000"/>
                  <a:lumOff val="40000"/>
                </a:schemeClr>
              </a:gs>
            </a:gsLst>
            <a:lin ang="2700000" scaled="0"/>
          </a:gradFill>
          <a:ln>
            <a:noFill/>
          </a:ln>
          <a:effectLst>
            <a:outerShdw blurRad="40000" dist="63500" dir="2700000" rotWithShape="0">
              <a:schemeClr val="tx2"/>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2000" dirty="0">
                <a:solidFill>
                  <a:schemeClr val="tx1"/>
                </a:solidFill>
              </a:rPr>
              <a:t>Angular part: Analytical solution</a:t>
            </a:r>
          </a:p>
          <a:p>
            <a:pPr marL="342900" indent="-342900" algn="ctr">
              <a:buFont typeface="Arial"/>
              <a:buChar char="•"/>
            </a:pPr>
            <a:endParaRPr lang="en-US" sz="2400" dirty="0">
              <a:solidFill>
                <a:schemeClr val="tx1"/>
              </a:solidFill>
            </a:endParaRPr>
          </a:p>
        </p:txBody>
      </p:sp>
    </p:spTree>
    <p:extLst>
      <p:ext uri="{BB962C8B-B14F-4D97-AF65-F5344CB8AC3E}">
        <p14:creationId xmlns:p14="http://schemas.microsoft.com/office/powerpoint/2010/main" val="139326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774300" y="5870400"/>
            <a:ext cx="2588400" cy="5715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3" name="Rounded Rectangle 12"/>
          <p:cNvSpPr/>
          <p:nvPr/>
        </p:nvSpPr>
        <p:spPr>
          <a:xfrm>
            <a:off x="2059800" y="4549600"/>
            <a:ext cx="1039000" cy="5715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 name="Rounded Rectangle 9"/>
          <p:cNvSpPr/>
          <p:nvPr/>
        </p:nvSpPr>
        <p:spPr>
          <a:xfrm>
            <a:off x="3774300" y="3149600"/>
            <a:ext cx="2588400" cy="5715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Rounded Rectangle 11"/>
          <p:cNvSpPr/>
          <p:nvPr/>
        </p:nvSpPr>
        <p:spPr>
          <a:xfrm>
            <a:off x="586600" y="5870400"/>
            <a:ext cx="1407300" cy="5715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 name="Rounded Rectangle 1"/>
          <p:cNvSpPr/>
          <p:nvPr/>
        </p:nvSpPr>
        <p:spPr>
          <a:xfrm>
            <a:off x="586600" y="3149600"/>
            <a:ext cx="1407300" cy="5715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Rounded Rectangle 13"/>
          <p:cNvSpPr/>
          <p:nvPr/>
        </p:nvSpPr>
        <p:spPr>
          <a:xfrm>
            <a:off x="3070650" y="1141038"/>
            <a:ext cx="1844250" cy="5715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5" name="Rounded Rectangle 14"/>
          <p:cNvSpPr/>
          <p:nvPr/>
        </p:nvSpPr>
        <p:spPr>
          <a:xfrm>
            <a:off x="6642100" y="1141038"/>
            <a:ext cx="1790700" cy="5715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6" name="Rounded Rectangle 15"/>
          <p:cNvSpPr/>
          <p:nvPr/>
        </p:nvSpPr>
        <p:spPr>
          <a:xfrm>
            <a:off x="3098800" y="1809750"/>
            <a:ext cx="1844250" cy="5715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7" name="Rounded Rectangle 16"/>
          <p:cNvSpPr/>
          <p:nvPr/>
        </p:nvSpPr>
        <p:spPr>
          <a:xfrm>
            <a:off x="6769100" y="1809750"/>
            <a:ext cx="1790700" cy="5715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8" name="Rounded Rectangle 17"/>
          <p:cNvSpPr/>
          <p:nvPr/>
        </p:nvSpPr>
        <p:spPr>
          <a:xfrm>
            <a:off x="5003800" y="1141038"/>
            <a:ext cx="1531758" cy="5715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9" name="Rounded Rectangle 18"/>
          <p:cNvSpPr/>
          <p:nvPr/>
        </p:nvSpPr>
        <p:spPr>
          <a:xfrm>
            <a:off x="5029200" y="1809750"/>
            <a:ext cx="1638300" cy="5715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0" name="Rounded Rectangle 19"/>
          <p:cNvSpPr/>
          <p:nvPr/>
        </p:nvSpPr>
        <p:spPr>
          <a:xfrm>
            <a:off x="3070650" y="2463800"/>
            <a:ext cx="625050" cy="42983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2" name="Rounded Rectangle 21"/>
          <p:cNvSpPr/>
          <p:nvPr/>
        </p:nvSpPr>
        <p:spPr>
          <a:xfrm>
            <a:off x="3898900" y="2463800"/>
            <a:ext cx="625050" cy="42983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3" name="Rounded Rectangle 22"/>
          <p:cNvSpPr/>
          <p:nvPr/>
        </p:nvSpPr>
        <p:spPr>
          <a:xfrm>
            <a:off x="4851400" y="2463800"/>
            <a:ext cx="625050" cy="42983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4" name="Rounded Rectangle 23"/>
          <p:cNvSpPr/>
          <p:nvPr/>
        </p:nvSpPr>
        <p:spPr>
          <a:xfrm>
            <a:off x="5661450" y="2463800"/>
            <a:ext cx="625050" cy="42983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9" name="Picture 8"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0000" y="1141038"/>
            <a:ext cx="6032500" cy="1739900"/>
          </a:xfrm>
          <a:prstGeom prst="rect">
            <a:avLst/>
          </a:prstGeom>
        </p:spPr>
      </p:pic>
      <p:pic>
        <p:nvPicPr>
          <p:cNvPr id="21" name="Picture 20" descr="FDiag2.pdf"/>
          <p:cNvPicPr>
            <a:picLocks noChangeAspect="1"/>
          </p:cNvPicPr>
          <p:nvPr/>
        </p:nvPicPr>
        <p:blipFill rotWithShape="1">
          <a:blip r:embed="rId4">
            <a:extLst>
              <a:ext uri="{28A0092B-C50C-407E-A947-70E740481C1C}">
                <a14:useLocalDpi xmlns:a14="http://schemas.microsoft.com/office/drawing/2010/main" val="0"/>
              </a:ext>
            </a:extLst>
          </a:blip>
          <a:srcRect l="8627" t="12006" r="52389" b="68146"/>
          <a:stretch/>
        </p:blipFill>
        <p:spPr>
          <a:xfrm>
            <a:off x="-70134" y="2880938"/>
            <a:ext cx="6580292" cy="4335663"/>
          </a:xfrm>
          <a:prstGeom prst="rect">
            <a:avLst/>
          </a:prstGeom>
        </p:spPr>
      </p:pic>
      <p:sp>
        <p:nvSpPr>
          <p:cNvPr id="6" name="Rounded Rectangle 5"/>
          <p:cNvSpPr/>
          <p:nvPr/>
        </p:nvSpPr>
        <p:spPr>
          <a:xfrm>
            <a:off x="612000" y="360000"/>
            <a:ext cx="7920000" cy="630000"/>
          </a:xfrm>
          <a:prstGeom prst="roundRect">
            <a:avLst>
              <a:gd name="adj" fmla="val 23816"/>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Coulomb interaction – Slater Integrals</a:t>
            </a:r>
            <a:endParaRPr lang="en-US" sz="2400" baseline="-25000" dirty="0"/>
          </a:p>
        </p:txBody>
      </p:sp>
      <p:sp>
        <p:nvSpPr>
          <p:cNvPr id="7" name="Rounded Rectangle 6"/>
          <p:cNvSpPr/>
          <p:nvPr/>
        </p:nvSpPr>
        <p:spPr>
          <a:xfrm>
            <a:off x="612000" y="6480000"/>
            <a:ext cx="7920000" cy="90000"/>
          </a:xfrm>
          <a:prstGeom prst="roundRect">
            <a:avLst>
              <a:gd name="adj" fmla="val 37719"/>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Rounded Rectangle 7"/>
          <p:cNvSpPr/>
          <p:nvPr/>
        </p:nvSpPr>
        <p:spPr>
          <a:xfrm>
            <a:off x="612000" y="1141038"/>
            <a:ext cx="1887500" cy="954462"/>
          </a:xfrm>
          <a:prstGeom prst="roundRect">
            <a:avLst>
              <a:gd name="adj" fmla="val 13041"/>
            </a:avLst>
          </a:prstGeom>
          <a:gradFill>
            <a:gsLst>
              <a:gs pos="0">
                <a:schemeClr val="tx2">
                  <a:lumMod val="20000"/>
                  <a:lumOff val="80000"/>
                </a:schemeClr>
              </a:gs>
              <a:gs pos="100000">
                <a:schemeClr val="tx2">
                  <a:lumMod val="60000"/>
                  <a:lumOff val="40000"/>
                </a:schemeClr>
              </a:gs>
            </a:gsLst>
            <a:lin ang="2700000" scaled="0"/>
          </a:gradFill>
          <a:ln>
            <a:noFill/>
          </a:ln>
          <a:effectLst>
            <a:outerShdw blurRad="40000" dist="63500" dir="2700000" rotWithShape="0">
              <a:schemeClr val="tx2"/>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2000" dirty="0">
                <a:solidFill>
                  <a:schemeClr val="tx1"/>
                </a:solidFill>
              </a:rPr>
              <a:t>Graphical representation</a:t>
            </a:r>
          </a:p>
          <a:p>
            <a:pPr marL="342900" indent="-342900" algn="ctr">
              <a:buFont typeface="Arial"/>
              <a:buChar char="•"/>
            </a:pPr>
            <a:endParaRPr lang="en-US" sz="2400" dirty="0">
              <a:solidFill>
                <a:schemeClr val="tx1"/>
              </a:solidFill>
            </a:endParaRPr>
          </a:p>
        </p:txBody>
      </p:sp>
    </p:spTree>
    <p:extLst>
      <p:ext uri="{BB962C8B-B14F-4D97-AF65-F5344CB8AC3E}">
        <p14:creationId xmlns:p14="http://schemas.microsoft.com/office/powerpoint/2010/main" val="326072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0" grpId="0" animBg="1"/>
      <p:bldP spid="12" grpId="0" animBg="1"/>
      <p:bldP spid="2" grpId="0" animBg="1"/>
      <p:bldP spid="14" grpId="0" animBg="1"/>
      <p:bldP spid="15" grpId="0" animBg="1"/>
      <p:bldP spid="16" grpId="0" animBg="1"/>
      <p:bldP spid="17" grpId="0" animBg="1"/>
      <p:bldP spid="18" grpId="0" animBg="1"/>
      <p:bldP spid="19" grpId="0" animBg="1"/>
      <p:bldP spid="20" grpId="0" animBg="1"/>
      <p:bldP spid="22"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586600" y="2171700"/>
            <a:ext cx="632600" cy="5715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7" name="Rounded Rectangle 16"/>
          <p:cNvSpPr/>
          <p:nvPr/>
        </p:nvSpPr>
        <p:spPr>
          <a:xfrm>
            <a:off x="1768900" y="2171700"/>
            <a:ext cx="632600" cy="5715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8" name="Rounded Rectangle 17"/>
          <p:cNvSpPr/>
          <p:nvPr/>
        </p:nvSpPr>
        <p:spPr>
          <a:xfrm>
            <a:off x="2872600" y="2171700"/>
            <a:ext cx="632600" cy="5715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9" name="Rounded Rectangle 18"/>
          <p:cNvSpPr/>
          <p:nvPr/>
        </p:nvSpPr>
        <p:spPr>
          <a:xfrm>
            <a:off x="586600" y="1460500"/>
            <a:ext cx="632600" cy="5715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0" name="Rounded Rectangle 19"/>
          <p:cNvSpPr/>
          <p:nvPr/>
        </p:nvSpPr>
        <p:spPr>
          <a:xfrm>
            <a:off x="1768900" y="1460500"/>
            <a:ext cx="632600" cy="5715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2" name="Rounded Rectangle 21"/>
          <p:cNvSpPr/>
          <p:nvPr/>
        </p:nvSpPr>
        <p:spPr>
          <a:xfrm>
            <a:off x="2872600" y="1460500"/>
            <a:ext cx="632600" cy="5715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Rounded Rectangle 5"/>
          <p:cNvSpPr/>
          <p:nvPr/>
        </p:nvSpPr>
        <p:spPr>
          <a:xfrm>
            <a:off x="612000" y="360000"/>
            <a:ext cx="7920000" cy="630000"/>
          </a:xfrm>
          <a:prstGeom prst="roundRect">
            <a:avLst>
              <a:gd name="adj" fmla="val 23816"/>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Coulomb interaction – Slater Integrals</a:t>
            </a:r>
            <a:endParaRPr lang="en-US" sz="2400" baseline="-25000" dirty="0"/>
          </a:p>
        </p:txBody>
      </p:sp>
      <p:sp>
        <p:nvSpPr>
          <p:cNvPr id="7" name="Rounded Rectangle 6"/>
          <p:cNvSpPr/>
          <p:nvPr/>
        </p:nvSpPr>
        <p:spPr>
          <a:xfrm>
            <a:off x="612000" y="6480000"/>
            <a:ext cx="7920000" cy="90000"/>
          </a:xfrm>
          <a:prstGeom prst="roundRect">
            <a:avLst>
              <a:gd name="adj" fmla="val 37719"/>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Rounded Rectangle 7"/>
          <p:cNvSpPr/>
          <p:nvPr/>
        </p:nvSpPr>
        <p:spPr>
          <a:xfrm>
            <a:off x="3774300" y="5870400"/>
            <a:ext cx="2588400" cy="5715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9" name="Rounded Rectangle 8"/>
          <p:cNvSpPr/>
          <p:nvPr/>
        </p:nvSpPr>
        <p:spPr>
          <a:xfrm>
            <a:off x="2059800" y="4549600"/>
            <a:ext cx="1039000" cy="5715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1" name="Rounded Rectangle 10"/>
          <p:cNvSpPr/>
          <p:nvPr/>
        </p:nvSpPr>
        <p:spPr>
          <a:xfrm>
            <a:off x="3774300" y="3149600"/>
            <a:ext cx="2588400" cy="5715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Rounded Rectangle 11"/>
          <p:cNvSpPr/>
          <p:nvPr/>
        </p:nvSpPr>
        <p:spPr>
          <a:xfrm>
            <a:off x="586600" y="5870400"/>
            <a:ext cx="1407300" cy="5715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3" name="Rounded Rectangle 12"/>
          <p:cNvSpPr/>
          <p:nvPr/>
        </p:nvSpPr>
        <p:spPr>
          <a:xfrm>
            <a:off x="586600" y="3149600"/>
            <a:ext cx="1407300" cy="5715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4" name="Picture 13" descr="FDiag2.pdf"/>
          <p:cNvPicPr>
            <a:picLocks noChangeAspect="1"/>
          </p:cNvPicPr>
          <p:nvPr/>
        </p:nvPicPr>
        <p:blipFill rotWithShape="1">
          <a:blip r:embed="rId3">
            <a:extLst>
              <a:ext uri="{28A0092B-C50C-407E-A947-70E740481C1C}">
                <a14:useLocalDpi xmlns:a14="http://schemas.microsoft.com/office/drawing/2010/main" val="0"/>
              </a:ext>
            </a:extLst>
          </a:blip>
          <a:srcRect l="8627" t="12006" r="52389" b="68146"/>
          <a:stretch/>
        </p:blipFill>
        <p:spPr>
          <a:xfrm>
            <a:off x="-70134" y="2880938"/>
            <a:ext cx="6580292" cy="4335663"/>
          </a:xfrm>
          <a:prstGeom prst="rect">
            <a:avLst/>
          </a:prstGeom>
        </p:spPr>
      </p:pic>
      <p:pic>
        <p:nvPicPr>
          <p:cNvPr id="2" name="Picture 1"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250" y="1549400"/>
            <a:ext cx="2755900" cy="355600"/>
          </a:xfrm>
          <a:prstGeom prst="rect">
            <a:avLst/>
          </a:prstGeom>
        </p:spPr>
      </p:pic>
      <p:pic>
        <p:nvPicPr>
          <p:cNvPr id="4" name="Picture 3"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250" y="2311400"/>
            <a:ext cx="2755900" cy="279400"/>
          </a:xfrm>
          <a:prstGeom prst="rect">
            <a:avLst/>
          </a:prstGeom>
        </p:spPr>
      </p:pic>
    </p:spTree>
    <p:extLst>
      <p:ext uri="{BB962C8B-B14F-4D97-AF65-F5344CB8AC3E}">
        <p14:creationId xmlns:p14="http://schemas.microsoft.com/office/powerpoint/2010/main" val="3193201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624700" y="1727200"/>
            <a:ext cx="467500" cy="5715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6" name="Rounded Rectangle 25"/>
          <p:cNvSpPr/>
          <p:nvPr/>
        </p:nvSpPr>
        <p:spPr>
          <a:xfrm>
            <a:off x="1424800" y="1727200"/>
            <a:ext cx="467500" cy="5715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7" name="Rounded Rectangle 26"/>
          <p:cNvSpPr/>
          <p:nvPr/>
        </p:nvSpPr>
        <p:spPr>
          <a:xfrm>
            <a:off x="3591350" y="1727200"/>
            <a:ext cx="467500" cy="5715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8" name="Rounded Rectangle 27"/>
          <p:cNvSpPr/>
          <p:nvPr/>
        </p:nvSpPr>
        <p:spPr>
          <a:xfrm>
            <a:off x="4391450" y="1727200"/>
            <a:ext cx="467500" cy="5715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9" name="Rounded Rectangle 28"/>
          <p:cNvSpPr/>
          <p:nvPr/>
        </p:nvSpPr>
        <p:spPr>
          <a:xfrm>
            <a:off x="3591350" y="2349500"/>
            <a:ext cx="467500" cy="5715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0" name="Rounded Rectangle 29"/>
          <p:cNvSpPr/>
          <p:nvPr/>
        </p:nvSpPr>
        <p:spPr>
          <a:xfrm>
            <a:off x="4391450" y="2349500"/>
            <a:ext cx="467500" cy="5715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1" name="Rounded Rectangle 30"/>
          <p:cNvSpPr/>
          <p:nvPr/>
        </p:nvSpPr>
        <p:spPr>
          <a:xfrm>
            <a:off x="624700" y="2349500"/>
            <a:ext cx="467500" cy="5715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2" name="Rounded Rectangle 31"/>
          <p:cNvSpPr/>
          <p:nvPr/>
        </p:nvSpPr>
        <p:spPr>
          <a:xfrm>
            <a:off x="1424800" y="2349500"/>
            <a:ext cx="467500" cy="5715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3" name="Rounded Rectangle 32"/>
          <p:cNvSpPr/>
          <p:nvPr/>
        </p:nvSpPr>
        <p:spPr>
          <a:xfrm>
            <a:off x="2542400" y="1727200"/>
            <a:ext cx="467500" cy="5715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4" name="Rounded Rectangle 33"/>
          <p:cNvSpPr/>
          <p:nvPr/>
        </p:nvSpPr>
        <p:spPr>
          <a:xfrm>
            <a:off x="2542400" y="2349500"/>
            <a:ext cx="467500" cy="5715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Rounded Rectangle 5"/>
          <p:cNvSpPr/>
          <p:nvPr/>
        </p:nvSpPr>
        <p:spPr>
          <a:xfrm>
            <a:off x="612000" y="360000"/>
            <a:ext cx="7920000" cy="630000"/>
          </a:xfrm>
          <a:prstGeom prst="roundRect">
            <a:avLst>
              <a:gd name="adj" fmla="val 23816"/>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Coulomb interaction – Slater Integrals</a:t>
            </a:r>
            <a:endParaRPr lang="en-US" sz="2400" baseline="-25000" dirty="0"/>
          </a:p>
        </p:txBody>
      </p:sp>
      <p:sp>
        <p:nvSpPr>
          <p:cNvPr id="7" name="Rounded Rectangle 6"/>
          <p:cNvSpPr/>
          <p:nvPr/>
        </p:nvSpPr>
        <p:spPr>
          <a:xfrm>
            <a:off x="612000" y="6480000"/>
            <a:ext cx="7920000" cy="90000"/>
          </a:xfrm>
          <a:prstGeom prst="roundRect">
            <a:avLst>
              <a:gd name="adj" fmla="val 37719"/>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nvGrpSpPr>
          <p:cNvPr id="2" name="Group 1"/>
          <p:cNvGrpSpPr/>
          <p:nvPr/>
        </p:nvGrpSpPr>
        <p:grpSpPr>
          <a:xfrm>
            <a:off x="6832600" y="2596169"/>
            <a:ext cx="1930399" cy="975938"/>
            <a:chOff x="3742267" y="1422400"/>
            <a:chExt cx="1320800" cy="677334"/>
          </a:xfrm>
        </p:grpSpPr>
        <p:cxnSp>
          <p:nvCxnSpPr>
            <p:cNvPr id="3" name="Straight Arrow Connector 2"/>
            <p:cNvCxnSpPr/>
            <p:nvPr/>
          </p:nvCxnSpPr>
          <p:spPr>
            <a:xfrm flipV="1">
              <a:off x="3742267" y="1422401"/>
              <a:ext cx="660400" cy="677332"/>
            </a:xfrm>
            <a:prstGeom prst="straightConnector1">
              <a:avLst/>
            </a:prstGeom>
            <a:ln w="76200" cmpd="sng">
              <a:tailEnd type="arrow"/>
            </a:ln>
          </p:spPr>
          <p:style>
            <a:lnRef idx="2">
              <a:schemeClr val="accent2"/>
            </a:lnRef>
            <a:fillRef idx="0">
              <a:schemeClr val="accent2"/>
            </a:fillRef>
            <a:effectRef idx="1">
              <a:schemeClr val="accent2"/>
            </a:effectRef>
            <a:fontRef idx="minor">
              <a:schemeClr val="tx1"/>
            </a:fontRef>
          </p:style>
        </p:cxnSp>
        <p:cxnSp>
          <p:nvCxnSpPr>
            <p:cNvPr id="10" name="Straight Arrow Connector 9"/>
            <p:cNvCxnSpPr/>
            <p:nvPr/>
          </p:nvCxnSpPr>
          <p:spPr>
            <a:xfrm>
              <a:off x="4402667" y="1422400"/>
              <a:ext cx="660400" cy="677333"/>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3742267" y="2099733"/>
              <a:ext cx="1320800" cy="1"/>
            </a:xfrm>
            <a:prstGeom prst="straightConnector1">
              <a:avLst/>
            </a:prstGeom>
            <a:ln w="76200" cmpd="sng">
              <a:tailEnd type="arrow"/>
            </a:ln>
          </p:spPr>
          <p:style>
            <a:lnRef idx="2">
              <a:schemeClr val="accent4"/>
            </a:lnRef>
            <a:fillRef idx="0">
              <a:schemeClr val="accent4"/>
            </a:fillRef>
            <a:effectRef idx="1">
              <a:schemeClr val="accent4"/>
            </a:effectRef>
            <a:fontRef idx="minor">
              <a:schemeClr val="tx1"/>
            </a:fontRef>
          </p:style>
        </p:cxnSp>
      </p:grpSp>
      <p:sp>
        <p:nvSpPr>
          <p:cNvPr id="8" name="Rounded Rectangle 7"/>
          <p:cNvSpPr/>
          <p:nvPr/>
        </p:nvSpPr>
        <p:spPr>
          <a:xfrm>
            <a:off x="3774300" y="5870400"/>
            <a:ext cx="2588400" cy="5715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9" name="Rounded Rectangle 8"/>
          <p:cNvSpPr/>
          <p:nvPr/>
        </p:nvSpPr>
        <p:spPr>
          <a:xfrm>
            <a:off x="2059800" y="4549600"/>
            <a:ext cx="1039000" cy="5715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1" name="Rounded Rectangle 10"/>
          <p:cNvSpPr/>
          <p:nvPr/>
        </p:nvSpPr>
        <p:spPr>
          <a:xfrm>
            <a:off x="3774300" y="3149600"/>
            <a:ext cx="2588400" cy="5715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Rounded Rectangle 11"/>
          <p:cNvSpPr/>
          <p:nvPr/>
        </p:nvSpPr>
        <p:spPr>
          <a:xfrm>
            <a:off x="586600" y="5870400"/>
            <a:ext cx="1407300" cy="5715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3" name="Rounded Rectangle 12"/>
          <p:cNvSpPr/>
          <p:nvPr/>
        </p:nvSpPr>
        <p:spPr>
          <a:xfrm>
            <a:off x="586600" y="3149600"/>
            <a:ext cx="1407300" cy="5715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4" name="Picture 13" descr="FDiag2.pdf"/>
          <p:cNvPicPr>
            <a:picLocks noChangeAspect="1"/>
          </p:cNvPicPr>
          <p:nvPr/>
        </p:nvPicPr>
        <p:blipFill rotWithShape="1">
          <a:blip r:embed="rId3">
            <a:extLst>
              <a:ext uri="{28A0092B-C50C-407E-A947-70E740481C1C}">
                <a14:useLocalDpi xmlns:a14="http://schemas.microsoft.com/office/drawing/2010/main" val="0"/>
              </a:ext>
            </a:extLst>
          </a:blip>
          <a:srcRect l="8627" t="12006" r="52389" b="68146"/>
          <a:stretch/>
        </p:blipFill>
        <p:spPr>
          <a:xfrm>
            <a:off x="-70134" y="2880938"/>
            <a:ext cx="6580292" cy="4335663"/>
          </a:xfrm>
          <a:prstGeom prst="rect">
            <a:avLst/>
          </a:prstGeom>
        </p:spPr>
      </p:pic>
      <p:grpSp>
        <p:nvGrpSpPr>
          <p:cNvPr id="20" name="Group 19"/>
          <p:cNvGrpSpPr/>
          <p:nvPr/>
        </p:nvGrpSpPr>
        <p:grpSpPr>
          <a:xfrm>
            <a:off x="7315200" y="4490025"/>
            <a:ext cx="965200" cy="1951875"/>
            <a:chOff x="7063600" y="1219200"/>
            <a:chExt cx="1138767" cy="2917074"/>
          </a:xfrm>
        </p:grpSpPr>
        <p:cxnSp>
          <p:nvCxnSpPr>
            <p:cNvPr id="17" name="Straight Arrow Connector 16"/>
            <p:cNvCxnSpPr/>
            <p:nvPr/>
          </p:nvCxnSpPr>
          <p:spPr>
            <a:xfrm flipV="1">
              <a:off x="7063600" y="2677740"/>
              <a:ext cx="1138767" cy="1458534"/>
            </a:xfrm>
            <a:prstGeom prst="straightConnector1">
              <a:avLst/>
            </a:prstGeom>
            <a:ln w="76200" cmpd="sng">
              <a:tailEnd type="arrow"/>
            </a:ln>
          </p:spPr>
          <p:style>
            <a:lnRef idx="2">
              <a:schemeClr val="accent5"/>
            </a:lnRef>
            <a:fillRef idx="0">
              <a:schemeClr val="accent5"/>
            </a:fillRef>
            <a:effectRef idx="1">
              <a:schemeClr val="accent5"/>
            </a:effectRef>
            <a:fontRef idx="minor">
              <a:schemeClr val="tx1"/>
            </a:fontRef>
          </p:style>
        </p:cxnSp>
        <p:cxnSp>
          <p:nvCxnSpPr>
            <p:cNvPr id="18" name="Straight Arrow Connector 17"/>
            <p:cNvCxnSpPr/>
            <p:nvPr/>
          </p:nvCxnSpPr>
          <p:spPr>
            <a:xfrm rot="10800000">
              <a:off x="7063600" y="1219204"/>
              <a:ext cx="1138767" cy="1458536"/>
            </a:xfrm>
            <a:prstGeom prst="straightConnector1">
              <a:avLst/>
            </a:prstGeom>
            <a:ln w="76200" cmpd="sng">
              <a:tailEnd type="arrow"/>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p:nvPr/>
          </p:nvCxnSpPr>
          <p:spPr>
            <a:xfrm flipH="1" flipV="1">
              <a:off x="7063600" y="1219200"/>
              <a:ext cx="1" cy="2917074"/>
            </a:xfrm>
            <a:prstGeom prst="straightConnector1">
              <a:avLst/>
            </a:prstGeom>
            <a:ln w="76200" cmpd="sng">
              <a:tailEnd type="arrow"/>
            </a:ln>
          </p:spPr>
          <p:style>
            <a:lnRef idx="3">
              <a:schemeClr val="accent3"/>
            </a:lnRef>
            <a:fillRef idx="0">
              <a:schemeClr val="accent3"/>
            </a:fillRef>
            <a:effectRef idx="2">
              <a:schemeClr val="accent3"/>
            </a:effectRef>
            <a:fontRef idx="minor">
              <a:schemeClr val="tx1"/>
            </a:fontRef>
          </p:style>
        </p:cxnSp>
      </p:grpSp>
      <p:sp>
        <p:nvSpPr>
          <p:cNvPr id="22" name="Rounded Rectangle 21"/>
          <p:cNvSpPr/>
          <p:nvPr/>
        </p:nvSpPr>
        <p:spPr>
          <a:xfrm>
            <a:off x="612000" y="1130238"/>
            <a:ext cx="6220600" cy="468000"/>
          </a:xfrm>
          <a:prstGeom prst="roundRect">
            <a:avLst>
              <a:gd name="adj" fmla="val 21025"/>
            </a:avLst>
          </a:prstGeom>
          <a:gradFill>
            <a:gsLst>
              <a:gs pos="0">
                <a:schemeClr val="tx2">
                  <a:lumMod val="20000"/>
                  <a:lumOff val="80000"/>
                </a:schemeClr>
              </a:gs>
              <a:gs pos="100000">
                <a:schemeClr val="tx2">
                  <a:lumMod val="60000"/>
                  <a:lumOff val="40000"/>
                </a:schemeClr>
              </a:gs>
            </a:gsLst>
            <a:lin ang="2700000" scaled="0"/>
          </a:gradFill>
          <a:ln>
            <a:noFill/>
          </a:ln>
          <a:effectLst>
            <a:outerShdw blurRad="40000" dist="63500" dir="2700000" rotWithShape="0">
              <a:schemeClr val="tx2"/>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2000" dirty="0">
                <a:solidFill>
                  <a:schemeClr val="tx1"/>
                </a:solidFill>
              </a:rPr>
              <a:t>Triangular equations</a:t>
            </a:r>
          </a:p>
          <a:p>
            <a:pPr marL="342900" indent="-342900" algn="ctr">
              <a:buFont typeface="Arial"/>
              <a:buChar char="•"/>
            </a:pPr>
            <a:endParaRPr lang="en-US" sz="2400" dirty="0">
              <a:solidFill>
                <a:schemeClr val="tx1"/>
              </a:solidFill>
            </a:endParaRPr>
          </a:p>
        </p:txBody>
      </p:sp>
      <p:pic>
        <p:nvPicPr>
          <p:cNvPr id="23" name="Picture 2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600" y="1778000"/>
            <a:ext cx="4343400" cy="469900"/>
          </a:xfrm>
          <a:prstGeom prst="rect">
            <a:avLst/>
          </a:prstGeom>
        </p:spPr>
      </p:pic>
      <p:pic>
        <p:nvPicPr>
          <p:cNvPr id="24" name="Picture 23"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600" y="2411038"/>
            <a:ext cx="4343400" cy="469900"/>
          </a:xfrm>
          <a:prstGeom prst="rect">
            <a:avLst/>
          </a:prstGeom>
        </p:spPr>
      </p:pic>
    </p:spTree>
    <p:extLst>
      <p:ext uri="{BB962C8B-B14F-4D97-AF65-F5344CB8AC3E}">
        <p14:creationId xmlns:p14="http://schemas.microsoft.com/office/powerpoint/2010/main" val="39017716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13742</TotalTime>
  <Words>416</Words>
  <Application>Microsoft Macintosh PowerPoint</Application>
  <PresentationFormat>On-screen Show (4:3)</PresentationFormat>
  <Paragraphs>59</Paragraphs>
  <Slides>15</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Maurits W. Haverkort</dc:creator>
  <cp:keywords/>
  <dc:description/>
  <cp:lastModifiedBy>M.W.Haverkort</cp:lastModifiedBy>
  <cp:revision>395</cp:revision>
  <dcterms:created xsi:type="dcterms:W3CDTF">2012-12-04T19:49:57Z</dcterms:created>
  <dcterms:modified xsi:type="dcterms:W3CDTF">2022-09-29T11:40:17Z</dcterms:modified>
  <cp:category/>
</cp:coreProperties>
</file>