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92" r:id="rId2"/>
    <p:sldId id="277" r:id="rId3"/>
    <p:sldId id="278" r:id="rId4"/>
    <p:sldId id="279" r:id="rId5"/>
    <p:sldId id="280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281" r:id="rId15"/>
    <p:sldId id="282" r:id="rId16"/>
    <p:sldId id="283" r:id="rId17"/>
    <p:sldId id="284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219"/>
    <p:restoredTop sz="93705"/>
  </p:normalViewPr>
  <p:slideViewPr>
    <p:cSldViewPr snapToGrid="0" snapToObjects="1">
      <p:cViewPr varScale="1">
        <p:scale>
          <a:sx n="111" d="100"/>
          <a:sy n="111" d="100"/>
        </p:scale>
        <p:origin x="60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83882-2B91-4B4D-97E6-DBD00E2D4F4F}" type="datetimeFigureOut">
              <a:rPr lang="en-US" smtClean="0"/>
              <a:t>10/6/19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5DF58-3066-8640-AA43-26599476B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6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9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5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2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10/6/19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5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10/6/19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10/6/19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2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7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9875-2E39-AA43-83FC-95AB1C66684A}" type="datetimeFigureOut">
              <a:rPr lang="en-US" smtClean="0"/>
              <a:t>10/6/19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0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A9875-2E39-AA43-83FC-95AB1C66684A}" type="datetimeFigureOut">
              <a:rPr lang="en-US" smtClean="0"/>
              <a:t>10/6/19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3FDF-E86E-B848-8D83-2C61386D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gnet.pdf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99" y="387694"/>
            <a:ext cx="8114246" cy="81142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87694"/>
            <a:ext cx="7920000" cy="180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XAS </a:t>
            </a:r>
            <a:r>
              <a:rPr lang="en-US" sz="2400" smtClean="0"/>
              <a:t>as conductivity tensor</a:t>
            </a:r>
            <a:r>
              <a:rPr lang="en-GB" sz="2400" baseline="-25000" dirty="0" smtClean="0"/>
              <a:t>/</a:t>
            </a:r>
            <a:endParaRPr lang="en-US" sz="2400" baseline="-250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2000" y="2680092"/>
            <a:ext cx="79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Maurits W. Haverkort</a:t>
            </a:r>
          </a:p>
          <a:p>
            <a:pPr algn="ctr"/>
            <a:r>
              <a:rPr lang="en-CA" i="1" dirty="0"/>
              <a:t>Institute </a:t>
            </a:r>
            <a:r>
              <a:rPr lang="en-CA" i="1" dirty="0" smtClean="0"/>
              <a:t>for theoretical </a:t>
            </a:r>
            <a:r>
              <a:rPr lang="en-CA" i="1" dirty="0"/>
              <a:t>physics, Heidelberg University, Heidelberg, </a:t>
            </a:r>
            <a:r>
              <a:rPr lang="en-CA" i="1" dirty="0" smtClean="0"/>
              <a:t>Germany</a:t>
            </a:r>
          </a:p>
          <a:p>
            <a:pPr algn="ctr"/>
            <a:r>
              <a:rPr lang="en-GB" dirty="0" smtClean="0"/>
              <a:t> </a:t>
            </a:r>
            <a:endParaRPr lang="en-US" i="1" dirty="0" smtClean="0">
              <a:solidFill>
                <a:schemeClr val="tx2"/>
              </a:solidFill>
            </a:endParaRPr>
          </a:p>
          <a:p>
            <a:pPr algn="ctr"/>
            <a:r>
              <a:rPr lang="en-US" i="1" dirty="0" err="1" smtClean="0">
                <a:solidFill>
                  <a:schemeClr val="tx2"/>
                </a:solidFill>
              </a:rPr>
              <a:t>M.W.Haverkort@thphys.uni-heidelberg.de</a:t>
            </a:r>
            <a:endParaRPr lang="en-US" i="1" dirty="0" smtClean="0">
              <a:solidFill>
                <a:schemeClr val="tx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17495" y="96524"/>
            <a:ext cx="1171476" cy="11843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ignet.pdf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971" y="89674"/>
            <a:ext cx="1191170" cy="119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3375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271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479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79" y="311235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479" y="474529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186814" y="1297978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19354" y="1730637"/>
            <a:ext cx="934984" cy="949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41359" y="1118399"/>
            <a:ext cx="3654148" cy="1784606"/>
          </a:xfrm>
          <a:prstGeom prst="roundRect">
            <a:avLst>
              <a:gd name="adj" fmla="val 11460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Spectrum measured with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cs typeface="Symbol" charset="2"/>
              </a:rPr>
              <a:t>y+z</a:t>
            </a:r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)-polarized light</a:t>
            </a:r>
          </a:p>
        </p:txBody>
      </p:sp>
      <p:sp>
        <p:nvSpPr>
          <p:cNvPr id="14" name="Frame 13"/>
          <p:cNvSpPr/>
          <p:nvPr/>
        </p:nvSpPr>
        <p:spPr>
          <a:xfrm>
            <a:off x="5365689" y="4485352"/>
            <a:ext cx="3307330" cy="2288907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1953" y="5464337"/>
            <a:ext cx="701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½ 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3375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271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479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79" y="311235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479" y="474529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186814" y="1297978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19354" y="1730637"/>
            <a:ext cx="934984" cy="949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41359" y="1118399"/>
            <a:ext cx="3654148" cy="1784606"/>
          </a:xfrm>
          <a:prstGeom prst="roundRect">
            <a:avLst>
              <a:gd name="adj" fmla="val 11460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Spectrum measured with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cs typeface="Symbol" charset="2"/>
              </a:rPr>
              <a:t>y+z</a:t>
            </a:r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)-polarized light</a:t>
            </a:r>
          </a:p>
        </p:txBody>
      </p:sp>
      <p:sp>
        <p:nvSpPr>
          <p:cNvPr id="14" name="Frame 13"/>
          <p:cNvSpPr/>
          <p:nvPr/>
        </p:nvSpPr>
        <p:spPr>
          <a:xfrm>
            <a:off x="2895658" y="2763439"/>
            <a:ext cx="3307330" cy="2288907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4012" y="3841288"/>
            <a:ext cx="701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½ 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3375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271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479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79" y="311235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479" y="474529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186814" y="1297978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19354" y="1730637"/>
            <a:ext cx="934984" cy="949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41359" y="1118399"/>
            <a:ext cx="3654148" cy="1784606"/>
          </a:xfrm>
          <a:prstGeom prst="roundRect">
            <a:avLst>
              <a:gd name="adj" fmla="val 11460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Spectrum measured with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cs typeface="Symbol" charset="2"/>
              </a:rPr>
              <a:t>y+z</a:t>
            </a:r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)-polarized light</a:t>
            </a:r>
          </a:p>
        </p:txBody>
      </p:sp>
      <p:sp>
        <p:nvSpPr>
          <p:cNvPr id="14" name="Frame 13"/>
          <p:cNvSpPr/>
          <p:nvPr/>
        </p:nvSpPr>
        <p:spPr>
          <a:xfrm>
            <a:off x="5365689" y="2782626"/>
            <a:ext cx="3307330" cy="2288907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1953" y="3841288"/>
            <a:ext cx="701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½ 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3375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271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479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79" y="311235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479" y="474529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186814" y="1297978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19354" y="1730637"/>
            <a:ext cx="934984" cy="949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41359" y="1118399"/>
            <a:ext cx="3654148" cy="1784606"/>
          </a:xfrm>
          <a:prstGeom prst="roundRect">
            <a:avLst>
              <a:gd name="adj" fmla="val 11460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Spectrum measured with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cs typeface="Symbol" charset="2"/>
              </a:rPr>
              <a:t>y+z</a:t>
            </a:r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)-polarized light</a:t>
            </a:r>
          </a:p>
        </p:txBody>
      </p:sp>
      <p:sp>
        <p:nvSpPr>
          <p:cNvPr id="14" name="Frame 13"/>
          <p:cNvSpPr/>
          <p:nvPr/>
        </p:nvSpPr>
        <p:spPr>
          <a:xfrm>
            <a:off x="2979388" y="4476629"/>
            <a:ext cx="3307330" cy="2288907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0057" y="5404445"/>
            <a:ext cx="701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½ 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in </a:t>
            </a:r>
            <a:r>
              <a:rPr lang="en-US" sz="2400" dirty="0" smtClean="0">
                <a:solidFill>
                  <a:schemeClr val="accent6"/>
                </a:solidFill>
              </a:rPr>
              <a:t>cubic </a:t>
            </a:r>
            <a:r>
              <a:rPr lang="en-US" sz="2400" dirty="0" smtClean="0"/>
              <a:t>symmetry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46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in </a:t>
            </a:r>
            <a:r>
              <a:rPr lang="en-US" sz="2400" dirty="0" smtClean="0">
                <a:solidFill>
                  <a:schemeClr val="accent6"/>
                </a:solidFill>
              </a:rPr>
              <a:t>tetragonal </a:t>
            </a:r>
            <a:r>
              <a:rPr lang="en-US" sz="2400" dirty="0" smtClean="0"/>
              <a:t>symmetry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5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in </a:t>
            </a:r>
            <a:r>
              <a:rPr lang="en-US" sz="2400" dirty="0" smtClean="0">
                <a:solidFill>
                  <a:schemeClr val="accent6"/>
                </a:solidFill>
              </a:rPr>
              <a:t>orthorhombic </a:t>
            </a:r>
            <a:r>
              <a:rPr lang="en-US" sz="2400" dirty="0" smtClean="0"/>
              <a:t>symmetry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95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in </a:t>
            </a:r>
            <a:r>
              <a:rPr lang="en-US" sz="2400" dirty="0" smtClean="0">
                <a:solidFill>
                  <a:schemeClr val="accent6"/>
                </a:solidFill>
              </a:rPr>
              <a:t>monoclinic </a:t>
            </a:r>
            <a:r>
              <a:rPr lang="en-US" sz="2400" dirty="0" smtClean="0"/>
              <a:t>symmetry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60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in </a:t>
            </a:r>
            <a:r>
              <a:rPr lang="en-US" sz="2400" dirty="0" smtClean="0">
                <a:solidFill>
                  <a:schemeClr val="accent6"/>
                </a:solidFill>
              </a:rPr>
              <a:t>triclinic </a:t>
            </a:r>
            <a:r>
              <a:rPr lang="en-US" sz="2400" dirty="0" smtClean="0"/>
              <a:t>symmetry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5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in </a:t>
            </a:r>
            <a:r>
              <a:rPr lang="en-US" sz="2400" dirty="0" smtClean="0">
                <a:solidFill>
                  <a:schemeClr val="accent6"/>
                </a:solidFill>
              </a:rPr>
              <a:t>magnetic</a:t>
            </a:r>
            <a:r>
              <a:rPr lang="en-US" sz="2400" dirty="0" smtClean="0"/>
              <a:t> materials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4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verkort x-ray spectroscopy 03A (dragged)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79" b="10024"/>
          <a:stretch/>
        </p:blipFill>
        <p:spPr>
          <a:xfrm>
            <a:off x="0" y="1422400"/>
            <a:ext cx="9144000" cy="47879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um rules for linear </a:t>
            </a:r>
            <a:r>
              <a:rPr lang="en-US" sz="2400" dirty="0" err="1" smtClean="0"/>
              <a:t>dichroism</a:t>
            </a:r>
            <a:r>
              <a:rPr lang="en-US" sz="2400" dirty="0"/>
              <a:t>:</a:t>
            </a:r>
            <a:r>
              <a:rPr lang="en-US" sz="2400" dirty="0" smtClean="0"/>
              <a:t> orbital occupation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01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in </a:t>
            </a:r>
            <a:r>
              <a:rPr lang="en-US" sz="2400" dirty="0" smtClean="0">
                <a:solidFill>
                  <a:schemeClr val="accent6"/>
                </a:solidFill>
              </a:rPr>
              <a:t>magnetic</a:t>
            </a:r>
            <a:r>
              <a:rPr lang="en-US" sz="2400" dirty="0" smtClean="0"/>
              <a:t> materials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0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XAS and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– an example for s to p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6" name="Picture 5" descr="Haverkort x-ray spectroscopy 03A mod (dragged)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55" t="41823" r="36528" b="32036"/>
          <a:stretch/>
        </p:blipFill>
        <p:spPr>
          <a:xfrm>
            <a:off x="3403600" y="3251200"/>
            <a:ext cx="2552700" cy="1689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9989" y="5015468"/>
            <a:ext cx="4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w</a:t>
            </a:r>
            <a:r>
              <a:rPr lang="en-US" baseline="-25000" dirty="0" smtClean="0"/>
              <a:t>0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03600" y="5092700"/>
            <a:ext cx="1270000" cy="12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98288" y="3695700"/>
            <a:ext cx="111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Real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Imaginary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3300" y="3378200"/>
            <a:ext cx="749300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854700" y="4635501"/>
            <a:ext cx="2575700" cy="1731300"/>
          </a:xfrm>
          <a:prstGeom prst="roundRect">
            <a:avLst>
              <a:gd name="adj" fmla="val 1458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cs typeface="Symbol" charset="2"/>
              </a:rPr>
              <a:t>Absorption –</a:t>
            </a:r>
            <a:r>
              <a:rPr lang="en-US" sz="2000" dirty="0" err="1" smtClean="0">
                <a:solidFill>
                  <a:schemeClr val="tx1"/>
                </a:solidFill>
                <a:cs typeface="Symbol" charset="2"/>
              </a:rPr>
              <a:t>Im</a:t>
            </a:r>
            <a:r>
              <a:rPr lang="en-US" sz="2000" dirty="0" smtClean="0">
                <a:solidFill>
                  <a:schemeClr val="tx1"/>
                </a:solidFill>
                <a:cs typeface="Symbol" charset="2"/>
              </a:rPr>
              <a:t>[</a:t>
            </a:r>
            <a:r>
              <a:rPr lang="en-US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cs typeface="Symbol" charset="2"/>
              </a:rPr>
              <a:t>]</a:t>
            </a:r>
          </a:p>
          <a:p>
            <a:pPr algn="ctr"/>
            <a:endParaRPr lang="en-US" sz="2000" dirty="0" smtClean="0">
              <a:solidFill>
                <a:schemeClr val="tx1"/>
              </a:solidFill>
              <a:cs typeface="Symbol" charset="2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cs typeface="Symbol" charset="2"/>
              </a:rPr>
              <a:t>(in Landau </a:t>
            </a:r>
            <a:r>
              <a:rPr lang="en-US" sz="2000" dirty="0" err="1" smtClean="0">
                <a:solidFill>
                  <a:schemeClr val="tx1"/>
                </a:solidFill>
                <a:cs typeface="Symbol" charset="2"/>
              </a:rPr>
              <a:t>Lifschitz</a:t>
            </a:r>
            <a:r>
              <a:rPr lang="en-US" sz="2000" dirty="0" smtClean="0">
                <a:solidFill>
                  <a:schemeClr val="tx1"/>
                </a:solidFill>
                <a:cs typeface="Symbol" charset="2"/>
              </a:rPr>
              <a:t> absorption is Re[</a:t>
            </a:r>
            <a:r>
              <a:rPr lang="en-US" sz="20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cs typeface="Symbol" charset="2"/>
              </a:rPr>
              <a:t>])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Arial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62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854700" y="4635501"/>
            <a:ext cx="2575700" cy="1731300"/>
          </a:xfrm>
          <a:prstGeom prst="roundRect">
            <a:avLst>
              <a:gd name="adj" fmla="val 1458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Absorption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–</a:t>
            </a:r>
            <a:r>
              <a:rPr lang="en-US" sz="3200" dirty="0" err="1" smtClean="0">
                <a:solidFill>
                  <a:schemeClr val="tx1"/>
                </a:solidFill>
                <a:cs typeface="Symbol" charset="2"/>
              </a:rPr>
              <a:t>Im</a:t>
            </a:r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[</a:t>
            </a:r>
            <a:r>
              <a:rPr lang="en-US" sz="32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e</a:t>
            </a:r>
            <a:r>
              <a:rPr lang="en-US" sz="4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.</a:t>
            </a:r>
            <a:r>
              <a:rPr lang="en-US" sz="32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40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.</a:t>
            </a:r>
            <a:r>
              <a:rPr lang="en-US" sz="32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459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3375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271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93375" y="312518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05271" y="312518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79" y="311235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93375" y="475812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05271" y="475812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479" y="474529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390739" y="1158410"/>
            <a:ext cx="3307330" cy="2288907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be 16"/>
          <p:cNvSpPr/>
          <p:nvPr/>
        </p:nvSpPr>
        <p:spPr>
          <a:xfrm>
            <a:off x="7186814" y="1297978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379494" y="2679696"/>
            <a:ext cx="639860" cy="6578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877852" y="3658529"/>
            <a:ext cx="3654148" cy="1784606"/>
          </a:xfrm>
          <a:prstGeom prst="roundRect">
            <a:avLst>
              <a:gd name="adj" fmla="val 11460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Spectrum measured with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x-polarized light</a:t>
            </a:r>
          </a:p>
        </p:txBody>
      </p:sp>
    </p:spTree>
    <p:extLst>
      <p:ext uri="{BB962C8B-B14F-4D97-AF65-F5344CB8AC3E}">
        <p14:creationId xmlns:p14="http://schemas.microsoft.com/office/powerpoint/2010/main" val="23549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3375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271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479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05271" y="312518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79" y="311235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93375" y="475812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05271" y="475812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479" y="474529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186814" y="1297978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019354" y="2679696"/>
            <a:ext cx="92102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725346" y="1118399"/>
            <a:ext cx="3654148" cy="1784606"/>
          </a:xfrm>
          <a:prstGeom prst="roundRect">
            <a:avLst>
              <a:gd name="adj" fmla="val 11460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Spectrum measured with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cs typeface="Symbol" charset="2"/>
              </a:rPr>
              <a:t>y</a:t>
            </a:r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-polarized light</a:t>
            </a:r>
          </a:p>
        </p:txBody>
      </p:sp>
      <p:sp>
        <p:nvSpPr>
          <p:cNvPr id="2" name="Frame 1"/>
          <p:cNvSpPr/>
          <p:nvPr/>
        </p:nvSpPr>
        <p:spPr>
          <a:xfrm>
            <a:off x="2846815" y="2679696"/>
            <a:ext cx="3307330" cy="2288907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3375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271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479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05271" y="312518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79" y="311235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93375" y="475812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93375" y="3126314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479" y="474529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186814" y="1297978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19354" y="1730637"/>
            <a:ext cx="0" cy="9490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66954" y="3993490"/>
            <a:ext cx="3654148" cy="1784606"/>
          </a:xfrm>
          <a:prstGeom prst="roundRect">
            <a:avLst>
              <a:gd name="adj" fmla="val 11460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Spectrum measured with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z-polarized light</a:t>
            </a:r>
          </a:p>
        </p:txBody>
      </p:sp>
      <p:sp>
        <p:nvSpPr>
          <p:cNvPr id="2" name="Frame 1"/>
          <p:cNvSpPr/>
          <p:nvPr/>
        </p:nvSpPr>
        <p:spPr>
          <a:xfrm>
            <a:off x="5365689" y="4485352"/>
            <a:ext cx="3307330" cy="2288907"/>
          </a:xfrm>
          <a:prstGeom prst="frame">
            <a:avLst>
              <a:gd name="adj1" fmla="val 5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6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verkort x-ray spectroscopy 03A mod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12000" y="360000"/>
            <a:ext cx="7920000" cy="630000"/>
          </a:xfrm>
          <a:prstGeom prst="roundRect">
            <a:avLst>
              <a:gd name="adj" fmla="val 23816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the conductivity tensor (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) is a TENSOR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12000" y="6480000"/>
            <a:ext cx="7920000" cy="90000"/>
          </a:xfrm>
          <a:prstGeom prst="roundRect">
            <a:avLst>
              <a:gd name="adj" fmla="val 37719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tx2"/>
              </a:gs>
            </a:gsLst>
            <a:lin ang="18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3375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271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479" y="147941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479" y="311235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1479" y="4745297"/>
            <a:ext cx="2497941" cy="16329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7186814" y="1297978"/>
            <a:ext cx="121615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19354" y="1730637"/>
            <a:ext cx="934984" cy="949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41359" y="1118399"/>
            <a:ext cx="3654148" cy="1784606"/>
          </a:xfrm>
          <a:prstGeom prst="roundRect">
            <a:avLst>
              <a:gd name="adj" fmla="val 11460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>
            <a:outerShdw blurRad="40000" dist="63500" dir="2700000" rotWithShape="0">
              <a:schemeClr val="tx2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 anchorCtr="1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Spectrum measured with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cs typeface="Symbol" charset="2"/>
              </a:rPr>
              <a:t>y+z</a:t>
            </a:r>
            <a:r>
              <a:rPr lang="en-US" sz="3200" dirty="0" smtClean="0">
                <a:solidFill>
                  <a:schemeClr val="tx1"/>
                </a:solidFill>
                <a:cs typeface="Symbol" charset="2"/>
              </a:rPr>
              <a:t>)-polarized light</a:t>
            </a:r>
          </a:p>
        </p:txBody>
      </p:sp>
    </p:spTree>
    <p:extLst>
      <p:ext uri="{BB962C8B-B14F-4D97-AF65-F5344CB8AC3E}">
        <p14:creationId xmlns:p14="http://schemas.microsoft.com/office/powerpoint/2010/main" val="39011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286</Words>
  <Application>Microsoft Macintosh PowerPoint</Application>
  <PresentationFormat>On-screen Show (4:3)</PresentationFormat>
  <Paragraphs>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Symbol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Maurits W. Haverkort</dc:creator>
  <cp:keywords/>
  <dc:description/>
  <cp:lastModifiedBy>Maurits W. Haverkort</cp:lastModifiedBy>
  <cp:revision>30</cp:revision>
  <dcterms:created xsi:type="dcterms:W3CDTF">2014-09-03T03:09:54Z</dcterms:created>
  <dcterms:modified xsi:type="dcterms:W3CDTF">2019-10-05T23:26:36Z</dcterms:modified>
  <cp:category/>
</cp:coreProperties>
</file>