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76" r:id="rId7"/>
    <p:sldId id="286" r:id="rId8"/>
    <p:sldId id="287" r:id="rId9"/>
    <p:sldId id="288" r:id="rId10"/>
    <p:sldId id="296" r:id="rId11"/>
    <p:sldId id="297" r:id="rId12"/>
    <p:sldId id="298" r:id="rId13"/>
    <p:sldId id="299" r:id="rId14"/>
    <p:sldId id="300" r:id="rId15"/>
    <p:sldId id="311" r:id="rId16"/>
    <p:sldId id="301" r:id="rId17"/>
    <p:sldId id="312" r:id="rId18"/>
    <p:sldId id="309" r:id="rId19"/>
    <p:sldId id="302" r:id="rId20"/>
    <p:sldId id="303" r:id="rId21"/>
    <p:sldId id="304" r:id="rId22"/>
    <p:sldId id="313" r:id="rId23"/>
    <p:sldId id="314" r:id="rId24"/>
    <p:sldId id="266" r:id="rId25"/>
    <p:sldId id="290" r:id="rId26"/>
    <p:sldId id="305" r:id="rId27"/>
    <p:sldId id="278" r:id="rId28"/>
    <p:sldId id="279" r:id="rId29"/>
    <p:sldId id="280" r:id="rId30"/>
    <p:sldId id="315" r:id="rId31"/>
    <p:sldId id="316" r:id="rId32"/>
    <p:sldId id="281" r:id="rId33"/>
    <p:sldId id="292" r:id="rId34"/>
    <p:sldId id="293" r:id="rId35"/>
    <p:sldId id="317" r:id="rId36"/>
    <p:sldId id="284" r:id="rId37"/>
    <p:sldId id="285" r:id="rId38"/>
    <p:sldId id="294" r:id="rId39"/>
    <p:sldId id="295" r:id="rId40"/>
    <p:sldId id="321" r:id="rId41"/>
    <p:sldId id="310" r:id="rId42"/>
    <p:sldId id="306" r:id="rId43"/>
    <p:sldId id="271" r:id="rId44"/>
    <p:sldId id="318" r:id="rId45"/>
    <p:sldId id="319" r:id="rId46"/>
    <p:sldId id="320" r:id="rId47"/>
    <p:sldId id="3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94FBE-11EF-4559-AF6B-8725865A943C}" type="datetimeFigureOut">
              <a:rPr lang="en-CA" smtClean="0"/>
              <a:t>2019-10-10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FD77-48A4-455C-AB93-94D383691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69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FD77-48A4-455C-AB93-94D383691FD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4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FD77-48A4-455C-AB93-94D383691FD9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25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31AA-D6EF-4145-8F07-EB5EF47D0A51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47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C379-3090-4CD5-AEEE-36DBFB5F3F2E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9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BC27-A094-4AE9-8407-F676BD68939A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02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28D-8A23-4055-8F35-37B0C5F49A5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1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CDAD-1B99-41F1-8494-9579052824F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402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2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7161-7A72-4D28-B732-CCBB9A40488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2245-DB44-4659-80E0-19B064CCF8E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6656-A226-4EF7-AF3E-77FD63BE8A9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D074-5E52-4CC0-B6FD-E6F20B0593D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39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28F8-FDB1-4B15-A9FE-72267D20BE9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9E18-A166-4EA4-8D67-26AB715482D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9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A12E-D603-4DBF-8D6B-2F16106FB673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818" y="6356351"/>
            <a:ext cx="2057400" cy="365125"/>
          </a:xfrm>
        </p:spPr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95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DF4-3A66-4DD6-9D6A-6A68632AFB8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92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FC4C-5C65-4E10-8E84-899C1532F9A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30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01D5-41B8-4892-AED4-BB72E6B6B7B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8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B25-282D-485D-B7A1-4C046D5DB7A4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9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E423-2F17-4856-A8A5-5DC9783B5750}" type="datetime1">
              <a:rPr lang="en-CA" smtClean="0"/>
              <a:t>2019-10-10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81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CCCF-E3E2-4ED7-9DF7-4F6A1A29A204}" type="datetime1">
              <a:rPr lang="en-CA" smtClean="0"/>
              <a:t>2019-10-10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24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AC3A-31E3-478E-A444-EF7E9463CF6A}" type="datetime1">
              <a:rPr lang="en-CA" smtClean="0"/>
              <a:t>2019-10-10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19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73A9-1011-4ADD-84FF-EFD787341905}" type="datetime1">
              <a:rPr lang="en-CA" smtClean="0"/>
              <a:t>2019-10-10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22D9-6818-475C-8BD0-571EA4CED708}" type="datetime1">
              <a:rPr lang="en-CA" smtClean="0"/>
              <a:t>2019-10-10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1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708D-502E-426E-B8A7-3090684AC361}" type="datetime1">
              <a:rPr lang="en-CA" smtClean="0"/>
              <a:t>2019-10-10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1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chemeClr val="bg1"/>
            </a:gs>
            <a:gs pos="100000">
              <a:schemeClr val="bg1">
                <a:lumMod val="8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9D91-7B8B-4E35-976D-AB434E4F72E2}" type="datetime1">
              <a:rPr lang="en-CA" smtClean="0"/>
              <a:t>2019-10-10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C4DB-0B84-41AF-8C04-2A61583C15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8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chemeClr val="bg1"/>
            </a:gs>
            <a:gs pos="100000">
              <a:schemeClr val="bg1">
                <a:lumMod val="8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AAA-5126-4BC3-9749-84D1DD5BA31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2019-10-10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8.emf"/><Relationship Id="rId7" Type="http://schemas.openxmlformats.org/officeDocument/2006/relationships/image" Target="../media/image59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64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66.png"/><Relationship Id="rId7" Type="http://schemas.openxmlformats.org/officeDocument/2006/relationships/image" Target="../media/image3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67.png"/><Relationship Id="rId9" Type="http://schemas.openxmlformats.org/officeDocument/2006/relationships/image" Target="../media/image3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Relationship Id="rId9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87.emf"/><Relationship Id="rId7" Type="http://schemas.openxmlformats.org/officeDocument/2006/relationships/image" Target="../media/image9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80.emf"/><Relationship Id="rId4" Type="http://schemas.openxmlformats.org/officeDocument/2006/relationships/image" Target="../media/image81.emf"/><Relationship Id="rId9" Type="http://schemas.openxmlformats.org/officeDocument/2006/relationships/image" Target="../media/image9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2585" y="688067"/>
            <a:ext cx="5558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Models Beyond Ligand Field Theory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9664" y="6488668"/>
            <a:ext cx="502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err="1" smtClean="0"/>
              <a:t>Quanty</a:t>
            </a:r>
            <a:r>
              <a:rPr lang="en-CA" sz="1600" dirty="0" smtClean="0"/>
              <a:t> Workshop 2019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59663" y="6055255"/>
            <a:ext cx="502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Robert Green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0845" y="2980146"/>
            <a:ext cx="3732179" cy="2089794"/>
          </a:xfrm>
          <a:custGeom>
            <a:avLst/>
            <a:gdLst>
              <a:gd name="connsiteX0" fmla="*/ 547316 w 5215854"/>
              <a:gd name="connsiteY0" fmla="*/ 0 h 2920562"/>
              <a:gd name="connsiteX1" fmla="*/ 5215854 w 5215854"/>
              <a:gd name="connsiteY1" fmla="*/ 0 h 2920562"/>
              <a:gd name="connsiteX2" fmla="*/ 5215854 w 5215854"/>
              <a:gd name="connsiteY2" fmla="*/ 2920562 h 2920562"/>
              <a:gd name="connsiteX3" fmla="*/ 0 w 5215854"/>
              <a:gd name="connsiteY3" fmla="*/ 2920562 h 2920562"/>
              <a:gd name="connsiteX4" fmla="*/ 0 w 5215854"/>
              <a:gd name="connsiteY4" fmla="*/ 526585 h 2920562"/>
              <a:gd name="connsiteX5" fmla="*/ 64041 w 5215854"/>
              <a:gd name="connsiteY5" fmla="*/ 556238 h 2920562"/>
              <a:gd name="connsiteX6" fmla="*/ 226958 w 5215854"/>
              <a:gd name="connsiteY6" fmla="*/ 584297 h 2920562"/>
              <a:gd name="connsiteX7" fmla="*/ 645504 w 5215854"/>
              <a:gd name="connsiteY7" fmla="*/ 227245 h 2920562"/>
              <a:gd name="connsiteX8" fmla="*/ 574023 w 5215854"/>
              <a:gd name="connsiteY8" fmla="*/ 27614 h 29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5854" h="2920562">
                <a:moveTo>
                  <a:pt x="547316" y="0"/>
                </a:moveTo>
                <a:lnTo>
                  <a:pt x="5215854" y="0"/>
                </a:lnTo>
                <a:lnTo>
                  <a:pt x="5215854" y="2920562"/>
                </a:lnTo>
                <a:lnTo>
                  <a:pt x="0" y="2920562"/>
                </a:lnTo>
                <a:lnTo>
                  <a:pt x="0" y="526585"/>
                </a:lnTo>
                <a:lnTo>
                  <a:pt x="64041" y="556238"/>
                </a:lnTo>
                <a:cubicBezTo>
                  <a:pt x="114115" y="574306"/>
                  <a:pt x="169169" y="584297"/>
                  <a:pt x="226958" y="584297"/>
                </a:cubicBezTo>
                <a:cubicBezTo>
                  <a:pt x="458115" y="584297"/>
                  <a:pt x="645504" y="424439"/>
                  <a:pt x="645504" y="227245"/>
                </a:cubicBezTo>
                <a:cubicBezTo>
                  <a:pt x="645504" y="153297"/>
                  <a:pt x="619153" y="84600"/>
                  <a:pt x="574023" y="27614"/>
                </a:cubicBez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8666" r="15206"/>
          <a:stretch/>
        </p:blipFill>
        <p:spPr>
          <a:xfrm>
            <a:off x="944726" y="1770320"/>
            <a:ext cx="3443736" cy="32996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9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Perovskite </a:t>
            </a:r>
            <a:r>
              <a:rPr lang="en-CA" dirty="0"/>
              <a:t>Nickelates: RNiO</a:t>
            </a:r>
            <a:r>
              <a:rPr lang="en-CA" baseline="-25000" dirty="0"/>
              <a:t>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70" y="2715390"/>
            <a:ext cx="4291348" cy="3433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147" y="1170696"/>
            <a:ext cx="679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Temperature-dependent metal-insulator transition</a:t>
            </a:r>
          </a:p>
          <a:p>
            <a:pPr algn="l">
              <a:buClr>
                <a:schemeClr val="tx1"/>
              </a:buClr>
            </a:pPr>
            <a:endParaRPr lang="en-CA" sz="1800" dirty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“Breathing distortion” in low temperature insulating phase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90936" y="2923619"/>
            <a:ext cx="3526699" cy="3480579"/>
            <a:chOff x="5616576" y="2439420"/>
            <a:chExt cx="3389663" cy="3185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576" y="2439420"/>
              <a:ext cx="3374865" cy="31853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741502" y="2634981"/>
              <a:ext cx="1264737" cy="33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bg1"/>
                  </a:solidFill>
                  <a:latin typeface="Calibri Light" panose="020F0302020204030204" pitchFamily="34" charset="0"/>
                </a:defRPr>
              </a:lvl1pPr>
            </a:lstStyle>
            <a:p>
              <a:pPr algn="l">
                <a:buClr>
                  <a:schemeClr val="tx1"/>
                </a:buClr>
              </a:pPr>
              <a:r>
                <a:rPr lang="en-CA" sz="1800" dirty="0">
                  <a:solidFill>
                    <a:schemeClr val="tx1"/>
                  </a:solidFill>
                  <a:latin typeface="+mn-lt"/>
                </a:rPr>
                <a:t>NdNiO</a:t>
              </a:r>
              <a:r>
                <a:rPr lang="en-CA" sz="1800" baseline="-25000" dirty="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0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4459" y="1243453"/>
            <a:ext cx="68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Phase diagram for metal-insulator transition and magnetic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Perovskite Nickelates: RNiO</a:t>
            </a:r>
            <a:r>
              <a:rPr lang="en-CA" baseline="-25000" dirty="0"/>
              <a:t>3</a:t>
            </a:r>
          </a:p>
        </p:txBody>
      </p:sp>
      <p:pic>
        <p:nvPicPr>
          <p:cNvPr id="14" name="Picture 13" descr="F:\Skydrive\UBC\RNO_Phase_Diagram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776"/>
          <a:stretch/>
        </p:blipFill>
        <p:spPr bwMode="auto">
          <a:xfrm>
            <a:off x="2455252" y="2462543"/>
            <a:ext cx="4233496" cy="4040508"/>
          </a:xfrm>
          <a:prstGeom prst="rect">
            <a:avLst/>
          </a:prstGeom>
          <a:noFill/>
          <a:effectLst/>
          <a:extLst/>
        </p:spPr>
      </p:pic>
      <p:grpSp>
        <p:nvGrpSpPr>
          <p:cNvPr id="4" name="Group 3"/>
          <p:cNvGrpSpPr/>
          <p:nvPr/>
        </p:nvGrpSpPr>
        <p:grpSpPr>
          <a:xfrm>
            <a:off x="773430" y="4822329"/>
            <a:ext cx="7597139" cy="1680722"/>
            <a:chOff x="195099" y="4344198"/>
            <a:chExt cx="10129519" cy="22409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99" y="4344198"/>
              <a:ext cx="2215017" cy="21419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170" y="4344198"/>
              <a:ext cx="2299448" cy="2240962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4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951" y="1139534"/>
            <a:ext cx="7766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n-CA" sz="1600" dirty="0">
                <a:solidFill>
                  <a:schemeClr val="tx1"/>
                </a:solidFill>
                <a:latin typeface="+mn-lt"/>
              </a:rPr>
              <a:t>Thought to be a </a:t>
            </a:r>
            <a:r>
              <a:rPr lang="en-CA" sz="1600" dirty="0">
                <a:solidFill>
                  <a:srgbClr val="0070C0"/>
                </a:solidFill>
                <a:latin typeface="+mn-lt"/>
              </a:rPr>
              <a:t>negative charge transfer </a:t>
            </a:r>
            <a:r>
              <a:rPr lang="en-CA" sz="1600" dirty="0">
                <a:solidFill>
                  <a:schemeClr val="tx1"/>
                </a:solidFill>
                <a:latin typeface="+mn-lt"/>
              </a:rPr>
              <a:t>system – disobeys formal oxidation state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761" y="1614863"/>
            <a:ext cx="409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/>
              <a:t>R</a:t>
            </a:r>
            <a:r>
              <a:rPr lang="en-CA" sz="2400" baseline="30000" dirty="0"/>
              <a:t>3+</a:t>
            </a:r>
            <a:r>
              <a:rPr lang="en-CA" sz="2400" dirty="0"/>
              <a:t>Ni</a:t>
            </a:r>
            <a:r>
              <a:rPr lang="en-CA" sz="2400" baseline="30000" dirty="0"/>
              <a:t>3+</a:t>
            </a:r>
            <a:r>
              <a:rPr lang="en-CA" sz="2400" dirty="0"/>
              <a:t>(O</a:t>
            </a:r>
            <a:r>
              <a:rPr lang="en-CA" sz="2400" baseline="-25000" dirty="0"/>
              <a:t>3</a:t>
            </a:r>
            <a:r>
              <a:rPr lang="en-CA" sz="2400" dirty="0"/>
              <a:t>)</a:t>
            </a:r>
            <a:r>
              <a:rPr lang="en-CA" sz="2400" baseline="30000" dirty="0"/>
              <a:t>6-</a:t>
            </a:r>
            <a:r>
              <a:rPr lang="en-CA" sz="2400" dirty="0"/>
              <a:t> → </a:t>
            </a:r>
            <a:r>
              <a:rPr lang="en-CA" sz="2400" i="1" dirty="0"/>
              <a:t>R</a:t>
            </a:r>
            <a:r>
              <a:rPr lang="en-CA" sz="2400" baseline="30000" dirty="0"/>
              <a:t>3+</a:t>
            </a:r>
            <a:r>
              <a:rPr lang="en-CA" sz="2400" dirty="0"/>
              <a:t>Ni</a:t>
            </a:r>
            <a:r>
              <a:rPr lang="en-CA" sz="2400" baseline="30000" dirty="0"/>
              <a:t>2+</a:t>
            </a:r>
            <a:r>
              <a:rPr lang="en-CA" sz="2400" dirty="0"/>
              <a:t>(O</a:t>
            </a:r>
            <a:r>
              <a:rPr lang="en-CA" sz="2400" baseline="-25000" dirty="0"/>
              <a:t>3</a:t>
            </a:r>
            <a:r>
              <a:rPr lang="en-CA" sz="2400" dirty="0"/>
              <a:t>)</a:t>
            </a:r>
            <a:r>
              <a:rPr lang="en-CA" sz="2400" baseline="30000" dirty="0"/>
              <a:t>5-</a:t>
            </a:r>
            <a:r>
              <a:rPr lang="en-CA" sz="2400" dirty="0"/>
              <a:t>  </a:t>
            </a:r>
            <a:endParaRPr lang="en-CA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952" y="2377637"/>
            <a:ext cx="842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Nickel prefers to be 2+ (3d</a:t>
            </a:r>
            <a:r>
              <a:rPr lang="en-CA" sz="1800" baseline="30000" dirty="0">
                <a:solidFill>
                  <a:schemeClr val="tx1"/>
                </a:solidFill>
                <a:latin typeface="+mn-lt"/>
              </a:rPr>
              <a:t>8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 occupation), and there are corresponding “self-doped” holes in oxygen band</a:t>
            </a:r>
          </a:p>
          <a:p>
            <a:pPr algn="l">
              <a:buClr>
                <a:schemeClr val="tx1"/>
              </a:buClr>
            </a:pPr>
            <a:endParaRPr lang="en-CA" sz="1800" dirty="0">
              <a:solidFill>
                <a:schemeClr val="tx1"/>
              </a:solidFill>
              <a:latin typeface="+mn-lt"/>
            </a:endParaRPr>
          </a:p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MIT can then be understood as “bond disproportionation”: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30764"/>
          <a:stretch/>
        </p:blipFill>
        <p:spPr>
          <a:xfrm>
            <a:off x="2524125" y="4359271"/>
            <a:ext cx="5373482" cy="817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464" y="5474604"/>
            <a:ext cx="5348211" cy="971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" y="4174681"/>
            <a:ext cx="3249807" cy="25998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Perovskite Nickelates: RNiO</a:t>
            </a:r>
            <a:r>
              <a:rPr lang="en-CA" baseline="-250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7753" y="3605388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(S=1/2)   +  d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(S=1/2)    →    d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(S=1)   +   d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(S=0)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2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6169" y="1011012"/>
            <a:ext cx="7951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n-CA" sz="1800" dirty="0">
                <a:solidFill>
                  <a:schemeClr val="tx1"/>
                </a:solidFill>
                <a:latin typeface="+mn-lt"/>
              </a:rPr>
              <a:t>Experimental absorption and magnetic diffraction data should provide insight on </a:t>
            </a:r>
            <a:r>
              <a:rPr lang="en-CA" sz="1800" dirty="0" smtClean="0">
                <a:solidFill>
                  <a:schemeClr val="tx1"/>
                </a:solidFill>
                <a:latin typeface="+mn-lt"/>
              </a:rPr>
              <a:t>the electron occupation and </a:t>
            </a:r>
            <a:r>
              <a:rPr lang="en-CA" sz="1800" dirty="0">
                <a:solidFill>
                  <a:schemeClr val="tx1"/>
                </a:solidFill>
                <a:latin typeface="+mn-lt"/>
              </a:rPr>
              <a:t>charge transfer energy</a:t>
            </a:r>
          </a:p>
          <a:p>
            <a:pPr algn="l">
              <a:buClr>
                <a:schemeClr val="tx1"/>
              </a:buClr>
            </a:pPr>
            <a:endParaRPr lang="en-CA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0" y="2225331"/>
            <a:ext cx="4130461" cy="3614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4125" y="2063750"/>
            <a:ext cx="17137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/>
              <a:t>NdNiO</a:t>
            </a:r>
            <a:r>
              <a:rPr lang="en-CA" sz="1500" baseline="-25000" dirty="0"/>
              <a:t>3</a:t>
            </a:r>
            <a:r>
              <a:rPr lang="en-CA" sz="1500" dirty="0"/>
              <a:t> Experiment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58" y="2015132"/>
            <a:ext cx="2661002" cy="3990377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Perovskite Nickelates: RNiO</a:t>
            </a:r>
            <a:r>
              <a:rPr lang="en-CA" baseline="-25000" dirty="0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279" y="6215708"/>
            <a:ext cx="809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One can use creative broadening for d</a:t>
            </a:r>
            <a:r>
              <a:rPr lang="en-CA" sz="1400" baseline="30000" dirty="0" smtClean="0"/>
              <a:t>7</a:t>
            </a:r>
            <a:r>
              <a:rPr lang="en-CA" sz="1400" dirty="0" smtClean="0"/>
              <a:t> LFT to get reasonable XAS, but then the magnetic scattering fails</a:t>
            </a:r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6959" y="2669449"/>
            <a:ext cx="2364762" cy="22217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1940" y="1221148"/>
            <a:ext cx="700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Can we improve on ligand field theory?  What might be missing?</a:t>
            </a:r>
            <a:endParaRPr lang="en-CA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325" y="2313796"/>
            <a:ext cx="2740845" cy="29330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278" y="1800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Double Cluster Model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8365" y="1140368"/>
            <a:ext cx="6894979" cy="1615266"/>
            <a:chOff x="-1033337" y="470152"/>
            <a:chExt cx="9193305" cy="2153687"/>
          </a:xfrm>
        </p:grpSpPr>
        <p:sp>
          <p:nvSpPr>
            <p:cNvPr id="6" name="TextBox 5"/>
            <p:cNvSpPr txBox="1"/>
            <p:nvPr/>
          </p:nvSpPr>
          <p:spPr>
            <a:xfrm>
              <a:off x="-1033337" y="470152"/>
              <a:ext cx="8376781" cy="114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Ligand field theory:  NiO</a:t>
              </a:r>
              <a:r>
                <a:rPr lang="en-CA" sz="1600" baseline="-25000" dirty="0"/>
                <a:t>6</a:t>
              </a:r>
              <a:r>
                <a:rPr lang="en-CA" sz="1600" dirty="0"/>
                <a:t> cluster, exact diagonalization</a:t>
              </a:r>
            </a:p>
            <a:p>
              <a:endParaRPr lang="en-CA" sz="1600" dirty="0"/>
            </a:p>
            <a:p>
              <a:endParaRPr lang="en-CA" sz="1600" dirty="0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550055" y="1440919"/>
              <a:ext cx="288923" cy="12319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4156607" y="1396469"/>
              <a:ext cx="288924" cy="132080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5991757" y="1212321"/>
              <a:ext cx="288924" cy="168909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7143" y="2201331"/>
              <a:ext cx="10947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350" dirty="0" smtClean="0"/>
                <a:t>Coulomb</a:t>
              </a:r>
              <a:endParaRPr lang="en-CA" sz="13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3090" y="2201330"/>
              <a:ext cx="11759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350" dirty="0"/>
                <a:t>Spin-orbit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94395" y="2201330"/>
                  <a:ext cx="1483655" cy="4213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sz="13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CA" sz="1350" b="0" i="1" smtClean="0">
                            <a:latin typeface="Cambria Math" panose="02040503050406030204" pitchFamily="18" charset="0"/>
                          </a:rPr>
                          <m:t>, 10</m:t>
                        </m:r>
                        <m:r>
                          <a:rPr lang="en-CA" sz="1350" b="0" i="1" smtClean="0">
                            <a:latin typeface="Cambria Math" panose="02040503050406030204" pitchFamily="18" charset="0"/>
                          </a:rPr>
                          <m:t>𝐷𝑞</m:t>
                        </m:r>
                        <m:r>
                          <a:rPr lang="en-CA" sz="135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</m:sSub>
                      </m:oMath>
                    </m:oMathPara>
                  </a14:m>
                  <a:endParaRPr lang="en-CA" sz="135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395" y="2201330"/>
                  <a:ext cx="1483655" cy="4213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/>
            <p:cNvSpPr/>
            <p:nvPr/>
          </p:nvSpPr>
          <p:spPr>
            <a:xfrm rot="16200000">
              <a:off x="7456366" y="1713025"/>
              <a:ext cx="288923" cy="68768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58812" y="2201330"/>
                  <a:ext cx="1101156" cy="422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𝑒𝑔</m:t>
                            </m:r>
                          </m:sub>
                        </m:sSub>
                        <m:r>
                          <a:rPr lang="en-CA" sz="13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135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CA" sz="135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812" y="2201330"/>
                  <a:ext cx="1101156" cy="42250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4103" y="1364169"/>
              <a:ext cx="6877481" cy="51766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287" y="3683658"/>
            <a:ext cx="8111279" cy="3141626"/>
            <a:chOff x="4287" y="3683658"/>
            <a:chExt cx="8111279" cy="3141626"/>
          </a:xfrm>
        </p:grpSpPr>
        <p:sp>
          <p:nvSpPr>
            <p:cNvPr id="19" name="TextBox 18"/>
            <p:cNvSpPr txBox="1"/>
            <p:nvPr/>
          </p:nvSpPr>
          <p:spPr>
            <a:xfrm>
              <a:off x="4287" y="6486730"/>
              <a:ext cx="27254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Phys. Rev. B </a:t>
              </a:r>
              <a:r>
                <a:rPr lang="en-CA" sz="1600" b="1" dirty="0"/>
                <a:t>94</a:t>
              </a:r>
              <a:r>
                <a:rPr lang="en-CA" sz="1600" dirty="0"/>
                <a:t>, 195127 (2016)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8365" y="3683658"/>
                  <a:ext cx="60927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600" dirty="0" smtClean="0"/>
                    <a:t>Two of these clusters, coupled via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CA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a14:m>
                  <a:r>
                    <a:rPr lang="en-CA" sz="1600" b="1" dirty="0" smtClean="0"/>
                    <a:t> symmetric</a:t>
                  </a:r>
                  <a:r>
                    <a:rPr lang="en-CA" sz="1600" dirty="0" smtClean="0"/>
                    <a:t> hybridization operator</a:t>
                  </a:r>
                  <a:endParaRPr lang="en-CA" sz="16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65" y="3683658"/>
                  <a:ext cx="6092758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1" t="-5357" b="-2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1123" y="4022212"/>
              <a:ext cx="1604443" cy="17169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7894" y="4101686"/>
              <a:ext cx="1564925" cy="147027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5043" y="4312266"/>
              <a:ext cx="2611010" cy="318416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6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278" y="1800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Double Cluster 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7" y="6486730"/>
            <a:ext cx="272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Phys. Rev. B </a:t>
            </a:r>
            <a:r>
              <a:rPr lang="en-CA" sz="1600" b="1" dirty="0"/>
              <a:t>94</a:t>
            </a:r>
            <a:r>
              <a:rPr lang="en-CA" sz="1600" dirty="0"/>
              <a:t>, 195127 (2016)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8840" y="2776618"/>
            <a:ext cx="5938646" cy="117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5048" y="1528467"/>
            <a:ext cx="5626230" cy="7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41" y="1674891"/>
            <a:ext cx="2590495" cy="2041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208" y="4291346"/>
                <a:ext cx="8057584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CA" dirty="0" smtClean="0"/>
                  <a:t> </a:t>
                </a:r>
                <a:r>
                  <a:rPr lang="en-CA" dirty="0" err="1" smtClean="0"/>
                  <a:t>prefactors</a:t>
                </a:r>
                <a:r>
                  <a:rPr lang="en-CA" dirty="0" smtClean="0"/>
                  <a:t> allow one to gradually turn on coupling between clusters</a:t>
                </a:r>
                <a:endParaRPr lang="en-C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08" y="4291346"/>
                <a:ext cx="8057584" cy="395429"/>
              </a:xfrm>
              <a:prstGeom prst="rect">
                <a:avLst/>
              </a:prstGeom>
              <a:blipFill rotWithShape="0">
                <a:blip r:embed="rId5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3208" y="4929008"/>
                <a:ext cx="7849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For perovskite, where two Ni share 1 out of 6 oxygens, we expect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≈1/6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08" y="4929008"/>
                <a:ext cx="7849355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21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43207" y="5402087"/>
            <a:ext cx="7849355" cy="1064933"/>
            <a:chOff x="543207" y="5402087"/>
            <a:chExt cx="7849355" cy="1064933"/>
          </a:xfrm>
        </p:grpSpPr>
        <p:sp>
          <p:nvSpPr>
            <p:cNvPr id="23" name="TextBox 22"/>
            <p:cNvSpPr txBox="1"/>
            <p:nvPr/>
          </p:nvSpPr>
          <p:spPr>
            <a:xfrm>
              <a:off x="543207" y="5402087"/>
              <a:ext cx="7849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Variations of bond lengths via Harrison’s rules</a:t>
              </a: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01697" y="5791129"/>
                  <a:ext cx="1927001" cy="6758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697" y="5791129"/>
                  <a:ext cx="1927001" cy="67589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278" y="1800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Double Cluster 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7" y="6486730"/>
            <a:ext cx="272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Phys. Rev. B </a:t>
            </a:r>
            <a:r>
              <a:rPr lang="en-CA" sz="1600" b="1" dirty="0"/>
              <a:t>94</a:t>
            </a:r>
            <a:r>
              <a:rPr lang="en-CA" sz="1600" dirty="0"/>
              <a:t>, 195127 (2016)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8642" y="2679429"/>
            <a:ext cx="4091117" cy="2290778"/>
          </a:xfrm>
          <a:custGeom>
            <a:avLst/>
            <a:gdLst>
              <a:gd name="connsiteX0" fmla="*/ 547316 w 5215854"/>
              <a:gd name="connsiteY0" fmla="*/ 0 h 2920562"/>
              <a:gd name="connsiteX1" fmla="*/ 5215854 w 5215854"/>
              <a:gd name="connsiteY1" fmla="*/ 0 h 2920562"/>
              <a:gd name="connsiteX2" fmla="*/ 5215854 w 5215854"/>
              <a:gd name="connsiteY2" fmla="*/ 2920562 h 2920562"/>
              <a:gd name="connsiteX3" fmla="*/ 0 w 5215854"/>
              <a:gd name="connsiteY3" fmla="*/ 2920562 h 2920562"/>
              <a:gd name="connsiteX4" fmla="*/ 0 w 5215854"/>
              <a:gd name="connsiteY4" fmla="*/ 526585 h 2920562"/>
              <a:gd name="connsiteX5" fmla="*/ 64041 w 5215854"/>
              <a:gd name="connsiteY5" fmla="*/ 556238 h 2920562"/>
              <a:gd name="connsiteX6" fmla="*/ 226958 w 5215854"/>
              <a:gd name="connsiteY6" fmla="*/ 584297 h 2920562"/>
              <a:gd name="connsiteX7" fmla="*/ 645504 w 5215854"/>
              <a:gd name="connsiteY7" fmla="*/ 227245 h 2920562"/>
              <a:gd name="connsiteX8" fmla="*/ 574023 w 5215854"/>
              <a:gd name="connsiteY8" fmla="*/ 27614 h 29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15854" h="2920562">
                <a:moveTo>
                  <a:pt x="547316" y="0"/>
                </a:moveTo>
                <a:lnTo>
                  <a:pt x="5215854" y="0"/>
                </a:lnTo>
                <a:lnTo>
                  <a:pt x="5215854" y="2920562"/>
                </a:lnTo>
                <a:lnTo>
                  <a:pt x="0" y="2920562"/>
                </a:lnTo>
                <a:lnTo>
                  <a:pt x="0" y="526585"/>
                </a:lnTo>
                <a:lnTo>
                  <a:pt x="64041" y="556238"/>
                </a:lnTo>
                <a:cubicBezTo>
                  <a:pt x="114115" y="574306"/>
                  <a:pt x="169169" y="584297"/>
                  <a:pt x="226958" y="584297"/>
                </a:cubicBezTo>
                <a:cubicBezTo>
                  <a:pt x="458115" y="584297"/>
                  <a:pt x="645504" y="424439"/>
                  <a:pt x="645504" y="227245"/>
                </a:cubicBezTo>
                <a:cubicBezTo>
                  <a:pt x="645504" y="153297"/>
                  <a:pt x="619153" y="84600"/>
                  <a:pt x="574023" y="27614"/>
                </a:cubicBezTo>
                <a:close/>
              </a:path>
            </a:pathLst>
          </a:cu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63" y="1536555"/>
            <a:ext cx="4883436" cy="4069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6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0" y="1040400"/>
            <a:ext cx="3294062" cy="4577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6278" y="1800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Double Cluster Model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82" y="3261739"/>
            <a:ext cx="2688341" cy="23522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61735" y="3100515"/>
            <a:ext cx="7306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/>
              <a:t>Theory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35" y="3269029"/>
            <a:ext cx="2680010" cy="23450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00035" y="3107805"/>
            <a:ext cx="17137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500" dirty="0"/>
              <a:t>NdNiO</a:t>
            </a:r>
            <a:r>
              <a:rPr lang="en-CA" sz="1500" baseline="-25000" dirty="0"/>
              <a:t>3</a:t>
            </a:r>
            <a:r>
              <a:rPr lang="en-CA" sz="1500" dirty="0"/>
              <a:t> Experiment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7" y="6486730"/>
            <a:ext cx="272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Phys. Rev. B </a:t>
            </a:r>
            <a:r>
              <a:rPr lang="en-CA" sz="1600" b="1" dirty="0"/>
              <a:t>94</a:t>
            </a:r>
            <a:r>
              <a:rPr lang="en-CA" sz="1600" dirty="0"/>
              <a:t>, 195127 (2016)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5968" y="1138417"/>
            <a:ext cx="502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use the model to compute the isotropic and MCD components of the scattering tensor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805968" y="2050667"/>
            <a:ext cx="5021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From these, we can calculate the XAS and magnetic scattering energy dependence, and find excellent agreement with experiment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4944052" y="5859088"/>
            <a:ext cx="2221506" cy="811314"/>
            <a:chOff x="4944052" y="5859088"/>
            <a:chExt cx="2221506" cy="81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944052" y="5859088"/>
                  <a:ext cx="2221506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𝑋𝐴𝑆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∝−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052" y="5859088"/>
                  <a:ext cx="2221506" cy="3126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23" b="-1372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69856" y="6303057"/>
                  <a:ext cx="1969898" cy="3673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𝑅𝑀𝐷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Sup>
                                  <m:sSub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856" y="6303057"/>
                  <a:ext cx="1969898" cy="3673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77" r="-619" b="-100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7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1740" y="962497"/>
            <a:ext cx="5350823" cy="3219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278" y="180000"/>
            <a:ext cx="223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Double Cluster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" y="1078156"/>
            <a:ext cx="3443097" cy="327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796" y="4716855"/>
            <a:ext cx="7623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main spectral features are captured by the double cluster model without any breathing distortion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most important thing is to capture inter-cluster charge fluctuations</a:t>
            </a:r>
          </a:p>
          <a:p>
            <a:endParaRPr lang="en-CA" dirty="0" smtClean="0"/>
          </a:p>
          <a:p>
            <a:r>
              <a:rPr lang="en-CA" dirty="0" smtClean="0"/>
              <a:t>Breathing distortion leads to unique spectra at each site, which sum to yield a spectrum exhibiting weak (but important) changes with breathing distortion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5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065" y="144856"/>
            <a:ext cx="519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Recap: The success of crystal and ligand field theories</a:t>
            </a:r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6604" y="878707"/>
            <a:ext cx="6995263" cy="5709721"/>
            <a:chOff x="996604" y="878707"/>
            <a:chExt cx="6995263" cy="5709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604" y="878707"/>
              <a:ext cx="2869225" cy="375045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605" y="4870764"/>
              <a:ext cx="3595822" cy="165429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3655" y="878707"/>
              <a:ext cx="3388212" cy="28603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5612" y="3946889"/>
              <a:ext cx="2526254" cy="26415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8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0" y="2107013"/>
            <a:ext cx="7499238" cy="444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6" y="2216377"/>
            <a:ext cx="7252349" cy="429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415" y="2580317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Double Cluster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011" y="2381146"/>
            <a:ext cx="145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Single Cluster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Highly Covalent Ground State</a:t>
            </a:r>
            <a:endParaRPr lang="en-CA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3020" y="1407338"/>
                <a:ext cx="4248471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CA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CA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CA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020" y="1407338"/>
                <a:ext cx="4248471" cy="277961"/>
              </a:xfrm>
              <a:prstGeom prst="rect">
                <a:avLst/>
              </a:prstGeom>
              <a:blipFill rotWithShape="0">
                <a:blip r:embed="rId5"/>
                <a:stretch>
                  <a:fillRect l="-7604" t="-211111" r="-13773" b="-3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6846" y="1238156"/>
                <a:ext cx="1957459" cy="616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CA" sz="1600" i="1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"/>
                              <m:ctrlPr>
                                <a:rPr lang="en-CA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CA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en-CA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CA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en-CA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CA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46" y="1238156"/>
                <a:ext cx="1957459" cy="6163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2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 Note on Complexity</a:t>
            </a:r>
            <a:endParaRPr lang="en-CA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61727" y="1530225"/>
            <a:ext cx="37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single cluster ligand field theory, our basis size 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274" y="2494778"/>
                <a:ext cx="314137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10+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20!</m:t>
                          </m:r>
                        </m:num>
                        <m:den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10+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2494778"/>
                <a:ext cx="3141373" cy="559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61727" y="3629120"/>
            <a:ext cx="3757188" cy="1500853"/>
            <a:chOff x="461727" y="3629120"/>
            <a:chExt cx="3757188" cy="1500853"/>
          </a:xfrm>
        </p:grpSpPr>
        <p:sp>
          <p:nvSpPr>
            <p:cNvPr id="8" name="TextBox 7"/>
            <p:cNvSpPr txBox="1"/>
            <p:nvPr/>
          </p:nvSpPr>
          <p:spPr>
            <a:xfrm>
              <a:off x="461727" y="3629120"/>
              <a:ext cx="3757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With double cluster ligand field theory, our basis size is</a:t>
              </a: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7274" y="4570333"/>
                  <a:ext cx="3526093" cy="5596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20+2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40!</m:t>
                            </m:r>
                          </m:num>
                          <m:den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20+2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20−2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74" y="4570333"/>
                  <a:ext cx="3526093" cy="5596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40032"/>
              </p:ext>
            </p:extLst>
          </p:nvPr>
        </p:nvGraphicFramePr>
        <p:xfrm>
          <a:off x="4682835" y="1404080"/>
          <a:ext cx="4232592" cy="44500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0864"/>
                <a:gridCol w="1410864"/>
                <a:gridCol w="141086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err="1" smtClean="0">
                          <a:effectLst/>
                        </a:rPr>
                        <a:t>d</a:t>
                      </a:r>
                      <a:r>
                        <a:rPr lang="en-CA" sz="1600" u="none" strike="noStrike" baseline="30000" dirty="0" err="1" smtClean="0">
                          <a:effectLst/>
                        </a:rPr>
                        <a:t>n</a:t>
                      </a:r>
                      <a:endParaRPr lang="en-CA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smtClean="0">
                          <a:effectLst/>
                        </a:rPr>
                        <a:t>Single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smtClean="0">
                          <a:effectLst/>
                        </a:rPr>
                        <a:t>Double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1.8E+05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1.4E+11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1.7E+05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1.1E+11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1.3E+05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6.3E+10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7.8E+04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2.3E+10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3.9E+04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5.6E+09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1.6E+04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8.5E+08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4.8E+03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7.7E+07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1.1E+03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3.8E+06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1.9E+02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9.1E+04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2.0E+01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7.8E+02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>
                          <a:effectLst/>
                        </a:rPr>
                        <a:t>10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1.0E+00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>
                          <a:effectLst/>
                        </a:rPr>
                        <a:t>1.0E+00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1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670" y="2967335"/>
            <a:ext cx="4654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2: 2p3d RIXS of Oxides</a:t>
            </a:r>
          </a:p>
          <a:p>
            <a:pPr algn="ctr"/>
            <a:endParaRPr lang="en-CA" dirty="0"/>
          </a:p>
          <a:p>
            <a:pPr algn="ctr"/>
            <a:r>
              <a:rPr lang="en-CA" b="1" dirty="0" smtClean="0"/>
              <a:t>Impurity models to capture ligand band effects</a:t>
            </a:r>
            <a:endParaRPr lang="en-C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8493" y="144856"/>
            <a:ext cx="554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2: Anderson Impurity Model for 2p3d RIXS in Oxides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1" y="1638678"/>
            <a:ext cx="4389377" cy="3787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9299" y="1711105"/>
            <a:ext cx="37843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Back to </a:t>
            </a:r>
            <a:r>
              <a:rPr lang="en-CA" dirty="0" err="1" smtClean="0"/>
              <a:t>NiO</a:t>
            </a:r>
            <a:r>
              <a:rPr lang="en-CA" dirty="0" smtClean="0"/>
              <a:t> example</a:t>
            </a:r>
          </a:p>
          <a:p>
            <a:endParaRPr lang="en-CA" dirty="0"/>
          </a:p>
          <a:p>
            <a:r>
              <a:rPr lang="en-CA" dirty="0" smtClean="0"/>
              <a:t>During Tuesday tutorial, we saw that ligand field theory gives good agreement with XAS</a:t>
            </a:r>
          </a:p>
          <a:p>
            <a:endParaRPr lang="en-CA" dirty="0"/>
          </a:p>
          <a:p>
            <a:r>
              <a:rPr lang="en-CA" dirty="0" smtClean="0"/>
              <a:t>We added extra broadening in charge transfer region to improve agreement</a:t>
            </a:r>
          </a:p>
          <a:p>
            <a:endParaRPr lang="en-CA" dirty="0"/>
          </a:p>
          <a:p>
            <a:r>
              <a:rPr lang="en-CA" dirty="0" smtClean="0"/>
              <a:t>But for some experiments which directly probe these charge transfer states, we find that ligand field theory fails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1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109" y="199176"/>
            <a:ext cx="33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Nickel Oxide 2p3d RIXS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73" y="1665839"/>
            <a:ext cx="5225323" cy="33127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535" y="6500388"/>
            <a:ext cx="669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Experimental data from PRL 102, 027401 (2009), courtesy G. </a:t>
            </a:r>
            <a:r>
              <a:rPr lang="en-CA" sz="1600" dirty="0" err="1" smtClean="0"/>
              <a:t>Ghiringhelli</a:t>
            </a:r>
            <a:endParaRPr lang="en-C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359651" y="1213164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Experimental Data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38135" y="1213164"/>
            <a:ext cx="3666653" cy="3944933"/>
            <a:chOff x="38135" y="1213164"/>
            <a:chExt cx="3666653" cy="39449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35" y="1665839"/>
              <a:ext cx="3666653" cy="34922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915237" y="1213164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Ligand Field Theory</a:t>
              </a:r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9009" y="5540721"/>
            <a:ext cx="80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Ligand field theory is missing the dispersing nature of the charge transfer excitations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0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06" y="1385180"/>
            <a:ext cx="3560275" cy="30105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97109" y="199176"/>
            <a:ext cx="334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Nickel Oxide 2p3d RIXS</a:t>
            </a:r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0246" y="1530036"/>
            <a:ext cx="3983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Ligand field theory also shows </a:t>
            </a:r>
            <a:r>
              <a:rPr lang="en-CA" dirty="0" smtClean="0"/>
              <a:t>sharp </a:t>
            </a:r>
            <a:r>
              <a:rPr lang="en-CA" dirty="0" smtClean="0"/>
              <a:t>charge transfer excitations, instead of a band when exciting at resonance</a:t>
            </a:r>
          </a:p>
          <a:p>
            <a:endParaRPr lang="en-CA" dirty="0"/>
          </a:p>
          <a:p>
            <a:r>
              <a:rPr lang="en-CA" dirty="0" smtClean="0"/>
              <a:t>To understand these deficiencies, let’s consider the RIXS process, first from the ligand field theory point of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35" y="6500388"/>
            <a:ext cx="6699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[1] PRL 102, 027401 (2009), data courtesy G. </a:t>
            </a:r>
            <a:r>
              <a:rPr lang="en-CA" sz="1600" dirty="0" err="1" smtClean="0"/>
              <a:t>Ghiringhelli</a:t>
            </a:r>
            <a:endParaRPr lang="en-CA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7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7870" y="180000"/>
            <a:ext cx="300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Ligand Field Theory Review</a:t>
            </a:r>
            <a:endParaRPr lang="en-CA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9487" y="5516287"/>
                <a:ext cx="3530775" cy="373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CA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CA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d>
                        </m:e>
                      </m:d>
                      <m:r>
                        <a:rPr lang="en-CA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CA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CA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87" y="5516287"/>
                <a:ext cx="3530775" cy="373179"/>
              </a:xfrm>
              <a:prstGeom prst="rect">
                <a:avLst/>
              </a:prstGeom>
              <a:blipFill rotWithShape="0">
                <a:blip r:embed="rId2"/>
                <a:stretch>
                  <a:fillRect l="-11226" t="-222951" r="-12435" b="-321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294875" y="467514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875" y="211014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4875" y="368514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79875" y="3730142"/>
            <a:ext cx="0" cy="99000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9875" y="2155142"/>
            <a:ext cx="0" cy="157500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30365" y="40404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endParaRPr lang="en-CA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1675" y="27354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+ 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6875" y="494514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6875" y="187421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6875" y="3460142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44868" y="4868570"/>
                <a:ext cx="37080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868" y="4868570"/>
                <a:ext cx="370806" cy="243143"/>
              </a:xfrm>
              <a:prstGeom prst="rect">
                <a:avLst/>
              </a:prstGeom>
              <a:blipFill rotWithShape="0">
                <a:blip r:embed="rId3"/>
                <a:stretch>
                  <a:fillRect l="-113333" t="-207500" r="-148333" b="-30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78942" y="4598570"/>
                <a:ext cx="365933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942" y="4598570"/>
                <a:ext cx="365933" cy="243143"/>
              </a:xfrm>
              <a:prstGeom prst="rect">
                <a:avLst/>
              </a:prstGeom>
              <a:blipFill rotWithShape="0">
                <a:blip r:embed="rId4"/>
                <a:stretch>
                  <a:fillRect l="-113333" t="-205000" r="-146667" b="-3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49875" y="3543552"/>
                <a:ext cx="636456" cy="373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875" y="3543552"/>
                <a:ext cx="636456" cy="373179"/>
              </a:xfrm>
              <a:prstGeom prst="rect">
                <a:avLst/>
              </a:prstGeom>
              <a:blipFill rotWithShape="0">
                <a:blip r:embed="rId5"/>
                <a:stretch>
                  <a:fillRect l="-89423" t="-217742" r="-128846" b="-3161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49875" y="1971532"/>
                <a:ext cx="705193" cy="3731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CA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CA" sz="1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875" y="1971532"/>
                <a:ext cx="705193" cy="373179"/>
              </a:xfrm>
              <a:prstGeom prst="rect">
                <a:avLst/>
              </a:prstGeom>
              <a:blipFill rotWithShape="0">
                <a:blip r:embed="rId6"/>
                <a:stretch>
                  <a:fillRect l="-80870" t="-217742" r="-116522" b="-3161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8" idx="3"/>
            <a:endCxn id="20" idx="1"/>
          </p:cNvCxnSpPr>
          <p:nvPr/>
        </p:nvCxnSpPr>
        <p:spPr>
          <a:xfrm>
            <a:off x="4942875" y="4720142"/>
            <a:ext cx="414000" cy="27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22" idx="1"/>
          </p:cNvCxnSpPr>
          <p:nvPr/>
        </p:nvCxnSpPr>
        <p:spPr>
          <a:xfrm flipV="1">
            <a:off x="4942875" y="3505142"/>
            <a:ext cx="414000" cy="22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21" idx="1"/>
          </p:cNvCxnSpPr>
          <p:nvPr/>
        </p:nvCxnSpPr>
        <p:spPr>
          <a:xfrm flipV="1">
            <a:off x="4942875" y="1919212"/>
            <a:ext cx="414000" cy="235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79875" y="1480142"/>
            <a:ext cx="0" cy="675000"/>
          </a:xfrm>
          <a:prstGeom prst="straightConnector1">
            <a:avLst/>
          </a:prstGeom>
          <a:ln w="22225">
            <a:gradFill>
              <a:gsLst>
                <a:gs pos="0">
                  <a:schemeClr val="tx1"/>
                </a:gs>
                <a:gs pos="28000">
                  <a:srgbClr val="000000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23381" y="206511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82137" y="206511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502041" y="365735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7" grpId="0"/>
      <p:bldP spid="18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 animBg="1"/>
      <p:bldP spid="29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79230" y="15390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prstClr val="black"/>
                </a:solidFill>
              </a:rPr>
              <a:t>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3486" y="14940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prstClr val="black"/>
                </a:solidFill>
              </a:rPr>
              <a:t>XPS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1905" y="6039000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37000" y="5705857"/>
                <a:ext cx="37080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00" y="5705857"/>
                <a:ext cx="370806" cy="243143"/>
              </a:xfrm>
              <a:prstGeom prst="rect">
                <a:avLst/>
              </a:prstGeom>
              <a:blipFill rotWithShape="0">
                <a:blip r:embed="rId2"/>
                <a:stretch>
                  <a:fillRect l="-111475" t="-205000" r="-144262" b="-30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00232" y="4881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00232" y="2316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0232" y="3891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375442" y="3936305"/>
            <a:ext cx="0" cy="344196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373486" y="3318570"/>
            <a:ext cx="0" cy="617734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87202" y="423557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- Q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03581" y="2930501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</a:t>
            </a:r>
            <a:r>
              <a:rPr lang="en-CA" dirty="0">
                <a:solidFill>
                  <a:prstClr val="black"/>
                </a:solidFill>
              </a:rPr>
              <a:t>+</a:t>
            </a:r>
            <a:r>
              <a:rPr lang="en-CA" i="1" dirty="0">
                <a:solidFill>
                  <a:prstClr val="black"/>
                </a:solidFill>
              </a:rPr>
              <a:t> U - Q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79230" y="4926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79230" y="2361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79230" y="393630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364230" y="3981304"/>
            <a:ext cx="0" cy="38919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364230" y="2406304"/>
            <a:ext cx="0" cy="61419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91376" y="4279071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</a:t>
            </a:r>
            <a:r>
              <a:rPr lang="en-CA" dirty="0">
                <a:solidFill>
                  <a:prstClr val="black"/>
                </a:solidFill>
              </a:rPr>
              <a:t>+</a:t>
            </a:r>
            <a:r>
              <a:rPr lang="en-CA" i="1" dirty="0">
                <a:solidFill>
                  <a:prstClr val="black"/>
                </a:solidFill>
              </a:rPr>
              <a:t> U - 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46562" y="2949237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</a:t>
            </a:r>
            <a:r>
              <a:rPr lang="en-CA" dirty="0">
                <a:solidFill>
                  <a:prstClr val="black"/>
                </a:solidFill>
              </a:rPr>
              <a:t>+</a:t>
            </a:r>
            <a:r>
              <a:rPr lang="en-CA" i="1" dirty="0">
                <a:solidFill>
                  <a:prstClr val="black"/>
                </a:solidFill>
              </a:rPr>
              <a:t> 2U - Q</a:t>
            </a:r>
          </a:p>
        </p:txBody>
      </p:sp>
      <p:sp>
        <p:nvSpPr>
          <p:cNvPr id="6" name="Oval 5"/>
          <p:cNvSpPr/>
          <p:nvPr/>
        </p:nvSpPr>
        <p:spPr>
          <a:xfrm>
            <a:off x="3033564" y="3861504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23486" y="2275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39075" y="2275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033564" y="5028042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33564" y="4047902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028820" y="2458903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028257" y="2320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241744" y="2320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06744" y="3895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6010395" y="4900442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872412" y="3904641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809408" y="232097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010395" y="5096972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80076" y="4105167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6032217" y="2530167"/>
            <a:ext cx="170668" cy="170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380572" y="2346968"/>
            <a:ext cx="0" cy="617734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73486" y="4582108"/>
            <a:ext cx="0" cy="344196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364230" y="3318569"/>
            <a:ext cx="0" cy="660966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364230" y="4582107"/>
            <a:ext cx="0" cy="38919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250356" y="4487011"/>
            <a:ext cx="3150588" cy="2348488"/>
            <a:chOff x="-250356" y="4487011"/>
            <a:chExt cx="3150588" cy="23484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356" y="4729095"/>
              <a:ext cx="3150588" cy="21064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6397" y="5844289"/>
                  <a:ext cx="413703" cy="295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397" y="5844289"/>
                  <a:ext cx="413703" cy="29559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353" r="-5882" b="-625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587374" y="4606409"/>
                  <a:ext cx="537070" cy="295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bar>
                      </m:oMath>
                    </m:oMathPara>
                  </a14:m>
                  <a:endParaRPr lang="en-CA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374" y="4606409"/>
                  <a:ext cx="537070" cy="2955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682" r="-10227" b="-625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043725" y="5198710"/>
                  <a:ext cx="724044" cy="295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CA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ba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725" y="5198710"/>
                  <a:ext cx="724044" cy="2955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202" r="-3361" b="-625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255126" y="4487011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prstClr val="black"/>
                  </a:solidFill>
                </a:rPr>
                <a:t>NiBr</a:t>
              </a:r>
              <a:r>
                <a:rPr lang="en-CA" sz="2400" baseline="-25000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cxnSp>
        <p:nvCxnSpPr>
          <p:cNvPr id="17" name="Straight Arrow Connector 16"/>
          <p:cNvCxnSpPr>
            <a:stCxn id="20" idx="1"/>
            <a:endCxn id="37" idx="3"/>
          </p:cNvCxnSpPr>
          <p:nvPr/>
        </p:nvCxnSpPr>
        <p:spPr>
          <a:xfrm flipH="1" flipV="1">
            <a:off x="3548232" y="4926304"/>
            <a:ext cx="703673" cy="115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1"/>
            <a:endCxn id="39" idx="3"/>
          </p:cNvCxnSpPr>
          <p:nvPr/>
        </p:nvCxnSpPr>
        <p:spPr>
          <a:xfrm flipH="1" flipV="1">
            <a:off x="3548232" y="3936304"/>
            <a:ext cx="703673" cy="214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1"/>
            <a:endCxn id="38" idx="3"/>
          </p:cNvCxnSpPr>
          <p:nvPr/>
        </p:nvCxnSpPr>
        <p:spPr>
          <a:xfrm flipH="1" flipV="1">
            <a:off x="3548232" y="2361304"/>
            <a:ext cx="703673" cy="372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47" idx="1"/>
          </p:cNvCxnSpPr>
          <p:nvPr/>
        </p:nvCxnSpPr>
        <p:spPr>
          <a:xfrm flipV="1">
            <a:off x="4899905" y="4971304"/>
            <a:ext cx="879325" cy="111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3"/>
            <a:endCxn id="49" idx="1"/>
          </p:cNvCxnSpPr>
          <p:nvPr/>
        </p:nvCxnSpPr>
        <p:spPr>
          <a:xfrm flipV="1">
            <a:off x="4899905" y="3981304"/>
            <a:ext cx="879325" cy="2102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3"/>
            <a:endCxn id="48" idx="1"/>
          </p:cNvCxnSpPr>
          <p:nvPr/>
        </p:nvCxnSpPr>
        <p:spPr>
          <a:xfrm flipV="1">
            <a:off x="4899905" y="2406304"/>
            <a:ext cx="879325" cy="3677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126218" y="4472796"/>
            <a:ext cx="3170782" cy="2267566"/>
            <a:chOff x="6126218" y="4581433"/>
            <a:chExt cx="3170782" cy="226756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218" y="4729094"/>
              <a:ext cx="3170782" cy="2119905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8037000" y="4581433"/>
              <a:ext cx="65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err="1">
                  <a:solidFill>
                    <a:prstClr val="black"/>
                  </a:solidFill>
                </a:rPr>
                <a:t>NiO</a:t>
              </a:r>
              <a:endParaRPr lang="en-CA" sz="2400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436471" y="5014585"/>
                  <a:ext cx="413703" cy="295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CA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471" y="5014585"/>
                  <a:ext cx="413703" cy="2955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353" r="-2941" b="-625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8125891" y="5841441"/>
                  <a:ext cx="634726" cy="295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  <m:sSup>
                          <m:sSup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bar>
                          <m:barPr>
                            <m:ctrlP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bar>
                      </m:oMath>
                    </m:oMathPara>
                  </a14:m>
                  <a:endParaRPr lang="en-CA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891" y="5841441"/>
                  <a:ext cx="634726" cy="29559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08" r="-7692" b="-408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3067870" y="180000"/>
            <a:ext cx="300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Ligand Field Theory Review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 animBg="1"/>
      <p:bldP spid="23" grpId="0"/>
      <p:bldP spid="37" grpId="0" animBg="1"/>
      <p:bldP spid="38" grpId="0" animBg="1"/>
      <p:bldP spid="39" grpId="0" animBg="1"/>
      <p:bldP spid="42" grpId="0"/>
      <p:bldP spid="43" grpId="0"/>
      <p:bldP spid="47" grpId="0" animBg="1"/>
      <p:bldP spid="48" grpId="0" animBg="1"/>
      <p:bldP spid="49" grpId="0" animBg="1"/>
      <p:bldP spid="52" grpId="0"/>
      <p:bldP spid="53" grpId="0"/>
      <p:bldP spid="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955" y="9540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prstClr val="black"/>
                </a:solidFill>
              </a:rPr>
              <a:t>XAS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7000" y="6129000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6209" y="5733031"/>
                <a:ext cx="37080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09" y="5733031"/>
                <a:ext cx="370806" cy="243143"/>
              </a:xfrm>
              <a:prstGeom prst="rect">
                <a:avLst/>
              </a:prstGeom>
              <a:blipFill rotWithShape="0">
                <a:blip r:embed="rId2"/>
                <a:stretch>
                  <a:fillRect l="-111475" t="-205000" r="-144262" b="-31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361773" y="445419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1773" y="198433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1773" y="3464194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0800" y="194400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24287" y="194400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89287" y="342386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92938" y="4428332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54955" y="3432531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91951" y="1944000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7414" y="1899000"/>
            <a:ext cx="72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prstClr val="black"/>
                </a:solidFill>
              </a:rPr>
              <a:t>RIXS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91318" y="5679000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91318" y="3208666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91318" y="4676885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76318" y="4734000"/>
            <a:ext cx="0" cy="38919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976318" y="3249001"/>
            <a:ext cx="0" cy="494999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87000" y="503863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endParaRPr lang="en-CA" i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2800" y="370214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prstClr val="black"/>
                </a:solidFill>
              </a:rPr>
              <a:t>Δ</a:t>
            </a:r>
            <a:r>
              <a:rPr lang="en-CA" i="1" dirty="0">
                <a:solidFill>
                  <a:prstClr val="black"/>
                </a:solidFill>
              </a:rPr>
              <a:t> </a:t>
            </a:r>
            <a:r>
              <a:rPr lang="en-CA" dirty="0">
                <a:solidFill>
                  <a:prstClr val="black"/>
                </a:solidFill>
              </a:rPr>
              <a:t>+ </a:t>
            </a:r>
            <a:r>
              <a:rPr lang="en-CA" i="1" dirty="0">
                <a:solidFill>
                  <a:prstClr val="black"/>
                </a:solidFill>
              </a:rPr>
              <a:t>U</a:t>
            </a:r>
          </a:p>
        </p:txBody>
      </p:sp>
      <p:sp>
        <p:nvSpPr>
          <p:cNvPr id="33" name="Oval 32"/>
          <p:cNvSpPr/>
          <p:nvPr/>
        </p:nvSpPr>
        <p:spPr>
          <a:xfrm>
            <a:off x="6534088" y="3168332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47575" y="3168332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4088" y="4636551"/>
            <a:ext cx="170668" cy="17066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976318" y="4059150"/>
            <a:ext cx="0" cy="660966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76318" y="5334803"/>
            <a:ext cx="0" cy="38919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3"/>
            <a:endCxn id="7" idx="1"/>
          </p:cNvCxnSpPr>
          <p:nvPr/>
        </p:nvCxnSpPr>
        <p:spPr>
          <a:xfrm flipV="1">
            <a:off x="1755000" y="4499194"/>
            <a:ext cx="1606773" cy="1674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  <a:endCxn id="9" idx="1"/>
          </p:cNvCxnSpPr>
          <p:nvPr/>
        </p:nvCxnSpPr>
        <p:spPr>
          <a:xfrm flipV="1">
            <a:off x="1755000" y="3509194"/>
            <a:ext cx="1606773" cy="2664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  <a:endCxn id="8" idx="1"/>
          </p:cNvCxnSpPr>
          <p:nvPr/>
        </p:nvCxnSpPr>
        <p:spPr>
          <a:xfrm flipV="1">
            <a:off x="1755000" y="2029334"/>
            <a:ext cx="1606773" cy="414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959007" y="2979088"/>
            <a:ext cx="4800736" cy="68908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202088" y="4179824"/>
            <a:ext cx="4800736" cy="689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216176" y="4179824"/>
            <a:ext cx="4800736" cy="689088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7" idx="3"/>
            <a:endCxn id="26" idx="1"/>
          </p:cNvCxnSpPr>
          <p:nvPr/>
        </p:nvCxnSpPr>
        <p:spPr>
          <a:xfrm>
            <a:off x="4009773" y="4499194"/>
            <a:ext cx="2381545" cy="1224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3"/>
            <a:endCxn id="28" idx="1"/>
          </p:cNvCxnSpPr>
          <p:nvPr/>
        </p:nvCxnSpPr>
        <p:spPr>
          <a:xfrm>
            <a:off x="4009773" y="3509194"/>
            <a:ext cx="2381545" cy="12126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" idx="3"/>
            <a:endCxn id="27" idx="1"/>
          </p:cNvCxnSpPr>
          <p:nvPr/>
        </p:nvCxnSpPr>
        <p:spPr>
          <a:xfrm>
            <a:off x="4009773" y="2029334"/>
            <a:ext cx="2381545" cy="1224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67870" y="180000"/>
            <a:ext cx="300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Ligand Field Theory Review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67747" y="1800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Impurity Model</a:t>
            </a:r>
            <a:endParaRPr lang="en-CA" sz="2000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1" b="51030"/>
          <a:stretch/>
        </p:blipFill>
        <p:spPr>
          <a:xfrm>
            <a:off x="2182009" y="1844809"/>
            <a:ext cx="5160230" cy="1863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23453" y="1249378"/>
            <a:ext cx="651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Recall that our ligand states actually form a broad band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3454" y="4172138"/>
                <a:ext cx="6518496" cy="66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So 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bar>
                      <m:bar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bar>
                  </m:oMath>
                </a14:m>
                <a:r>
                  <a:rPr lang="en-CA" dirty="0" smtClean="0"/>
                  <a:t> configurations will have a different energy depending on where the ligand electron came from within the band</a:t>
                </a:r>
                <a:endParaRPr lang="en-CA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4" y="4172138"/>
                <a:ext cx="6518496" cy="662489"/>
              </a:xfrm>
              <a:prstGeom prst="rect">
                <a:avLst/>
              </a:prstGeom>
              <a:blipFill rotWithShape="0">
                <a:blip r:embed="rId3"/>
                <a:stretch>
                  <a:fillRect l="-748" t="-3670" r="-280" b="-137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072" y="144856"/>
            <a:ext cx="62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For some material + experiment combinations, LFT is insufficient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1888" y="1117065"/>
            <a:ext cx="6147603" cy="1652133"/>
            <a:chOff x="541888" y="1117065"/>
            <a:chExt cx="6147603" cy="1652133"/>
          </a:xfrm>
        </p:grpSpPr>
        <p:sp>
          <p:nvSpPr>
            <p:cNvPr id="5" name="TextBox 4"/>
            <p:cNvSpPr txBox="1"/>
            <p:nvPr/>
          </p:nvSpPr>
          <p:spPr>
            <a:xfrm>
              <a:off x="541888" y="1573800"/>
              <a:ext cx="2679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1. Perovskite nickelate XAS</a:t>
              </a:r>
              <a:endParaRPr lang="en-CA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738934" y="1117065"/>
              <a:ext cx="2950557" cy="1652133"/>
            </a:xfrm>
            <a:custGeom>
              <a:avLst/>
              <a:gdLst>
                <a:gd name="connsiteX0" fmla="*/ 547316 w 5215854"/>
                <a:gd name="connsiteY0" fmla="*/ 0 h 2920562"/>
                <a:gd name="connsiteX1" fmla="*/ 5215854 w 5215854"/>
                <a:gd name="connsiteY1" fmla="*/ 0 h 2920562"/>
                <a:gd name="connsiteX2" fmla="*/ 5215854 w 5215854"/>
                <a:gd name="connsiteY2" fmla="*/ 2920562 h 2920562"/>
                <a:gd name="connsiteX3" fmla="*/ 0 w 5215854"/>
                <a:gd name="connsiteY3" fmla="*/ 2920562 h 2920562"/>
                <a:gd name="connsiteX4" fmla="*/ 0 w 5215854"/>
                <a:gd name="connsiteY4" fmla="*/ 526585 h 2920562"/>
                <a:gd name="connsiteX5" fmla="*/ 64041 w 5215854"/>
                <a:gd name="connsiteY5" fmla="*/ 556238 h 2920562"/>
                <a:gd name="connsiteX6" fmla="*/ 226958 w 5215854"/>
                <a:gd name="connsiteY6" fmla="*/ 584297 h 2920562"/>
                <a:gd name="connsiteX7" fmla="*/ 645504 w 5215854"/>
                <a:gd name="connsiteY7" fmla="*/ 227245 h 2920562"/>
                <a:gd name="connsiteX8" fmla="*/ 574023 w 5215854"/>
                <a:gd name="connsiteY8" fmla="*/ 27614 h 29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5854" h="2920562">
                  <a:moveTo>
                    <a:pt x="547316" y="0"/>
                  </a:moveTo>
                  <a:lnTo>
                    <a:pt x="5215854" y="0"/>
                  </a:lnTo>
                  <a:lnTo>
                    <a:pt x="5215854" y="2920562"/>
                  </a:lnTo>
                  <a:lnTo>
                    <a:pt x="0" y="2920562"/>
                  </a:lnTo>
                  <a:lnTo>
                    <a:pt x="0" y="526585"/>
                  </a:lnTo>
                  <a:lnTo>
                    <a:pt x="64041" y="556238"/>
                  </a:lnTo>
                  <a:cubicBezTo>
                    <a:pt x="114115" y="574306"/>
                    <a:pt x="169169" y="584297"/>
                    <a:pt x="226958" y="584297"/>
                  </a:cubicBezTo>
                  <a:cubicBezTo>
                    <a:pt x="458115" y="584297"/>
                    <a:pt x="645504" y="424439"/>
                    <a:pt x="645504" y="227245"/>
                  </a:cubicBezTo>
                  <a:cubicBezTo>
                    <a:pt x="645504" y="153297"/>
                    <a:pt x="619153" y="84600"/>
                    <a:pt x="574023" y="27614"/>
                  </a:cubicBezTo>
                  <a:close/>
                </a:path>
              </a:pathLst>
            </a:custGeom>
          </p:spPr>
        </p:pic>
      </p:grpSp>
      <p:grpSp>
        <p:nvGrpSpPr>
          <p:cNvPr id="14" name="Group 13"/>
          <p:cNvGrpSpPr/>
          <p:nvPr/>
        </p:nvGrpSpPr>
        <p:grpSpPr>
          <a:xfrm>
            <a:off x="541888" y="1758466"/>
            <a:ext cx="8061273" cy="3041583"/>
            <a:chOff x="541888" y="1758466"/>
            <a:chExt cx="8061273" cy="3041583"/>
          </a:xfrm>
        </p:grpSpPr>
        <p:sp>
          <p:nvSpPr>
            <p:cNvPr id="3" name="TextBox 2"/>
            <p:cNvSpPr txBox="1"/>
            <p:nvPr/>
          </p:nvSpPr>
          <p:spPr>
            <a:xfrm>
              <a:off x="541888" y="3312533"/>
              <a:ext cx="2495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2. </a:t>
              </a:r>
              <a:r>
                <a:rPr lang="en-CA" dirty="0" err="1" smtClean="0"/>
                <a:t>Rocksalt</a:t>
              </a:r>
              <a:r>
                <a:rPr lang="en-CA" dirty="0" smtClean="0"/>
                <a:t> 3d oxide RIXS</a:t>
              </a:r>
              <a:endParaRPr lang="en-CA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8666" r="15206"/>
            <a:stretch/>
          </p:blipFill>
          <p:spPr>
            <a:xfrm>
              <a:off x="5428732" y="1758466"/>
              <a:ext cx="3174429" cy="304158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41888" y="4543492"/>
            <a:ext cx="6147603" cy="2126918"/>
            <a:chOff x="541888" y="4543492"/>
            <a:chExt cx="6147603" cy="2126918"/>
          </a:xfrm>
        </p:grpSpPr>
        <p:sp>
          <p:nvSpPr>
            <p:cNvPr id="6" name="TextBox 5"/>
            <p:cNvSpPr txBox="1"/>
            <p:nvPr/>
          </p:nvSpPr>
          <p:spPr>
            <a:xfrm>
              <a:off x="541888" y="5051266"/>
              <a:ext cx="3974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3. Impurity in/on a non-correlated metal</a:t>
              </a:r>
              <a:endParaRPr lang="en-CA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7974" y="4543492"/>
              <a:ext cx="2521517" cy="2126918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3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148" y="5867306"/>
            <a:ext cx="600075" cy="8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057148" y="4230580"/>
            <a:ext cx="600075" cy="8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057150" y="1901704"/>
            <a:ext cx="600075" cy="8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47973" y="5867306"/>
            <a:ext cx="600075" cy="88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847972" y="425217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847972" y="431948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47972" y="438679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847972" y="445410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847971" y="452141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847970" y="458872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847970" y="465603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847969" y="472334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847968" y="479065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847967" y="418486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847966" y="411755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847966" y="405024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847966" y="398293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847965" y="391562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5845572" y="3848310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5845572" y="3775271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5845572" y="3701626"/>
            <a:ext cx="60007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5836858" y="929844"/>
            <a:ext cx="600075" cy="2027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>
            <a:stCxn id="4" idx="3"/>
            <a:endCxn id="7" idx="1"/>
          </p:cNvCxnSpPr>
          <p:nvPr/>
        </p:nvCxnSpPr>
        <p:spPr>
          <a:xfrm>
            <a:off x="3657223" y="5911756"/>
            <a:ext cx="21907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3"/>
            <a:endCxn id="8" idx="1"/>
          </p:cNvCxnSpPr>
          <p:nvPr/>
        </p:nvCxnSpPr>
        <p:spPr>
          <a:xfrm>
            <a:off x="3657223" y="4275030"/>
            <a:ext cx="219074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3"/>
            <a:endCxn id="25" idx="1"/>
          </p:cNvCxnSpPr>
          <p:nvPr/>
        </p:nvCxnSpPr>
        <p:spPr>
          <a:xfrm flipV="1">
            <a:off x="3657225" y="1943376"/>
            <a:ext cx="2179633" cy="277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49992" y="5773256"/>
                <a:ext cx="471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992" y="5773256"/>
                <a:ext cx="47141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6667" t="-177778" r="-119231" b="-26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29822" y="4099628"/>
                <a:ext cx="819199" cy="310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bar>
                            <m:ba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22" y="4099628"/>
                <a:ext cx="819199" cy="310021"/>
              </a:xfrm>
              <a:prstGeom prst="rect">
                <a:avLst/>
              </a:prstGeom>
              <a:blipFill rotWithShape="0">
                <a:blip r:embed="rId3"/>
                <a:stretch>
                  <a:fillRect l="-9701" t="-222000" r="-82836" b="-324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67144" y="1768813"/>
                <a:ext cx="908518" cy="310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144" y="1768813"/>
                <a:ext cx="908518" cy="310021"/>
              </a:xfrm>
              <a:prstGeom prst="rect">
                <a:avLst/>
              </a:prstGeom>
              <a:blipFill rotWithShape="0">
                <a:blip r:embed="rId4"/>
                <a:stretch>
                  <a:fillRect l="-8725" t="-215686" r="-75168" b="-317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4628777" y="4275030"/>
            <a:ext cx="0" cy="60802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28777" y="5302156"/>
            <a:ext cx="0" cy="6026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33398" y="4962443"/>
                <a:ext cx="190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98" y="4962443"/>
                <a:ext cx="19075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258" r="-29032" b="-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4628776" y="1943376"/>
            <a:ext cx="0" cy="1013532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28776" y="3329846"/>
            <a:ext cx="0" cy="94518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31339" y="3001993"/>
                <a:ext cx="629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39" y="3001993"/>
                <a:ext cx="62966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738" r="-7767" b="-6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67747" y="1800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Impurity Model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9021" y="6392047"/>
            <a:ext cx="12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LFT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5482077" y="6392047"/>
            <a:ext cx="123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Impurity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9962" y="5716667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9171" y="5320698"/>
                <a:ext cx="37080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CA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CA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CA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1" y="5320698"/>
                <a:ext cx="370806" cy="243143"/>
              </a:xfrm>
              <a:prstGeom prst="rect">
                <a:avLst/>
              </a:prstGeom>
              <a:blipFill rotWithShape="0">
                <a:blip r:embed="rId2"/>
                <a:stretch>
                  <a:fillRect l="-113333" t="-207500" r="-148333" b="-307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491768" y="4366667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768" y="2746667"/>
            <a:ext cx="648000" cy="1305000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0"/>
                </a:srgbClr>
              </a:gs>
              <a:gs pos="30000">
                <a:srgbClr val="FF6600"/>
              </a:gs>
              <a:gs pos="73000">
                <a:srgbClr val="FF6600"/>
              </a:gs>
              <a:gs pos="100000">
                <a:srgbClr val="FF660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499" y="772931"/>
            <a:ext cx="648000" cy="1838735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0"/>
                </a:srgbClr>
              </a:gs>
              <a:gs pos="30000">
                <a:srgbClr val="FF6600"/>
              </a:gs>
              <a:gs pos="73000">
                <a:srgbClr val="FF6600"/>
              </a:gs>
              <a:gs pos="100000">
                <a:srgbClr val="FF660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9962" y="5788841"/>
            <a:ext cx="648000" cy="9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9962" y="3697931"/>
            <a:ext cx="648000" cy="1305000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0"/>
                </a:srgbClr>
              </a:gs>
              <a:gs pos="30000">
                <a:srgbClr val="FF6600"/>
              </a:gs>
              <a:gs pos="73000">
                <a:srgbClr val="FF6600"/>
              </a:gs>
              <a:gs pos="100000">
                <a:srgbClr val="FF660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4693" y="1447931"/>
            <a:ext cx="648000" cy="1838735"/>
          </a:xfrm>
          <a:prstGeom prst="rect">
            <a:avLst/>
          </a:prstGeom>
          <a:gradFill flip="none" rotWithShape="1">
            <a:gsLst>
              <a:gs pos="0">
                <a:srgbClr val="FF6600">
                  <a:alpha val="0"/>
                </a:srgbClr>
              </a:gs>
              <a:gs pos="30000">
                <a:srgbClr val="FF6600"/>
              </a:gs>
              <a:gs pos="73000">
                <a:srgbClr val="FF6600"/>
              </a:gs>
              <a:gs pos="100000">
                <a:srgbClr val="FF6600">
                  <a:alpha val="0"/>
                </a:srgbClr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>
            <a:stCxn id="3" idx="3"/>
            <a:endCxn id="6" idx="1"/>
          </p:cNvCxnSpPr>
          <p:nvPr/>
        </p:nvCxnSpPr>
        <p:spPr>
          <a:xfrm flipV="1">
            <a:off x="1917962" y="4411667"/>
            <a:ext cx="1573806" cy="135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7" idx="1"/>
          </p:cNvCxnSpPr>
          <p:nvPr/>
        </p:nvCxnSpPr>
        <p:spPr>
          <a:xfrm flipV="1">
            <a:off x="1917962" y="3399167"/>
            <a:ext cx="1573806" cy="2362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3"/>
            <a:endCxn id="8" idx="1"/>
          </p:cNvCxnSpPr>
          <p:nvPr/>
        </p:nvCxnSpPr>
        <p:spPr>
          <a:xfrm flipV="1">
            <a:off x="1917962" y="1692299"/>
            <a:ext cx="1578537" cy="4069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9" idx="1"/>
          </p:cNvCxnSpPr>
          <p:nvPr/>
        </p:nvCxnSpPr>
        <p:spPr>
          <a:xfrm>
            <a:off x="4139768" y="4411667"/>
            <a:ext cx="2170194" cy="1422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0" idx="1"/>
          </p:cNvCxnSpPr>
          <p:nvPr/>
        </p:nvCxnSpPr>
        <p:spPr>
          <a:xfrm>
            <a:off x="4139768" y="3399167"/>
            <a:ext cx="2170194" cy="951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1" idx="1"/>
          </p:cNvCxnSpPr>
          <p:nvPr/>
        </p:nvCxnSpPr>
        <p:spPr>
          <a:xfrm>
            <a:off x="4144499" y="1692299"/>
            <a:ext cx="2170194" cy="675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/>
          <a:stretch/>
        </p:blipFill>
        <p:spPr>
          <a:xfrm rot="16200000" flipV="1">
            <a:off x="4812627" y="3462765"/>
            <a:ext cx="5512500" cy="89783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7298162" y="1441667"/>
            <a:ext cx="0" cy="52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8470" y="180000"/>
            <a:ext cx="454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RIXS from the Impurity Model Perspective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088" y="6076667"/>
            <a:ext cx="578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dispersing “fluorescence” spectra arise from resonantly exciting different parts of the charge transfer band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9083" y="217283"/>
            <a:ext cx="568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Implementation of impurity model – “Anderson geometry”</a:t>
            </a:r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2594752" y="1432680"/>
            <a:ext cx="3496927" cy="2087934"/>
            <a:chOff x="2594752" y="1432680"/>
            <a:chExt cx="3496927" cy="2087934"/>
          </a:xfrm>
        </p:grpSpPr>
        <p:sp>
          <p:nvSpPr>
            <p:cNvPr id="5" name="Rectangle 4"/>
            <p:cNvSpPr/>
            <p:nvPr/>
          </p:nvSpPr>
          <p:spPr>
            <a:xfrm>
              <a:off x="3354584" y="2361016"/>
              <a:ext cx="271604" cy="2716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/>
            <p:cNvSpPr/>
            <p:nvPr/>
          </p:nvSpPr>
          <p:spPr>
            <a:xfrm>
              <a:off x="4703276" y="1502881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/>
            <p:nvPr/>
          </p:nvSpPr>
          <p:spPr>
            <a:xfrm>
              <a:off x="4703276" y="1794962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4703276" y="2087043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4703276" y="2671205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703276" y="2963286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4703276" y="3255367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" name="Straight Connector 14"/>
            <p:cNvCxnSpPr>
              <a:stCxn id="5" idx="3"/>
              <a:endCxn id="6" idx="2"/>
            </p:cNvCxnSpPr>
            <p:nvPr/>
          </p:nvCxnSpPr>
          <p:spPr>
            <a:xfrm flipV="1">
              <a:off x="3626188" y="1629629"/>
              <a:ext cx="1077088" cy="867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3"/>
              <a:endCxn id="7" idx="2"/>
            </p:cNvCxnSpPr>
            <p:nvPr/>
          </p:nvCxnSpPr>
          <p:spPr>
            <a:xfrm flipV="1">
              <a:off x="3626188" y="1921710"/>
              <a:ext cx="1077088" cy="575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3"/>
              <a:endCxn id="8" idx="2"/>
            </p:cNvCxnSpPr>
            <p:nvPr/>
          </p:nvCxnSpPr>
          <p:spPr>
            <a:xfrm flipV="1">
              <a:off x="3626188" y="2213791"/>
              <a:ext cx="1077088" cy="283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3"/>
            </p:cNvCxnSpPr>
            <p:nvPr/>
          </p:nvCxnSpPr>
          <p:spPr>
            <a:xfrm>
              <a:off x="3626188" y="2496818"/>
              <a:ext cx="1077088" cy="9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3"/>
              <a:endCxn id="10" idx="2"/>
            </p:cNvCxnSpPr>
            <p:nvPr/>
          </p:nvCxnSpPr>
          <p:spPr>
            <a:xfrm>
              <a:off x="3626188" y="2496818"/>
              <a:ext cx="1077088" cy="301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3"/>
              <a:endCxn id="11" idx="2"/>
            </p:cNvCxnSpPr>
            <p:nvPr/>
          </p:nvCxnSpPr>
          <p:spPr>
            <a:xfrm>
              <a:off x="3626188" y="2496818"/>
              <a:ext cx="1077088" cy="593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3"/>
              <a:endCxn id="12" idx="2"/>
            </p:cNvCxnSpPr>
            <p:nvPr/>
          </p:nvCxnSpPr>
          <p:spPr>
            <a:xfrm>
              <a:off x="3626188" y="2496818"/>
              <a:ext cx="1077088" cy="8852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974880" y="3243615"/>
                  <a:ext cx="262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880" y="3243615"/>
                  <a:ext cx="262316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953" r="-9302" b="-152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974880" y="1432680"/>
                  <a:ext cx="300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880" y="1432680"/>
                  <a:ext cx="30040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04" r="-10204" b="-1777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 rot="5400000">
              <a:off x="4702204" y="2345440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...</a:t>
              </a: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36225" y="3063442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25" y="3063442"/>
                  <a:ext cx="26853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727" r="-6818" b="-1555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43158" y="1587955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158" y="1587955"/>
                  <a:ext cx="306622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000" r="-8000" b="-152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94752" y="2608760"/>
                  <a:ext cx="8107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CA" dirty="0" smtClean="0"/>
                    <a:t> shell</a:t>
                  </a:r>
                  <a:endParaRPr lang="en-CA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752" y="2608760"/>
                  <a:ext cx="81073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6" r="-676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203359" y="2268076"/>
                  <a:ext cx="8883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CA" dirty="0" smtClean="0"/>
                    <a:t> shells</a:t>
                  </a:r>
                  <a:endParaRPr lang="en-CA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59" y="2268076"/>
                  <a:ext cx="8883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r="-68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5881" y="4336610"/>
                <a:ext cx="7034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We “distribute” our total LFT hopping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dirty="0" smtClean="0"/>
                  <a:t> over our set of ligand sites: </a:t>
                </a:r>
                <a:endParaRPr lang="en-CA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81" y="4336610"/>
                <a:ext cx="70345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93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89613" y="4867381"/>
                <a:ext cx="122732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13" y="4867381"/>
                <a:ext cx="1227324" cy="7789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32508" y="5894558"/>
                <a:ext cx="7795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The specific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 smtClean="0"/>
                  <a:t> set the shape of our band (</a:t>
                </a:r>
                <a:r>
                  <a:rPr lang="en-CA" dirty="0" smtClean="0"/>
                  <a:t>a.k.a. </a:t>
                </a:r>
                <a:r>
                  <a:rPr lang="en-CA" dirty="0" smtClean="0"/>
                  <a:t>hybridization function)</a:t>
                </a:r>
                <a:endParaRPr lang="en-CA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08" y="5894558"/>
                <a:ext cx="779503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704" t="-9836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776" y="217283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Implementation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787651" y="1342003"/>
            <a:ext cx="489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our calculation, we need to include an additional ligand shell (with 10 fermions), for EACH ligand site we want to include (i.e. how finely we want to discretize the band)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87651" y="3214559"/>
            <a:ext cx="473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Once we have included the shells in </a:t>
            </a:r>
            <a:r>
              <a:rPr lang="en-CA" dirty="0" err="1" smtClean="0"/>
              <a:t>Quanty</a:t>
            </a:r>
            <a:r>
              <a:rPr lang="en-CA" dirty="0" smtClean="0"/>
              <a:t>, we simply have to define hopping operators and set onsite energies to form a band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851026" y="4525094"/>
            <a:ext cx="7740713" cy="1737701"/>
            <a:chOff x="851026" y="4525094"/>
            <a:chExt cx="7740713" cy="17377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51026" y="4525094"/>
                  <a:ext cx="77407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E.g., for a rectangular band of width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CA" dirty="0" smtClean="0"/>
                    <a:t> discretized by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CA" dirty="0" smtClean="0"/>
                    <a:t> points, and total hopping integral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en-CA" dirty="0" smtClean="0"/>
                    <a:t>, </a:t>
                  </a:r>
                  <a:endParaRPr lang="en-CA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26" y="4525094"/>
                  <a:ext cx="7740713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09" t="-4717" r="-1261" b="-1415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48217" y="5713413"/>
                  <a:ext cx="4639347" cy="528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,−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f>
                              <m:f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num>
                              <m:den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217" y="5713413"/>
                  <a:ext cx="4639347" cy="5283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958124" y="5692382"/>
                  <a:ext cx="868058" cy="5704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124" y="5692382"/>
                  <a:ext cx="868058" cy="5704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418227" y="1498365"/>
            <a:ext cx="3496927" cy="2087934"/>
            <a:chOff x="2594752" y="1432680"/>
            <a:chExt cx="3496927" cy="2087934"/>
          </a:xfrm>
        </p:grpSpPr>
        <p:sp>
          <p:nvSpPr>
            <p:cNvPr id="9" name="Rectangle 8"/>
            <p:cNvSpPr/>
            <p:nvPr/>
          </p:nvSpPr>
          <p:spPr>
            <a:xfrm>
              <a:off x="3354584" y="2361016"/>
              <a:ext cx="271604" cy="2716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4703276" y="1502881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4703276" y="1794962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4703276" y="2087043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4703276" y="2671205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4703276" y="2963286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4703276" y="3255367"/>
              <a:ext cx="253496" cy="2534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6" name="Straight Connector 15"/>
            <p:cNvCxnSpPr>
              <a:stCxn id="9" idx="3"/>
              <a:endCxn id="10" idx="2"/>
            </p:cNvCxnSpPr>
            <p:nvPr/>
          </p:nvCxnSpPr>
          <p:spPr>
            <a:xfrm flipV="1">
              <a:off x="3626188" y="1629629"/>
              <a:ext cx="1077088" cy="867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  <a:endCxn id="11" idx="2"/>
            </p:cNvCxnSpPr>
            <p:nvPr/>
          </p:nvCxnSpPr>
          <p:spPr>
            <a:xfrm flipV="1">
              <a:off x="3626188" y="1921710"/>
              <a:ext cx="1077088" cy="575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2" idx="2"/>
            </p:cNvCxnSpPr>
            <p:nvPr/>
          </p:nvCxnSpPr>
          <p:spPr>
            <a:xfrm flipV="1">
              <a:off x="3626188" y="2213791"/>
              <a:ext cx="1077088" cy="283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3"/>
            </p:cNvCxnSpPr>
            <p:nvPr/>
          </p:nvCxnSpPr>
          <p:spPr>
            <a:xfrm>
              <a:off x="3626188" y="2496818"/>
              <a:ext cx="1077088" cy="9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3"/>
              <a:endCxn id="13" idx="2"/>
            </p:cNvCxnSpPr>
            <p:nvPr/>
          </p:nvCxnSpPr>
          <p:spPr>
            <a:xfrm>
              <a:off x="3626188" y="2496818"/>
              <a:ext cx="1077088" cy="301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3"/>
              <a:endCxn id="14" idx="2"/>
            </p:cNvCxnSpPr>
            <p:nvPr/>
          </p:nvCxnSpPr>
          <p:spPr>
            <a:xfrm>
              <a:off x="3626188" y="2496818"/>
              <a:ext cx="1077088" cy="593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3"/>
              <a:endCxn id="15" idx="2"/>
            </p:cNvCxnSpPr>
            <p:nvPr/>
          </p:nvCxnSpPr>
          <p:spPr>
            <a:xfrm>
              <a:off x="3626188" y="2496818"/>
              <a:ext cx="1077088" cy="8852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74880" y="3243615"/>
                  <a:ext cx="262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880" y="3243615"/>
                  <a:ext cx="262316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953" r="-9302" b="-152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974880" y="1432680"/>
                  <a:ext cx="3004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4880" y="1432680"/>
                  <a:ext cx="30040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204" r="-10204" b="-1777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 rot="5400000">
              <a:off x="4702204" y="2345440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...</a:t>
              </a: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136225" y="3063442"/>
                  <a:ext cx="2685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25" y="3063442"/>
                  <a:ext cx="26853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2727" r="-6818" b="-1555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43158" y="1587955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158" y="1587955"/>
                  <a:ext cx="30662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8000" r="-8000" b="-1521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94752" y="2608760"/>
                  <a:ext cx="8107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CA" dirty="0" smtClean="0"/>
                    <a:t> shell</a:t>
                  </a:r>
                  <a:endParaRPr lang="en-CA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752" y="2608760"/>
                  <a:ext cx="81073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836" r="-676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03359" y="2268076"/>
                  <a:ext cx="8883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CA" dirty="0" smtClean="0"/>
                    <a:t> shells</a:t>
                  </a:r>
                  <a:endParaRPr lang="en-CA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59" y="2268076"/>
                  <a:ext cx="88832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197" r="-68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125" y="180000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A Note on Complexity</a:t>
            </a:r>
            <a:endParaRPr lang="en-CA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61727" y="1530225"/>
            <a:ext cx="37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single cluster ligand field theory, our basis size 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274" y="2494778"/>
                <a:ext cx="314137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10+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20!</m:t>
                          </m:r>
                        </m:num>
                        <m:den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10+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4" y="2494778"/>
                <a:ext cx="3141373" cy="5596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61727" y="3629120"/>
            <a:ext cx="3757188" cy="1517974"/>
            <a:chOff x="461727" y="3629120"/>
            <a:chExt cx="3757188" cy="1517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1727" y="3629120"/>
                  <a:ext cx="37571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With an impurity model having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CA" dirty="0" smtClean="0"/>
                    <a:t> (full) ligand sites, our basis size is</a:t>
                  </a:r>
                  <a:endParaRPr lang="en-CA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27" y="3629120"/>
                  <a:ext cx="3757188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61" t="-4717" b="-1415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7274" y="4570333"/>
                  <a:ext cx="3608744" cy="576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74" y="4570333"/>
                  <a:ext cx="3608744" cy="57676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6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44275"/>
              </p:ext>
            </p:extLst>
          </p:nvPr>
        </p:nvGraphicFramePr>
        <p:xfrm>
          <a:off x="4682835" y="1404080"/>
          <a:ext cx="4232592" cy="44500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8148"/>
                <a:gridCol w="1058148"/>
                <a:gridCol w="1058148"/>
                <a:gridCol w="105814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err="1" smtClean="0">
                          <a:effectLst/>
                        </a:rPr>
                        <a:t>d</a:t>
                      </a:r>
                      <a:r>
                        <a:rPr lang="en-CA" sz="1600" u="none" strike="noStrike" baseline="30000" dirty="0" err="1" smtClean="0">
                          <a:effectLst/>
                        </a:rPr>
                        <a:t>n</a:t>
                      </a:r>
                      <a:endParaRPr lang="en-CA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smtClean="0">
                          <a:effectLst/>
                        </a:rPr>
                        <a:t>N=1 (LFT)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smtClean="0">
                          <a:effectLst/>
                        </a:rPr>
                        <a:t>N=20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u="none" strike="noStrike" dirty="0" smtClean="0">
                          <a:effectLst/>
                        </a:rPr>
                        <a:t>N=100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3.7E+16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2.9E+23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1.8E+15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2.9E+21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1.3E+05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8.2E+13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2.6E+19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3.2E+12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2.1E+17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1.5E+15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3.2E+09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8.7E+12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7.9E+07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4.3E+10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1.5E+06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1.7E+08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5.1E+05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2.0E+01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2.1E+02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1.0E+03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28641" y="792107"/>
            <a:ext cx="5873525" cy="5445000"/>
            <a:chOff x="3717000" y="1089000"/>
            <a:chExt cx="5873525" cy="5445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8" t="15985" r="13505" b="22969"/>
            <a:stretch/>
          </p:blipFill>
          <p:spPr>
            <a:xfrm>
              <a:off x="5607000" y="1089000"/>
              <a:ext cx="3983525" cy="3240361"/>
            </a:xfrm>
            <a:prstGeom prst="rect">
              <a:avLst/>
            </a:prstGeom>
            <a:noFill/>
            <a:effectLst/>
            <a:scene3d>
              <a:camera prst="isometricOffAxis2Left">
                <a:rot lat="1200000" lon="3450000" rev="0"/>
              </a:camera>
              <a:lightRig rig="threePt" dir="t"/>
            </a:scene3d>
            <a:sp3d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8666" r="15206"/>
            <a:stretch/>
          </p:blipFill>
          <p:spPr>
            <a:xfrm>
              <a:off x="3717000" y="1584000"/>
              <a:ext cx="5166261" cy="4950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16061" y="228600"/>
            <a:ext cx="311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solidFill>
                  <a:prstClr val="black"/>
                </a:solidFill>
              </a:rPr>
              <a:t>Impurity model RIXS for </a:t>
            </a:r>
            <a:r>
              <a:rPr lang="en-CA" sz="2000" dirty="0" err="1">
                <a:solidFill>
                  <a:prstClr val="black"/>
                </a:solidFill>
              </a:rPr>
              <a:t>NiO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422" y="1946495"/>
            <a:ext cx="376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Using similar parameters as LFT, but now add a band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9421" y="3087826"/>
                <a:ext cx="37662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Captures both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𝑑𝑑</m:t>
                    </m:r>
                  </m:oMath>
                </a14:m>
                <a:r>
                  <a:rPr lang="en-CA" dirty="0" smtClean="0"/>
                  <a:t> excitations and dispersing charge transfer excitations</a:t>
                </a:r>
                <a:endParaRPr lang="en-C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1" y="3087826"/>
                <a:ext cx="376624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294" t="-5660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0590" y="1414604"/>
            <a:ext cx="869133" cy="461665"/>
          </a:xfrm>
          <a:prstGeom prst="rect">
            <a:avLst/>
          </a:prstGeom>
          <a:noFill/>
          <a:scene3d>
            <a:camera prst="perspectiveContrastingLeftFacing">
              <a:rot lat="1237219" lon="2916772" rev="2148836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XAS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27939" y="4903955"/>
            <a:ext cx="887240" cy="461665"/>
          </a:xfrm>
          <a:prstGeom prst="rect">
            <a:avLst/>
          </a:prstGeom>
          <a:noFill/>
          <a:scene3d>
            <a:camera prst="isometricOffAxis2Top">
              <a:rot lat="18710598" lon="20050053" rev="302017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RIXS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472000" y="2844000"/>
            <a:ext cx="238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5988" r="613"/>
          <a:stretch/>
        </p:blipFill>
        <p:spPr bwMode="auto">
          <a:xfrm>
            <a:off x="5157001" y="1899000"/>
            <a:ext cx="3465000" cy="457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1632" y="6473080"/>
            <a:ext cx="3662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prstClr val="black"/>
                </a:solidFill>
              </a:rPr>
              <a:t>Ghiringhelli  et al., JP:CM, 17, 5397 (2005)</a:t>
            </a:r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408" y="294406"/>
            <a:ext cx="2972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solidFill>
                  <a:prstClr val="black"/>
                </a:solidFill>
              </a:rPr>
              <a:t>Comparison to Experiment</a:t>
            </a: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000" y="1519735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Experiment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08528" y="1416489"/>
            <a:ext cx="3123472" cy="5225868"/>
            <a:chOff x="908528" y="1416489"/>
            <a:chExt cx="3123472" cy="522586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07000" y="2829600"/>
              <a:ext cx="256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28" y="1734044"/>
              <a:ext cx="3123472" cy="4908313"/>
            </a:xfrm>
            <a:prstGeom prst="rect">
              <a:avLst/>
            </a:prstGeom>
            <a:effectLst>
              <a:reflection blurRad="6350" stA="23000" endPos="8000" dist="508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646961" y="1416489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prstClr val="black"/>
                  </a:solidFill>
                </a:rPr>
                <a:t>Impurity Model</a:t>
              </a:r>
              <a:endParaRPr lang="en-CA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1"/>
          <a:stretch/>
        </p:blipFill>
        <p:spPr bwMode="auto">
          <a:xfrm>
            <a:off x="6643487" y="181007"/>
            <a:ext cx="2488801" cy="13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780" y="217283"/>
            <a:ext cx="27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Improvements in Efficiency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87651" y="1342003"/>
            <a:ext cx="774071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 smtClean="0"/>
              <a:t>With the Anderson impurity model in the traditional hybridization geometry, the impurity couples directly to each ligand site</a:t>
            </a: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en-CA" dirty="0" smtClean="0"/>
              <a:t>The ground state </a:t>
            </a:r>
            <a:r>
              <a:rPr lang="en-CA" dirty="0" err="1" smtClean="0"/>
              <a:t>wavefunction</a:t>
            </a:r>
            <a:r>
              <a:rPr lang="en-CA" dirty="0" smtClean="0"/>
              <a:t> then has weight distributed over all ligand sites, leading to a complicated (large) </a:t>
            </a:r>
            <a:r>
              <a:rPr lang="en-CA" dirty="0" err="1" smtClean="0"/>
              <a:t>wavefunction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87650" y="2969990"/>
            <a:ext cx="774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transform to a more efficient bath geometry</a:t>
            </a:r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1168109" y="3936715"/>
            <a:ext cx="2324938" cy="2643041"/>
            <a:chOff x="1168109" y="3936715"/>
            <a:chExt cx="2324938" cy="2643041"/>
          </a:xfrm>
        </p:grpSpPr>
        <p:sp>
          <p:nvSpPr>
            <p:cNvPr id="7" name="Rectangle 6"/>
            <p:cNvSpPr/>
            <p:nvPr/>
          </p:nvSpPr>
          <p:spPr>
            <a:xfrm>
              <a:off x="1168109" y="4865051"/>
              <a:ext cx="271604" cy="27160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alpha val="0"/>
                  </a:schemeClr>
                </a:gs>
                <a:gs pos="38000">
                  <a:srgbClr val="F79646">
                    <a:alpha val="0"/>
                  </a:srgbClr>
                </a:gs>
                <a:gs pos="55000">
                  <a:schemeClr val="accent6"/>
                </a:gs>
                <a:gs pos="100000">
                  <a:schemeClr val="accent6"/>
                </a:gs>
              </a:gsLst>
              <a:lin ang="5400000" scaled="0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/>
            <p:nvPr/>
          </p:nvSpPr>
          <p:spPr>
            <a:xfrm>
              <a:off x="2516801" y="4006916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2516801" y="4298997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516801" y="4591078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2516801" y="5175240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2516801" y="5467321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2516801" y="5759402"/>
              <a:ext cx="253496" cy="253496"/>
            </a:xfrm>
            <a:prstGeom prst="ellips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6000">
                  <a:schemeClr val="accent1">
                    <a:alpha val="0"/>
                  </a:schemeClr>
                </a:gs>
                <a:gs pos="26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/>
            <p:cNvCxnSpPr>
              <a:stCxn id="7" idx="3"/>
              <a:endCxn id="8" idx="2"/>
            </p:cNvCxnSpPr>
            <p:nvPr/>
          </p:nvCxnSpPr>
          <p:spPr>
            <a:xfrm flipV="1">
              <a:off x="1439713" y="4133664"/>
              <a:ext cx="1077088" cy="867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2"/>
            </p:cNvCxnSpPr>
            <p:nvPr/>
          </p:nvCxnSpPr>
          <p:spPr>
            <a:xfrm flipV="1">
              <a:off x="1439713" y="4425745"/>
              <a:ext cx="1077088" cy="5751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3"/>
              <a:endCxn id="10" idx="2"/>
            </p:cNvCxnSpPr>
            <p:nvPr/>
          </p:nvCxnSpPr>
          <p:spPr>
            <a:xfrm flipV="1">
              <a:off x="1439713" y="4717826"/>
              <a:ext cx="1077088" cy="283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3"/>
            </p:cNvCxnSpPr>
            <p:nvPr/>
          </p:nvCxnSpPr>
          <p:spPr>
            <a:xfrm>
              <a:off x="1439713" y="5000853"/>
              <a:ext cx="1077088" cy="90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3"/>
              <a:endCxn id="11" idx="2"/>
            </p:cNvCxnSpPr>
            <p:nvPr/>
          </p:nvCxnSpPr>
          <p:spPr>
            <a:xfrm>
              <a:off x="1439713" y="5000853"/>
              <a:ext cx="1077088" cy="3011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12" idx="2"/>
            </p:cNvCxnSpPr>
            <p:nvPr/>
          </p:nvCxnSpPr>
          <p:spPr>
            <a:xfrm>
              <a:off x="1439713" y="5000853"/>
              <a:ext cx="1077088" cy="593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3"/>
              <a:endCxn id="13" idx="2"/>
            </p:cNvCxnSpPr>
            <p:nvPr/>
          </p:nvCxnSpPr>
          <p:spPr>
            <a:xfrm>
              <a:off x="1439713" y="5000853"/>
              <a:ext cx="1077088" cy="8852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788405" y="5747650"/>
                  <a:ext cx="40530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405" y="5747650"/>
                  <a:ext cx="405304" cy="2891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463" r="-5970" b="-1276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88405" y="3936715"/>
                  <a:ext cx="438069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405" y="3936715"/>
                  <a:ext cx="438069" cy="2891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944" r="-5556" b="-1276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 rot="5400000">
              <a:off x="2515729" y="4849475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...</a:t>
              </a:r>
              <a:endParaRPr lang="en-C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49750" y="5618277"/>
                  <a:ext cx="411523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750" y="5618277"/>
                  <a:ext cx="411523" cy="2891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433" r="-5970" b="-1276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956683" y="3939590"/>
                  <a:ext cx="444289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6683" y="3939590"/>
                  <a:ext cx="444289" cy="2891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29" r="-4110" b="-125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/>
            <p:cNvSpPr txBox="1"/>
            <p:nvPr/>
          </p:nvSpPr>
          <p:spPr>
            <a:xfrm>
              <a:off x="1372397" y="6210424"/>
              <a:ext cx="212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Anderson Geometry</a:t>
              </a:r>
              <a:endParaRPr lang="en-CA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34223" y="4564955"/>
            <a:ext cx="4826772" cy="2014801"/>
            <a:chOff x="3534223" y="4564955"/>
            <a:chExt cx="4826772" cy="2014801"/>
          </a:xfrm>
        </p:grpSpPr>
        <p:grpSp>
          <p:nvGrpSpPr>
            <p:cNvPr id="3" name="Group 2"/>
            <p:cNvGrpSpPr/>
            <p:nvPr/>
          </p:nvGrpSpPr>
          <p:grpSpPr>
            <a:xfrm>
              <a:off x="4795787" y="4564955"/>
              <a:ext cx="3565208" cy="855284"/>
              <a:chOff x="4795787" y="4564955"/>
              <a:chExt cx="3565208" cy="85528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795787" y="4859497"/>
                <a:ext cx="271604" cy="27160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alpha val="0"/>
                    </a:schemeClr>
                  </a:gs>
                  <a:gs pos="38000">
                    <a:srgbClr val="F79646">
                      <a:alpha val="0"/>
                    </a:srgbClr>
                  </a:gs>
                  <a:gs pos="55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  <a:tileRect/>
              </a:gra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413934" y="4868551"/>
                <a:ext cx="253496" cy="253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31166" y="4868551"/>
                <a:ext cx="253496" cy="25349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6000">
                    <a:schemeClr val="accent1">
                      <a:alpha val="0"/>
                    </a:schemeClr>
                  </a:gs>
                  <a:gs pos="2600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648398" y="4868551"/>
                <a:ext cx="253496" cy="25349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41000">
                    <a:schemeClr val="accent1">
                      <a:alpha val="0"/>
                    </a:schemeClr>
                  </a:gs>
                  <a:gs pos="5500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179470" y="4868551"/>
                <a:ext cx="253496" cy="253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562238" y="4868551"/>
                <a:ext cx="253496" cy="253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5" name="Straight Connector 34"/>
              <p:cNvCxnSpPr>
                <a:endCxn id="29" idx="2"/>
              </p:cNvCxnSpPr>
              <p:nvPr/>
            </p:nvCxnSpPr>
            <p:spPr>
              <a:xfrm flipV="1">
                <a:off x="6290946" y="4995299"/>
                <a:ext cx="122988" cy="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30" idx="2"/>
              </p:cNvCxnSpPr>
              <p:nvPr/>
            </p:nvCxnSpPr>
            <p:spPr>
              <a:xfrm flipV="1">
                <a:off x="5901894" y="4995299"/>
                <a:ext cx="129272" cy="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067391" y="4995457"/>
                <a:ext cx="58100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657624" y="4995299"/>
                <a:ext cx="139078" cy="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33" idx="2"/>
              </p:cNvCxnSpPr>
              <p:nvPr/>
            </p:nvCxnSpPr>
            <p:spPr>
              <a:xfrm>
                <a:off x="7050198" y="4995299"/>
                <a:ext cx="129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3" idx="6"/>
                <a:endCxn id="34" idx="2"/>
              </p:cNvCxnSpPr>
              <p:nvPr/>
            </p:nvCxnSpPr>
            <p:spPr>
              <a:xfrm>
                <a:off x="7432966" y="4995299"/>
                <a:ext cx="129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639578" y="5131057"/>
                    <a:ext cx="412869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9578" y="5131057"/>
                    <a:ext cx="412869" cy="2891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7353" r="-5882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915360" y="5129975"/>
                    <a:ext cx="445635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5360" y="5129975"/>
                    <a:ext cx="445635" cy="2891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6757" r="-4054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260323" y="4633611"/>
                    <a:ext cx="419089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323" y="4633611"/>
                    <a:ext cx="419089" cy="28918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3043" r="-4348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727060" y="4564955"/>
                    <a:ext cx="451854" cy="2891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7060" y="4564955"/>
                    <a:ext cx="451854" cy="28918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2162" r="-4054" b="-12766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/>
              <p:cNvSpPr/>
              <p:nvPr/>
            </p:nvSpPr>
            <p:spPr>
              <a:xfrm>
                <a:off x="7945008" y="4868551"/>
                <a:ext cx="253496" cy="2534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7" name="Straight Connector 66"/>
              <p:cNvCxnSpPr>
                <a:stCxn id="34" idx="6"/>
                <a:endCxn id="66" idx="2"/>
              </p:cNvCxnSpPr>
              <p:nvPr/>
            </p:nvCxnSpPr>
            <p:spPr>
              <a:xfrm>
                <a:off x="7815734" y="4995299"/>
                <a:ext cx="1292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6746129" y="4761769"/>
                <a:ext cx="483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...</a:t>
                </a:r>
                <a:endParaRPr lang="en-CA" dirty="0"/>
              </a:p>
            </p:txBody>
          </p:sp>
        </p:grpSp>
        <p:sp>
          <p:nvSpPr>
            <p:cNvPr id="80" name="Right Arrow 79"/>
            <p:cNvSpPr/>
            <p:nvPr/>
          </p:nvSpPr>
          <p:spPr>
            <a:xfrm>
              <a:off x="3534223" y="4664514"/>
              <a:ext cx="633743" cy="6817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05552" y="6210424"/>
              <a:ext cx="2120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Chain Geometry</a:t>
              </a:r>
              <a:endParaRPr lang="en-CA" dirty="0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4834" y="217283"/>
            <a:ext cx="301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Hybridization Operator Layout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391721" y="1461507"/>
            <a:ext cx="263806" cy="2638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1732371" y="179485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196875" y="225205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661379" y="270925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3125883" y="316645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1734119" y="1461507"/>
            <a:ext cx="387660" cy="263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2200371" y="1461507"/>
            <a:ext cx="387660" cy="263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666623" y="1461507"/>
            <a:ext cx="387660" cy="263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3120493" y="1461507"/>
            <a:ext cx="387660" cy="263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1391721" y="1794853"/>
            <a:ext cx="263806" cy="387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1391721" y="2248723"/>
            <a:ext cx="263806" cy="387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1391721" y="2707588"/>
            <a:ext cx="263806" cy="387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1391721" y="3166453"/>
            <a:ext cx="263806" cy="387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/>
          <p:cNvGrpSpPr/>
          <p:nvPr/>
        </p:nvGrpSpPr>
        <p:grpSpPr>
          <a:xfrm>
            <a:off x="1241004" y="1384953"/>
            <a:ext cx="130220" cy="2278380"/>
            <a:chOff x="1021079" y="1348740"/>
            <a:chExt cx="130220" cy="227838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H="1">
            <a:off x="3577804" y="1386223"/>
            <a:ext cx="130220" cy="2278380"/>
            <a:chOff x="1021079" y="1348740"/>
            <a:chExt cx="130220" cy="227838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5544705" y="1458177"/>
            <a:ext cx="263806" cy="2638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/>
          <p:cNvSpPr/>
          <p:nvPr/>
        </p:nvSpPr>
        <p:spPr>
          <a:xfrm>
            <a:off x="5885355" y="179152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/>
          <p:cNvSpPr/>
          <p:nvPr/>
        </p:nvSpPr>
        <p:spPr>
          <a:xfrm>
            <a:off x="6349859" y="224872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Rectangle 99"/>
          <p:cNvSpPr/>
          <p:nvPr/>
        </p:nvSpPr>
        <p:spPr>
          <a:xfrm>
            <a:off x="6814363" y="270592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Rectangle 100"/>
          <p:cNvSpPr/>
          <p:nvPr/>
        </p:nvSpPr>
        <p:spPr>
          <a:xfrm>
            <a:off x="7278867" y="3163123"/>
            <a:ext cx="387660" cy="387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/>
          <p:cNvSpPr/>
          <p:nvPr/>
        </p:nvSpPr>
        <p:spPr>
          <a:xfrm>
            <a:off x="5887103" y="1458177"/>
            <a:ext cx="387660" cy="2638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Rectangle 102"/>
          <p:cNvSpPr/>
          <p:nvPr/>
        </p:nvSpPr>
        <p:spPr>
          <a:xfrm>
            <a:off x="6349859" y="17915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Rectangle 105"/>
          <p:cNvSpPr/>
          <p:nvPr/>
        </p:nvSpPr>
        <p:spPr>
          <a:xfrm>
            <a:off x="5544705" y="1791523"/>
            <a:ext cx="263806" cy="387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0" name="Group 109"/>
          <p:cNvGrpSpPr/>
          <p:nvPr/>
        </p:nvGrpSpPr>
        <p:grpSpPr>
          <a:xfrm>
            <a:off x="5393988" y="1381623"/>
            <a:ext cx="130220" cy="2278380"/>
            <a:chOff x="1021079" y="1348740"/>
            <a:chExt cx="130220" cy="227838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flipH="1">
            <a:off x="7730788" y="1382893"/>
            <a:ext cx="130220" cy="2278380"/>
            <a:chOff x="1021079" y="1348740"/>
            <a:chExt cx="130220" cy="227838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5885355" y="22487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/>
          <p:cNvSpPr/>
          <p:nvPr/>
        </p:nvSpPr>
        <p:spPr>
          <a:xfrm>
            <a:off x="6814363" y="22487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Rectangle 119"/>
          <p:cNvSpPr/>
          <p:nvPr/>
        </p:nvSpPr>
        <p:spPr>
          <a:xfrm>
            <a:off x="6349859" y="27059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Rectangle 120"/>
          <p:cNvSpPr/>
          <p:nvPr/>
        </p:nvSpPr>
        <p:spPr>
          <a:xfrm>
            <a:off x="7278867" y="27059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Rectangle 121"/>
          <p:cNvSpPr/>
          <p:nvPr/>
        </p:nvSpPr>
        <p:spPr>
          <a:xfrm>
            <a:off x="6814363" y="3163123"/>
            <a:ext cx="387660" cy="387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433476" y="3992577"/>
            <a:ext cx="2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Anderson geometry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5820006" y="3992577"/>
            <a:ext cx="167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Chain geometry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64244" y="4707177"/>
            <a:ext cx="29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Impurity couples to all ligands</a:t>
            </a:r>
            <a:endParaRPr lang="en-CA" dirty="0"/>
          </a:p>
        </p:txBody>
      </p:sp>
      <p:sp>
        <p:nvSpPr>
          <p:cNvPr id="48" name="TextBox 47"/>
          <p:cNvSpPr txBox="1"/>
          <p:nvPr/>
        </p:nvSpPr>
        <p:spPr>
          <a:xfrm>
            <a:off x="5025710" y="4707177"/>
            <a:ext cx="303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Impurity couples to one ligand</a:t>
            </a:r>
          </a:p>
          <a:p>
            <a:pPr algn="ctr"/>
            <a:r>
              <a:rPr lang="en-CA" dirty="0" smtClean="0"/>
              <a:t>Ligands couple to form chain</a:t>
            </a:r>
            <a:endParaRPr lang="en-CA" dirty="0"/>
          </a:p>
        </p:txBody>
      </p:sp>
      <p:sp>
        <p:nvSpPr>
          <p:cNvPr id="60" name="TextBox 59"/>
          <p:cNvSpPr txBox="1"/>
          <p:nvPr/>
        </p:nvSpPr>
        <p:spPr>
          <a:xfrm>
            <a:off x="2391041" y="6055175"/>
            <a:ext cx="44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Examples and comparisons in tutorial session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018" y="217283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Many-body Hamiltonian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471276" y="1544314"/>
            <a:ext cx="8075195" cy="4830939"/>
            <a:chOff x="471276" y="1544314"/>
            <a:chExt cx="8075195" cy="48309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76" y="1544314"/>
              <a:ext cx="3796815" cy="2905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56" y="1544315"/>
              <a:ext cx="3796815" cy="2905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88063" y="4897925"/>
              <a:ext cx="76320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Two different basis choices for same 3d impurity Hamiltonian.</a:t>
              </a:r>
            </a:p>
            <a:p>
              <a:endParaRPr lang="en-CA" dirty="0"/>
            </a:p>
            <a:p>
              <a:r>
                <a:rPr lang="en-CA" dirty="0" smtClean="0"/>
                <a:t>Which is better for computing the ground state (iteratively)?</a:t>
              </a:r>
            </a:p>
            <a:p>
              <a:endParaRPr lang="en-CA" dirty="0"/>
            </a:p>
            <a:p>
              <a:endParaRPr lang="en-CA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022" y="2967335"/>
            <a:ext cx="424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1: Perovskite Nickelate XAS</a:t>
            </a:r>
          </a:p>
          <a:p>
            <a:pPr algn="ctr"/>
            <a:endParaRPr lang="en-CA" dirty="0"/>
          </a:p>
          <a:p>
            <a:pPr algn="ctr"/>
            <a:r>
              <a:rPr lang="en-CA" b="1" dirty="0" smtClean="0"/>
              <a:t>Double Clusters for Highly Covalent Oxides</a:t>
            </a:r>
            <a:endParaRPr lang="en-C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1023" y="2967335"/>
            <a:ext cx="6062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Correlated impurity in/on a non-correlated Metal</a:t>
            </a:r>
          </a:p>
          <a:p>
            <a:pPr algn="ctr"/>
            <a:endParaRPr lang="en-CA" dirty="0"/>
          </a:p>
          <a:p>
            <a:pPr algn="ctr"/>
            <a:r>
              <a:rPr lang="en-CA" b="1" dirty="0" smtClean="0"/>
              <a:t>Impurity model with metallic bath &amp; natural orbital geometry</a:t>
            </a:r>
            <a:endParaRPr lang="en-C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6241" y="144856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Impurity in/on a Metal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43241" y="841792"/>
            <a:ext cx="851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From earlier in the week – in spectroscopy we might see bands, excitons, and resonances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633742" y="1450326"/>
            <a:ext cx="8048531" cy="5102523"/>
            <a:chOff x="633742" y="1450326"/>
            <a:chExt cx="8048531" cy="5102523"/>
          </a:xfrm>
        </p:grpSpPr>
        <p:grpSp>
          <p:nvGrpSpPr>
            <p:cNvPr id="16" name="Group 15"/>
            <p:cNvGrpSpPr/>
            <p:nvPr/>
          </p:nvGrpSpPr>
          <p:grpSpPr>
            <a:xfrm>
              <a:off x="633742" y="1464443"/>
              <a:ext cx="2482953" cy="4437261"/>
              <a:chOff x="4211210" y="1541348"/>
              <a:chExt cx="4320000" cy="4320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211210" y="1541348"/>
                <a:ext cx="4320000" cy="4320000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Picture 17" descr="Haverkort_16b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212" y="4808902"/>
                <a:ext cx="4319997" cy="898646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348818" y="1464443"/>
              <a:ext cx="2483407" cy="4437261"/>
              <a:chOff x="4363610" y="1693748"/>
              <a:chExt cx="4320790" cy="4320000"/>
            </a:xfrm>
          </p:grpSpPr>
          <p:pic>
            <p:nvPicPr>
              <p:cNvPr id="20" name="Picture 19" descr="Haverkort_16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3613" y="3455901"/>
                <a:ext cx="4320787" cy="240404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363610" y="1693748"/>
                <a:ext cx="4320000" cy="4320000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64349" y="1450326"/>
              <a:ext cx="2489362" cy="4451378"/>
              <a:chOff x="4352459" y="1680004"/>
              <a:chExt cx="4331151" cy="4333744"/>
            </a:xfrm>
          </p:grpSpPr>
          <p:pic>
            <p:nvPicPr>
              <p:cNvPr id="23" name="Picture 22" descr="Haverkort_16h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2459" y="1680004"/>
                <a:ext cx="4328529" cy="4176651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363610" y="1693748"/>
                <a:ext cx="4320000" cy="4320000"/>
              </a:xfrm>
              <a:prstGeom prst="rect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46493" y="1559301"/>
              <a:ext cx="118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Band</a:t>
              </a:r>
              <a:endParaRPr lang="en-CA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1636" y="1559300"/>
              <a:ext cx="1677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Resonance</a:t>
              </a:r>
              <a:endParaRPr lang="en-CA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9551" y="1559300"/>
              <a:ext cx="118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Exciton</a:t>
              </a:r>
              <a:endParaRPr lang="en-CA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3742" y="6183517"/>
              <a:ext cx="24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K-edges, DFT</a:t>
              </a:r>
              <a:endParaRPr lang="en-CA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20091" y="6183517"/>
              <a:ext cx="266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L-edges, MCFT/MLFT/AIM</a:t>
              </a:r>
              <a:endParaRPr lang="en-CA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7082" y="6183517"/>
              <a:ext cx="24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?</a:t>
              </a:r>
              <a:endParaRPr lang="en-CA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38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6241" y="144856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Impurity in/on a Metal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33742" y="1032101"/>
            <a:ext cx="492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key property of the oxide impurity model </a:t>
            </a:r>
            <a:r>
              <a:rPr lang="en-CA" dirty="0" smtClean="0"/>
              <a:t>was </a:t>
            </a:r>
            <a:r>
              <a:rPr lang="en-CA" dirty="0" smtClean="0"/>
              <a:t>that the bath of oxygen ligands was completely </a:t>
            </a:r>
            <a:r>
              <a:rPr lang="en-CA" dirty="0" smtClean="0"/>
              <a:t>full (before hybridization)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76414" y="2143111"/>
            <a:ext cx="5253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oxides are insulators, so any charge fluctuations from the metal to the conduction band are at a higher energy scale and can (usually) be neglected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33742" y="3364868"/>
            <a:ext cx="769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an impurity coupled to a metallic bath the problem becomes much more complex (historically called the </a:t>
            </a:r>
            <a:r>
              <a:rPr lang="en-CA" b="1" dirty="0" smtClean="0"/>
              <a:t>infrared divergence </a:t>
            </a:r>
            <a:r>
              <a:rPr lang="en-CA" dirty="0" smtClean="0"/>
              <a:t>problem)</a:t>
            </a:r>
            <a:endParaRPr lang="en-CA" dirty="0"/>
          </a:p>
        </p:txBody>
      </p:sp>
      <p:grpSp>
        <p:nvGrpSpPr>
          <p:cNvPr id="59" name="Group 58"/>
          <p:cNvGrpSpPr/>
          <p:nvPr/>
        </p:nvGrpSpPr>
        <p:grpSpPr>
          <a:xfrm>
            <a:off x="1580801" y="4251357"/>
            <a:ext cx="1736067" cy="2304742"/>
            <a:chOff x="1580801" y="4169880"/>
            <a:chExt cx="1736067" cy="2304742"/>
          </a:xfrm>
        </p:grpSpPr>
        <p:sp>
          <p:nvSpPr>
            <p:cNvPr id="27" name="Rectangle 26"/>
            <p:cNvSpPr/>
            <p:nvPr/>
          </p:nvSpPr>
          <p:spPr>
            <a:xfrm>
              <a:off x="1580801" y="5118548"/>
              <a:ext cx="271604" cy="271604"/>
            </a:xfrm>
            <a:prstGeom prst="rect">
              <a:avLst/>
            </a:prstGeom>
            <a:gradFill flip="none" rotWithShape="1">
              <a:gsLst>
                <a:gs pos="0">
                  <a:srgbClr val="F79646">
                    <a:alpha val="0"/>
                  </a:srgbClr>
                </a:gs>
                <a:gs pos="38000">
                  <a:srgbClr val="F79646">
                    <a:alpha val="0"/>
                  </a:srgbClr>
                </a:gs>
                <a:gs pos="55000">
                  <a:srgbClr val="F79646"/>
                </a:gs>
                <a:gs pos="100000">
                  <a:srgbClr val="F79646"/>
                </a:gs>
              </a:gsLst>
              <a:lin ang="5400000" scaled="0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929493" y="4169880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>
                    <a:alpha val="0"/>
                  </a:srgbClr>
                </a:gs>
                <a:gs pos="16000">
                  <a:srgbClr val="4F81BD">
                    <a:alpha val="0"/>
                  </a:srgbClr>
                </a:gs>
                <a:gs pos="100000">
                  <a:srgbClr val="4F81BD">
                    <a:alpha val="13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929493" y="4480068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>
                    <a:alpha val="0"/>
                  </a:srgbClr>
                </a:gs>
                <a:gs pos="16000">
                  <a:srgbClr val="4F81BD">
                    <a:alpha val="0"/>
                  </a:srgbClr>
                </a:gs>
                <a:gs pos="100000">
                  <a:srgbClr val="4F81BD">
                    <a:alpha val="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929493" y="5052804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>
                    <a:alpha val="0"/>
                  </a:srgbClr>
                </a:gs>
                <a:gs pos="16000">
                  <a:srgbClr val="4F81BD">
                    <a:alpha val="0"/>
                  </a:srgbClr>
                </a:gs>
                <a:gs pos="100000">
                  <a:srgbClr val="4F81BD">
                    <a:alpha val="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929493" y="5356313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/>
                </a:gs>
                <a:gs pos="26000">
                  <a:srgbClr val="4F81BD"/>
                </a:gs>
                <a:gs pos="100000">
                  <a:srgbClr val="4F81BD"/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929493" y="5910935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/>
                </a:gs>
                <a:gs pos="26000">
                  <a:srgbClr val="4F81BD"/>
                </a:gs>
                <a:gs pos="100000">
                  <a:srgbClr val="4F81BD"/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CA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929493" y="6221126"/>
              <a:ext cx="253496" cy="253496"/>
            </a:xfrm>
            <a:prstGeom prst="ellipse">
              <a:avLst/>
            </a:prstGeom>
            <a:gradFill>
              <a:gsLst>
                <a:gs pos="0">
                  <a:srgbClr val="4F81BD"/>
                </a:gs>
                <a:gs pos="26000">
                  <a:srgbClr val="4F81BD"/>
                </a:gs>
                <a:gs pos="100000">
                  <a:srgbClr val="4F81BD"/>
                </a:gs>
              </a:gsLst>
              <a:lin ang="5400000" scaled="0"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27" idx="3"/>
              <a:endCxn id="28" idx="2"/>
            </p:cNvCxnSpPr>
            <p:nvPr/>
          </p:nvCxnSpPr>
          <p:spPr>
            <a:xfrm flipV="1">
              <a:off x="1852405" y="4296628"/>
              <a:ext cx="1077088" cy="95772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>
              <a:stCxn id="27" idx="3"/>
              <a:endCxn id="29" idx="2"/>
            </p:cNvCxnSpPr>
            <p:nvPr/>
          </p:nvCxnSpPr>
          <p:spPr>
            <a:xfrm flipV="1">
              <a:off x="1852405" y="4606816"/>
              <a:ext cx="1077088" cy="64753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>
              <a:stCxn id="27" idx="3"/>
              <a:endCxn id="30" idx="2"/>
            </p:cNvCxnSpPr>
            <p:nvPr/>
          </p:nvCxnSpPr>
          <p:spPr>
            <a:xfrm flipV="1">
              <a:off x="1852405" y="5179552"/>
              <a:ext cx="1077088" cy="747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>
              <a:stCxn id="27" idx="3"/>
              <a:endCxn id="31" idx="2"/>
            </p:cNvCxnSpPr>
            <p:nvPr/>
          </p:nvCxnSpPr>
          <p:spPr>
            <a:xfrm>
              <a:off x="1852405" y="5254350"/>
              <a:ext cx="1077088" cy="2287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>
              <a:stCxn id="27" idx="3"/>
              <a:endCxn id="32" idx="2"/>
            </p:cNvCxnSpPr>
            <p:nvPr/>
          </p:nvCxnSpPr>
          <p:spPr>
            <a:xfrm>
              <a:off x="1852405" y="5254350"/>
              <a:ext cx="1077088" cy="78333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>
              <a:stCxn id="27" idx="3"/>
              <a:endCxn id="33" idx="2"/>
            </p:cNvCxnSpPr>
            <p:nvPr/>
          </p:nvCxnSpPr>
          <p:spPr>
            <a:xfrm>
              <a:off x="1852405" y="5254350"/>
              <a:ext cx="1077088" cy="109352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>
              <a:stCxn id="27" idx="3"/>
            </p:cNvCxnSpPr>
            <p:nvPr/>
          </p:nvCxnSpPr>
          <p:spPr>
            <a:xfrm flipV="1">
              <a:off x="1852405" y="4902241"/>
              <a:ext cx="1077088" cy="35210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>
              <a:stCxn id="27" idx="3"/>
            </p:cNvCxnSpPr>
            <p:nvPr/>
          </p:nvCxnSpPr>
          <p:spPr>
            <a:xfrm>
              <a:off x="1852405" y="5254350"/>
              <a:ext cx="1077088" cy="50149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 rot="5400000">
              <a:off x="2928421" y="5590116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...</a:t>
              </a:r>
              <a:endParaRPr lang="en-CA" dirty="0"/>
            </a:p>
          </p:txBody>
        </p:sp>
        <p:sp>
          <p:nvSpPr>
            <p:cNvPr id="55" name="TextBox 54"/>
            <p:cNvSpPr txBox="1"/>
            <p:nvPr/>
          </p:nvSpPr>
          <p:spPr>
            <a:xfrm rot="5400000">
              <a:off x="2946464" y="4722625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...</a:t>
              </a:r>
              <a:endParaRPr lang="en-CA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4260077" y="4848944"/>
                <a:ext cx="4111783" cy="121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If our starting configuration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/>
                  <a:t>, we have </a:t>
                </a:r>
                <a:r>
                  <a:rPr lang="en-CA" b="1" dirty="0" smtClean="0"/>
                  <a:t>many, many </a:t>
                </a:r>
                <a:r>
                  <a:rPr lang="en-CA" dirty="0" smtClean="0"/>
                  <a:t>low energy configurations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bar>
                      <m:bar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ba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 smtClean="0"/>
                  <a:t> which mix into our </a:t>
                </a:r>
                <a:r>
                  <a:rPr lang="en-CA" dirty="0" err="1" smtClean="0"/>
                  <a:t>groundstate</a:t>
                </a:r>
                <a:r>
                  <a:rPr lang="en-CA" dirty="0" smtClean="0"/>
                  <a:t>.</a:t>
                </a:r>
                <a:endParaRPr lang="en-CA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77" y="4848944"/>
                <a:ext cx="4111783" cy="1213474"/>
              </a:xfrm>
              <a:prstGeom prst="rect">
                <a:avLst/>
              </a:prstGeom>
              <a:blipFill rotWithShape="0">
                <a:blip r:embed="rId2"/>
                <a:stretch>
                  <a:fillRect l="-1335" t="-2513" b="-70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6441815" y="1045943"/>
            <a:ext cx="1718024" cy="2005982"/>
            <a:chOff x="3354584" y="1502881"/>
            <a:chExt cx="1718024" cy="2005982"/>
          </a:xfrm>
        </p:grpSpPr>
        <p:sp>
          <p:nvSpPr>
            <p:cNvPr id="67" name="Rectangle 66"/>
            <p:cNvSpPr/>
            <p:nvPr/>
          </p:nvSpPr>
          <p:spPr>
            <a:xfrm>
              <a:off x="3354584" y="2361016"/>
              <a:ext cx="271604" cy="271604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703276" y="1502881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703276" y="1794962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703276" y="2087043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703276" y="2671205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703276" y="2963286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703276" y="3255367"/>
              <a:ext cx="253496" cy="253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>
              <a:stCxn id="67" idx="3"/>
              <a:endCxn id="68" idx="2"/>
            </p:cNvCxnSpPr>
            <p:nvPr/>
          </p:nvCxnSpPr>
          <p:spPr>
            <a:xfrm flipV="1">
              <a:off x="3626188" y="1629629"/>
              <a:ext cx="1077088" cy="86718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5" name="Straight Connector 74"/>
            <p:cNvCxnSpPr>
              <a:stCxn id="67" idx="3"/>
              <a:endCxn id="69" idx="2"/>
            </p:cNvCxnSpPr>
            <p:nvPr/>
          </p:nvCxnSpPr>
          <p:spPr>
            <a:xfrm flipV="1">
              <a:off x="3626188" y="1921710"/>
              <a:ext cx="1077088" cy="57510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6" name="Straight Connector 75"/>
            <p:cNvCxnSpPr>
              <a:stCxn id="67" idx="3"/>
              <a:endCxn id="70" idx="2"/>
            </p:cNvCxnSpPr>
            <p:nvPr/>
          </p:nvCxnSpPr>
          <p:spPr>
            <a:xfrm flipV="1">
              <a:off x="3626188" y="2213791"/>
              <a:ext cx="1077088" cy="28302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7" name="Straight Connector 76"/>
            <p:cNvCxnSpPr>
              <a:stCxn id="67" idx="3"/>
            </p:cNvCxnSpPr>
            <p:nvPr/>
          </p:nvCxnSpPr>
          <p:spPr>
            <a:xfrm>
              <a:off x="3626188" y="2496818"/>
              <a:ext cx="1077088" cy="905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8" name="Straight Connector 77"/>
            <p:cNvCxnSpPr>
              <a:stCxn id="67" idx="3"/>
              <a:endCxn id="71" idx="2"/>
            </p:cNvCxnSpPr>
            <p:nvPr/>
          </p:nvCxnSpPr>
          <p:spPr>
            <a:xfrm>
              <a:off x="3626188" y="2496818"/>
              <a:ext cx="1077088" cy="3011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Straight Connector 78"/>
            <p:cNvCxnSpPr>
              <a:stCxn id="67" idx="3"/>
              <a:endCxn id="72" idx="2"/>
            </p:cNvCxnSpPr>
            <p:nvPr/>
          </p:nvCxnSpPr>
          <p:spPr>
            <a:xfrm>
              <a:off x="3626188" y="2496818"/>
              <a:ext cx="1077088" cy="59321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0" name="Straight Connector 79"/>
            <p:cNvCxnSpPr>
              <a:stCxn id="67" idx="3"/>
              <a:endCxn id="73" idx="2"/>
            </p:cNvCxnSpPr>
            <p:nvPr/>
          </p:nvCxnSpPr>
          <p:spPr>
            <a:xfrm>
              <a:off x="3626188" y="2496818"/>
              <a:ext cx="1077088" cy="88529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 rot="5400000">
              <a:off x="4702204" y="2345440"/>
              <a:ext cx="371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...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5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13" y="881183"/>
            <a:ext cx="80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do a bit better by transforming to a full chain + empty chain representation</a:t>
            </a:r>
            <a:endParaRPr lang="en-CA" dirty="0"/>
          </a:p>
        </p:txBody>
      </p:sp>
      <p:sp>
        <p:nvSpPr>
          <p:cNvPr id="80" name="Right Arrow 79"/>
          <p:cNvSpPr/>
          <p:nvPr/>
        </p:nvSpPr>
        <p:spPr>
          <a:xfrm>
            <a:off x="3845870" y="2185395"/>
            <a:ext cx="633743" cy="6817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3056241" y="144856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Impurity in/on a Metal</a:t>
            </a:r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1050386" y="2417039"/>
            <a:ext cx="271604" cy="271604"/>
          </a:xfrm>
          <a:prstGeom prst="rect">
            <a:avLst/>
          </a:prstGeom>
          <a:gradFill flip="none" rotWithShape="1">
            <a:gsLst>
              <a:gs pos="0">
                <a:srgbClr val="F79646">
                  <a:alpha val="0"/>
                </a:srgbClr>
              </a:gs>
              <a:gs pos="38000">
                <a:srgbClr val="F79646">
                  <a:alpha val="0"/>
                </a:srgbClr>
              </a:gs>
              <a:gs pos="55000">
                <a:srgbClr val="F79646"/>
              </a:gs>
              <a:gs pos="100000">
                <a:srgbClr val="F79646"/>
              </a:gs>
            </a:gsLst>
            <a:lin ang="5400000" scaled="0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99078" y="1468371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13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99078" y="1778559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99078" y="23512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399078" y="2654804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99078" y="3209426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399078" y="3519617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>
            <a:stCxn id="48" idx="3"/>
            <a:endCxn id="49" idx="2"/>
          </p:cNvCxnSpPr>
          <p:nvPr/>
        </p:nvCxnSpPr>
        <p:spPr>
          <a:xfrm flipV="1">
            <a:off x="1321990" y="1595119"/>
            <a:ext cx="1077088" cy="95772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Straight Connector 55"/>
          <p:cNvCxnSpPr>
            <a:stCxn id="48" idx="3"/>
            <a:endCxn id="50" idx="2"/>
          </p:cNvCxnSpPr>
          <p:nvPr/>
        </p:nvCxnSpPr>
        <p:spPr>
          <a:xfrm flipV="1">
            <a:off x="1321990" y="1905307"/>
            <a:ext cx="1077088" cy="64753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7" name="Straight Connector 56"/>
          <p:cNvCxnSpPr>
            <a:stCxn id="48" idx="3"/>
            <a:endCxn id="51" idx="2"/>
          </p:cNvCxnSpPr>
          <p:nvPr/>
        </p:nvCxnSpPr>
        <p:spPr>
          <a:xfrm flipV="1">
            <a:off x="1321990" y="2478043"/>
            <a:ext cx="1077088" cy="7479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8" name="Straight Connector 57"/>
          <p:cNvCxnSpPr>
            <a:stCxn id="48" idx="3"/>
            <a:endCxn id="52" idx="2"/>
          </p:cNvCxnSpPr>
          <p:nvPr/>
        </p:nvCxnSpPr>
        <p:spPr>
          <a:xfrm>
            <a:off x="1321990" y="2552841"/>
            <a:ext cx="1077088" cy="22871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9" name="Straight Connector 58"/>
          <p:cNvCxnSpPr>
            <a:stCxn id="48" idx="3"/>
            <a:endCxn id="53" idx="2"/>
          </p:cNvCxnSpPr>
          <p:nvPr/>
        </p:nvCxnSpPr>
        <p:spPr>
          <a:xfrm>
            <a:off x="1321990" y="2552841"/>
            <a:ext cx="1077088" cy="78333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0" name="Straight Connector 59"/>
          <p:cNvCxnSpPr>
            <a:stCxn id="48" idx="3"/>
            <a:endCxn id="54" idx="2"/>
          </p:cNvCxnSpPr>
          <p:nvPr/>
        </p:nvCxnSpPr>
        <p:spPr>
          <a:xfrm>
            <a:off x="1321990" y="2552841"/>
            <a:ext cx="1077088" cy="109352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1" name="Straight Connector 60"/>
          <p:cNvCxnSpPr>
            <a:stCxn id="48" idx="3"/>
          </p:cNvCxnSpPr>
          <p:nvPr/>
        </p:nvCxnSpPr>
        <p:spPr>
          <a:xfrm flipV="1">
            <a:off x="1321990" y="2200732"/>
            <a:ext cx="1077088" cy="3521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2" name="Straight Connector 61"/>
          <p:cNvCxnSpPr>
            <a:stCxn id="48" idx="3"/>
          </p:cNvCxnSpPr>
          <p:nvPr/>
        </p:nvCxnSpPr>
        <p:spPr>
          <a:xfrm>
            <a:off x="1321990" y="2552841"/>
            <a:ext cx="1077088" cy="50149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3" name="TextBox 62"/>
          <p:cNvSpPr txBox="1"/>
          <p:nvPr/>
        </p:nvSpPr>
        <p:spPr>
          <a:xfrm rot="5400000">
            <a:off x="2398006" y="288860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...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416049" y="2021116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...</a:t>
            </a:r>
            <a:endParaRPr lang="en-CA" dirty="0"/>
          </a:p>
        </p:txBody>
      </p:sp>
      <p:sp>
        <p:nvSpPr>
          <p:cNvPr id="90" name="Rectangle 89"/>
          <p:cNvSpPr/>
          <p:nvPr/>
        </p:nvSpPr>
        <p:spPr>
          <a:xfrm>
            <a:off x="5157925" y="2417039"/>
            <a:ext cx="271604" cy="271604"/>
          </a:xfrm>
          <a:prstGeom prst="rect">
            <a:avLst/>
          </a:prstGeom>
          <a:gradFill flip="none" rotWithShape="1">
            <a:gsLst>
              <a:gs pos="0">
                <a:srgbClr val="F79646">
                  <a:alpha val="0"/>
                </a:srgbClr>
              </a:gs>
              <a:gs pos="38000">
                <a:srgbClr val="F79646">
                  <a:alpha val="0"/>
                </a:srgbClr>
              </a:gs>
              <a:gs pos="55000">
                <a:srgbClr val="F79646"/>
              </a:gs>
              <a:gs pos="100000">
                <a:srgbClr val="F79646"/>
              </a:gs>
            </a:gsLst>
            <a:lin ang="5400000" scaled="0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776072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393304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6010536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541608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924376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>
            <a:endCxn id="91" idx="2"/>
          </p:cNvCxnSpPr>
          <p:nvPr/>
        </p:nvCxnSpPr>
        <p:spPr>
          <a:xfrm flipV="1">
            <a:off x="6653084" y="2951186"/>
            <a:ext cx="12298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7" name="Straight Connector 96"/>
          <p:cNvCxnSpPr>
            <a:endCxn id="92" idx="2"/>
          </p:cNvCxnSpPr>
          <p:nvPr/>
        </p:nvCxnSpPr>
        <p:spPr>
          <a:xfrm flipV="1">
            <a:off x="6264032" y="2951186"/>
            <a:ext cx="129272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8" name="Straight Connector 97"/>
          <p:cNvCxnSpPr>
            <a:endCxn id="93" idx="2"/>
          </p:cNvCxnSpPr>
          <p:nvPr/>
        </p:nvCxnSpPr>
        <p:spPr>
          <a:xfrm>
            <a:off x="5429529" y="2552999"/>
            <a:ext cx="581007" cy="39818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 flipV="1">
            <a:off x="7019762" y="2951186"/>
            <a:ext cx="13907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Straight Connector 99"/>
          <p:cNvCxnSpPr>
            <a:endCxn id="94" idx="2"/>
          </p:cNvCxnSpPr>
          <p:nvPr/>
        </p:nvCxnSpPr>
        <p:spPr>
          <a:xfrm>
            <a:off x="7412336" y="2951186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Straight Connector 100"/>
          <p:cNvCxnSpPr>
            <a:stCxn id="94" idx="6"/>
            <a:endCxn id="95" idx="2"/>
          </p:cNvCxnSpPr>
          <p:nvPr/>
        </p:nvCxnSpPr>
        <p:spPr>
          <a:xfrm>
            <a:off x="7795104" y="2951186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6" name="Oval 105"/>
          <p:cNvSpPr/>
          <p:nvPr/>
        </p:nvSpPr>
        <p:spPr>
          <a:xfrm>
            <a:off x="8307146" y="2824438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>
            <a:stCxn id="95" idx="6"/>
            <a:endCxn id="106" idx="2"/>
          </p:cNvCxnSpPr>
          <p:nvPr/>
        </p:nvCxnSpPr>
        <p:spPr>
          <a:xfrm>
            <a:off x="8177872" y="2951186"/>
            <a:ext cx="12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7108267" y="2717656"/>
            <a:ext cx="48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109" name="Oval 108"/>
          <p:cNvSpPr/>
          <p:nvPr/>
        </p:nvSpPr>
        <p:spPr>
          <a:xfrm>
            <a:off x="6776072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393304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010536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541608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924376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Straight Connector 113"/>
          <p:cNvCxnSpPr>
            <a:endCxn id="109" idx="2"/>
          </p:cNvCxnSpPr>
          <p:nvPr/>
        </p:nvCxnSpPr>
        <p:spPr>
          <a:xfrm flipV="1">
            <a:off x="6653084" y="1995343"/>
            <a:ext cx="12298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" name="Straight Connector 114"/>
          <p:cNvCxnSpPr>
            <a:endCxn id="110" idx="2"/>
          </p:cNvCxnSpPr>
          <p:nvPr/>
        </p:nvCxnSpPr>
        <p:spPr>
          <a:xfrm flipV="1">
            <a:off x="6264032" y="1995343"/>
            <a:ext cx="129272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 flipV="1">
            <a:off x="7019762" y="1995343"/>
            <a:ext cx="13907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endCxn id="112" idx="2"/>
          </p:cNvCxnSpPr>
          <p:nvPr/>
        </p:nvCxnSpPr>
        <p:spPr>
          <a:xfrm>
            <a:off x="7412336" y="1995343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8" name="Straight Connector 117"/>
          <p:cNvCxnSpPr>
            <a:stCxn id="112" idx="6"/>
            <a:endCxn id="113" idx="2"/>
          </p:cNvCxnSpPr>
          <p:nvPr/>
        </p:nvCxnSpPr>
        <p:spPr>
          <a:xfrm>
            <a:off x="7795104" y="1995343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9" name="Oval 118"/>
          <p:cNvSpPr/>
          <p:nvPr/>
        </p:nvSpPr>
        <p:spPr>
          <a:xfrm>
            <a:off x="8307146" y="186859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0" name="Straight Connector 119"/>
          <p:cNvCxnSpPr>
            <a:stCxn id="113" idx="6"/>
            <a:endCxn id="119" idx="2"/>
          </p:cNvCxnSpPr>
          <p:nvPr/>
        </p:nvCxnSpPr>
        <p:spPr>
          <a:xfrm>
            <a:off x="8177872" y="1995343"/>
            <a:ext cx="12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7108267" y="1761813"/>
            <a:ext cx="48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</a:t>
            </a:r>
          </a:p>
        </p:txBody>
      </p:sp>
      <p:cxnSp>
        <p:nvCxnSpPr>
          <p:cNvPr id="122" name="Straight Connector 121"/>
          <p:cNvCxnSpPr>
            <a:stCxn id="90" idx="3"/>
            <a:endCxn id="111" idx="2"/>
          </p:cNvCxnSpPr>
          <p:nvPr/>
        </p:nvCxnSpPr>
        <p:spPr>
          <a:xfrm flipV="1">
            <a:off x="5429529" y="1995343"/>
            <a:ext cx="581007" cy="55749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65" name="Rectangle 164"/>
          <p:cNvSpPr/>
          <p:nvPr/>
        </p:nvSpPr>
        <p:spPr>
          <a:xfrm>
            <a:off x="1131792" y="4158936"/>
            <a:ext cx="263806" cy="26380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472442" y="4492282"/>
            <a:ext cx="387660" cy="38766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936946" y="4949482"/>
            <a:ext cx="387660" cy="38766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401450" y="5406682"/>
            <a:ext cx="387660" cy="387660"/>
          </a:xfrm>
          <a:prstGeom prst="rect">
            <a:avLst/>
          </a:prstGeom>
          <a:noFill/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65954" y="5863882"/>
            <a:ext cx="387660" cy="387660"/>
          </a:xfrm>
          <a:prstGeom prst="rect">
            <a:avLst/>
          </a:prstGeom>
          <a:noFill/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474190" y="4158936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940442" y="4158936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2406694" y="4158936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860564" y="4158936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131792" y="4492282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131792" y="4946152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131792" y="5405017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131792" y="5863882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981075" y="4082382"/>
            <a:ext cx="130220" cy="2278380"/>
            <a:chOff x="1021079" y="1348740"/>
            <a:chExt cx="130220" cy="2278380"/>
          </a:xfrm>
        </p:grpSpPr>
        <p:cxnSp>
          <p:nvCxnSpPr>
            <p:cNvPr id="179" name="Straight Connector 178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82" name="Group 181"/>
          <p:cNvGrpSpPr/>
          <p:nvPr/>
        </p:nvGrpSpPr>
        <p:grpSpPr>
          <a:xfrm flipH="1">
            <a:off x="3317875" y="4083652"/>
            <a:ext cx="130220" cy="2278380"/>
            <a:chOff x="1021079" y="1348740"/>
            <a:chExt cx="130220" cy="2278380"/>
          </a:xfrm>
        </p:grpSpPr>
        <p:cxnSp>
          <p:nvCxnSpPr>
            <p:cNvPr id="183" name="Straight Connector 182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86" name="Rectangle 185"/>
          <p:cNvSpPr/>
          <p:nvPr/>
        </p:nvSpPr>
        <p:spPr>
          <a:xfrm>
            <a:off x="5963778" y="4155606"/>
            <a:ext cx="263806" cy="263806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6304428" y="4488952"/>
            <a:ext cx="387660" cy="38766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768932" y="4946152"/>
            <a:ext cx="387660" cy="38766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233436" y="5403352"/>
            <a:ext cx="387660" cy="387660"/>
          </a:xfrm>
          <a:prstGeom prst="rect">
            <a:avLst/>
          </a:prstGeom>
          <a:noFill/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697940" y="5860552"/>
            <a:ext cx="387660" cy="387660"/>
          </a:xfrm>
          <a:prstGeom prst="rect">
            <a:avLst/>
          </a:prstGeom>
          <a:noFill/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306176" y="4155606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6768932" y="4488952"/>
            <a:ext cx="387660" cy="38766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963778" y="4488952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5813061" y="4079052"/>
            <a:ext cx="130220" cy="2278380"/>
            <a:chOff x="1021079" y="1348740"/>
            <a:chExt cx="130220" cy="2278380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98" name="Group 197"/>
          <p:cNvGrpSpPr/>
          <p:nvPr/>
        </p:nvGrpSpPr>
        <p:grpSpPr>
          <a:xfrm flipH="1">
            <a:off x="8149861" y="4080322"/>
            <a:ext cx="130220" cy="2278380"/>
            <a:chOff x="1021079" y="1348740"/>
            <a:chExt cx="130220" cy="2278380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1021080" y="1348740"/>
              <a:ext cx="0" cy="22783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 flipH="1">
              <a:off x="1021080" y="362712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 flipH="1">
              <a:off x="1021079" y="1348740"/>
              <a:ext cx="13021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02" name="Rectangle 201"/>
          <p:cNvSpPr/>
          <p:nvPr/>
        </p:nvSpPr>
        <p:spPr>
          <a:xfrm>
            <a:off x="6304428" y="4946152"/>
            <a:ext cx="387660" cy="38766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7697940" y="5403352"/>
            <a:ext cx="387660" cy="387660"/>
          </a:xfrm>
          <a:prstGeom prst="rect">
            <a:avLst/>
          </a:prstGeom>
          <a:ln w="254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3436" y="5860552"/>
            <a:ext cx="387660" cy="387660"/>
          </a:xfrm>
          <a:prstGeom prst="rect">
            <a:avLst/>
          </a:prstGeom>
          <a:ln w="254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233436" y="4164302"/>
            <a:ext cx="387660" cy="263806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61129" y="5403352"/>
            <a:ext cx="263806" cy="38766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3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13" y="881183"/>
            <a:ext cx="80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do </a:t>
            </a:r>
            <a:r>
              <a:rPr lang="en-CA" b="1" dirty="0" smtClean="0"/>
              <a:t>much</a:t>
            </a:r>
            <a:r>
              <a:rPr lang="en-CA" dirty="0" smtClean="0"/>
              <a:t> better by transforming to a natural impurity orbital representation</a:t>
            </a:r>
            <a:endParaRPr lang="en-CA" dirty="0"/>
          </a:p>
        </p:txBody>
      </p:sp>
      <p:sp>
        <p:nvSpPr>
          <p:cNvPr id="80" name="Right Arrow 79"/>
          <p:cNvSpPr/>
          <p:nvPr/>
        </p:nvSpPr>
        <p:spPr>
          <a:xfrm>
            <a:off x="3673483" y="3330878"/>
            <a:ext cx="633743" cy="6817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3056241" y="144856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Impurity in/on a Metal</a:t>
            </a:r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878371" y="3367652"/>
            <a:ext cx="271604" cy="271604"/>
          </a:xfrm>
          <a:prstGeom prst="rect">
            <a:avLst/>
          </a:prstGeom>
          <a:gradFill flip="none" rotWithShape="1">
            <a:gsLst>
              <a:gs pos="0">
                <a:srgbClr val="F79646">
                  <a:alpha val="0"/>
                </a:srgbClr>
              </a:gs>
              <a:gs pos="38000">
                <a:srgbClr val="F79646">
                  <a:alpha val="0"/>
                </a:srgbClr>
              </a:gs>
              <a:gs pos="55000">
                <a:srgbClr val="F79646"/>
              </a:gs>
              <a:gs pos="100000">
                <a:srgbClr val="F79646"/>
              </a:gs>
            </a:gsLst>
            <a:lin ang="5400000" scaled="0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227063" y="2418984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13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227063" y="2729172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227063" y="3301908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16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27063" y="3605417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27063" y="4160039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27063" y="4470230"/>
            <a:ext cx="253496" cy="253496"/>
          </a:xfrm>
          <a:prstGeom prst="ellipse">
            <a:avLst/>
          </a:prstGeom>
          <a:gradFill>
            <a:gsLst>
              <a:gs pos="0">
                <a:srgbClr val="4F81BD"/>
              </a:gs>
              <a:gs pos="26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>
            <a:stCxn id="48" idx="3"/>
            <a:endCxn id="49" idx="2"/>
          </p:cNvCxnSpPr>
          <p:nvPr/>
        </p:nvCxnSpPr>
        <p:spPr>
          <a:xfrm flipV="1">
            <a:off x="1149975" y="2545732"/>
            <a:ext cx="1077088" cy="95772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Straight Connector 55"/>
          <p:cNvCxnSpPr>
            <a:stCxn id="48" idx="3"/>
            <a:endCxn id="50" idx="2"/>
          </p:cNvCxnSpPr>
          <p:nvPr/>
        </p:nvCxnSpPr>
        <p:spPr>
          <a:xfrm flipV="1">
            <a:off x="1149975" y="2855920"/>
            <a:ext cx="1077088" cy="64753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7" name="Straight Connector 56"/>
          <p:cNvCxnSpPr>
            <a:stCxn id="48" idx="3"/>
            <a:endCxn id="51" idx="2"/>
          </p:cNvCxnSpPr>
          <p:nvPr/>
        </p:nvCxnSpPr>
        <p:spPr>
          <a:xfrm flipV="1">
            <a:off x="1149975" y="3428656"/>
            <a:ext cx="1077088" cy="7479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8" name="Straight Connector 57"/>
          <p:cNvCxnSpPr>
            <a:stCxn id="48" idx="3"/>
            <a:endCxn id="52" idx="2"/>
          </p:cNvCxnSpPr>
          <p:nvPr/>
        </p:nvCxnSpPr>
        <p:spPr>
          <a:xfrm>
            <a:off x="1149975" y="3503454"/>
            <a:ext cx="1077088" cy="22871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9" name="Straight Connector 58"/>
          <p:cNvCxnSpPr>
            <a:stCxn id="48" idx="3"/>
            <a:endCxn id="53" idx="2"/>
          </p:cNvCxnSpPr>
          <p:nvPr/>
        </p:nvCxnSpPr>
        <p:spPr>
          <a:xfrm>
            <a:off x="1149975" y="3503454"/>
            <a:ext cx="1077088" cy="78333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0" name="Straight Connector 59"/>
          <p:cNvCxnSpPr>
            <a:stCxn id="48" idx="3"/>
            <a:endCxn id="54" idx="2"/>
          </p:cNvCxnSpPr>
          <p:nvPr/>
        </p:nvCxnSpPr>
        <p:spPr>
          <a:xfrm>
            <a:off x="1149975" y="3503454"/>
            <a:ext cx="1077088" cy="109352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1" name="Straight Connector 60"/>
          <p:cNvCxnSpPr>
            <a:stCxn id="48" idx="3"/>
          </p:cNvCxnSpPr>
          <p:nvPr/>
        </p:nvCxnSpPr>
        <p:spPr>
          <a:xfrm flipV="1">
            <a:off x="1149975" y="3151345"/>
            <a:ext cx="1077088" cy="352109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2" name="Straight Connector 61"/>
          <p:cNvCxnSpPr>
            <a:stCxn id="48" idx="3"/>
          </p:cNvCxnSpPr>
          <p:nvPr/>
        </p:nvCxnSpPr>
        <p:spPr>
          <a:xfrm>
            <a:off x="1149975" y="3503454"/>
            <a:ext cx="1077088" cy="50149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3" name="TextBox 62"/>
          <p:cNvSpPr txBox="1"/>
          <p:nvPr/>
        </p:nvSpPr>
        <p:spPr>
          <a:xfrm rot="5400000">
            <a:off x="2225991" y="3839220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...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244034" y="2971729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...</a:t>
            </a:r>
            <a:endParaRPr lang="en-CA" dirty="0"/>
          </a:p>
        </p:txBody>
      </p:sp>
      <p:sp>
        <p:nvSpPr>
          <p:cNvPr id="90" name="Rectangle 89"/>
          <p:cNvSpPr/>
          <p:nvPr/>
        </p:nvSpPr>
        <p:spPr>
          <a:xfrm>
            <a:off x="4985538" y="3562522"/>
            <a:ext cx="271604" cy="271604"/>
          </a:xfrm>
          <a:prstGeom prst="rect">
            <a:avLst/>
          </a:prstGeom>
          <a:gradFill flip="none" rotWithShape="1">
            <a:gsLst>
              <a:gs pos="0">
                <a:srgbClr val="F79646">
                  <a:alpha val="0"/>
                </a:srgbClr>
              </a:gs>
              <a:gs pos="38000">
                <a:srgbClr val="F79646">
                  <a:alpha val="0"/>
                </a:srgbClr>
              </a:gs>
              <a:gs pos="55000">
                <a:srgbClr val="F79646"/>
              </a:gs>
              <a:gs pos="100000">
                <a:srgbClr val="F79646"/>
              </a:gs>
            </a:gsLst>
            <a:lin ang="5400000" scaled="0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241549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858781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476013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007085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389853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>
            <a:endCxn id="91" idx="2"/>
          </p:cNvCxnSpPr>
          <p:nvPr/>
        </p:nvCxnSpPr>
        <p:spPr>
          <a:xfrm flipV="1">
            <a:off x="6118561" y="4286787"/>
            <a:ext cx="12298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7" name="Straight Connector 96"/>
          <p:cNvCxnSpPr>
            <a:endCxn id="92" idx="2"/>
          </p:cNvCxnSpPr>
          <p:nvPr/>
        </p:nvCxnSpPr>
        <p:spPr>
          <a:xfrm flipV="1">
            <a:off x="5729509" y="4286787"/>
            <a:ext cx="129272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8" name="Straight Connector 97"/>
          <p:cNvCxnSpPr>
            <a:stCxn id="90" idx="3"/>
            <a:endCxn id="93" idx="2"/>
          </p:cNvCxnSpPr>
          <p:nvPr/>
        </p:nvCxnSpPr>
        <p:spPr>
          <a:xfrm>
            <a:off x="5257142" y="3698324"/>
            <a:ext cx="218871" cy="58846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 flipV="1">
            <a:off x="6485239" y="4286787"/>
            <a:ext cx="13907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Straight Connector 99"/>
          <p:cNvCxnSpPr>
            <a:endCxn id="94" idx="2"/>
          </p:cNvCxnSpPr>
          <p:nvPr/>
        </p:nvCxnSpPr>
        <p:spPr>
          <a:xfrm>
            <a:off x="6877813" y="4286787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Straight Connector 100"/>
          <p:cNvCxnSpPr>
            <a:stCxn id="94" idx="6"/>
            <a:endCxn id="95" idx="2"/>
          </p:cNvCxnSpPr>
          <p:nvPr/>
        </p:nvCxnSpPr>
        <p:spPr>
          <a:xfrm>
            <a:off x="7260581" y="4286787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6" name="Oval 105"/>
          <p:cNvSpPr/>
          <p:nvPr/>
        </p:nvSpPr>
        <p:spPr>
          <a:xfrm>
            <a:off x="7772623" y="4160039"/>
            <a:ext cx="253496" cy="25349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>
            <a:stCxn id="95" idx="6"/>
            <a:endCxn id="106" idx="2"/>
          </p:cNvCxnSpPr>
          <p:nvPr/>
        </p:nvCxnSpPr>
        <p:spPr>
          <a:xfrm>
            <a:off x="7643349" y="4286787"/>
            <a:ext cx="12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6573744" y="4053257"/>
            <a:ext cx="48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109" name="Oval 108"/>
          <p:cNvSpPr/>
          <p:nvPr/>
        </p:nvSpPr>
        <p:spPr>
          <a:xfrm>
            <a:off x="6277763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894995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512227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043299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426067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Straight Connector 113"/>
          <p:cNvCxnSpPr>
            <a:endCxn id="109" idx="2"/>
          </p:cNvCxnSpPr>
          <p:nvPr/>
        </p:nvCxnSpPr>
        <p:spPr>
          <a:xfrm flipV="1">
            <a:off x="6154775" y="3023133"/>
            <a:ext cx="12298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" name="Straight Connector 114"/>
          <p:cNvCxnSpPr>
            <a:endCxn id="110" idx="2"/>
          </p:cNvCxnSpPr>
          <p:nvPr/>
        </p:nvCxnSpPr>
        <p:spPr>
          <a:xfrm flipV="1">
            <a:off x="5765723" y="3023133"/>
            <a:ext cx="129272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 flipV="1">
            <a:off x="6521453" y="3023133"/>
            <a:ext cx="139078" cy="1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7" name="Straight Connector 116"/>
          <p:cNvCxnSpPr>
            <a:endCxn id="112" idx="2"/>
          </p:cNvCxnSpPr>
          <p:nvPr/>
        </p:nvCxnSpPr>
        <p:spPr>
          <a:xfrm>
            <a:off x="6914027" y="3023133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8" name="Straight Connector 117"/>
          <p:cNvCxnSpPr>
            <a:stCxn id="112" idx="6"/>
            <a:endCxn id="113" idx="2"/>
          </p:cNvCxnSpPr>
          <p:nvPr/>
        </p:nvCxnSpPr>
        <p:spPr>
          <a:xfrm>
            <a:off x="7296795" y="3023133"/>
            <a:ext cx="129272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9" name="Oval 118"/>
          <p:cNvSpPr/>
          <p:nvPr/>
        </p:nvSpPr>
        <p:spPr>
          <a:xfrm>
            <a:off x="7808837" y="2896385"/>
            <a:ext cx="253496" cy="253496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41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0" name="Straight Connector 119"/>
          <p:cNvCxnSpPr>
            <a:stCxn id="113" idx="6"/>
            <a:endCxn id="119" idx="2"/>
          </p:cNvCxnSpPr>
          <p:nvPr/>
        </p:nvCxnSpPr>
        <p:spPr>
          <a:xfrm>
            <a:off x="7679563" y="3023133"/>
            <a:ext cx="12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1" name="TextBox 120"/>
          <p:cNvSpPr txBox="1"/>
          <p:nvPr/>
        </p:nvSpPr>
        <p:spPr>
          <a:xfrm>
            <a:off x="6609958" y="2789603"/>
            <a:ext cx="48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...</a:t>
            </a:r>
          </a:p>
        </p:txBody>
      </p:sp>
      <p:cxnSp>
        <p:nvCxnSpPr>
          <p:cNvPr id="122" name="Straight Connector 121"/>
          <p:cNvCxnSpPr>
            <a:stCxn id="90" idx="3"/>
            <a:endCxn id="111" idx="2"/>
          </p:cNvCxnSpPr>
          <p:nvPr/>
        </p:nvCxnSpPr>
        <p:spPr>
          <a:xfrm flipV="1">
            <a:off x="5257142" y="3023133"/>
            <a:ext cx="255085" cy="67519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2" name="Oval 101"/>
          <p:cNvSpPr/>
          <p:nvPr/>
        </p:nvSpPr>
        <p:spPr>
          <a:xfrm>
            <a:off x="5754018" y="3571576"/>
            <a:ext cx="253496" cy="253496"/>
          </a:xfrm>
          <a:prstGeom prst="ellipse">
            <a:avLst/>
          </a:prstGeom>
          <a:gradFill>
            <a:gsLst>
              <a:gs pos="45000">
                <a:srgbClr val="4F81BD">
                  <a:alpha val="0"/>
                </a:srgbClr>
              </a:gs>
              <a:gs pos="0">
                <a:srgbClr val="4F81BD">
                  <a:alpha val="0"/>
                </a:srgbClr>
              </a:gs>
              <a:gs pos="58000">
                <a:srgbClr val="4F81BD"/>
              </a:gs>
              <a:gs pos="100000">
                <a:srgbClr val="4F81BD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CA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3" name="Straight Connector 102"/>
          <p:cNvCxnSpPr>
            <a:stCxn id="102" idx="4"/>
            <a:endCxn id="93" idx="6"/>
          </p:cNvCxnSpPr>
          <p:nvPr/>
        </p:nvCxnSpPr>
        <p:spPr>
          <a:xfrm flipH="1">
            <a:off x="5729509" y="3825072"/>
            <a:ext cx="151257" cy="46171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4" name="Straight Connector 103"/>
          <p:cNvCxnSpPr>
            <a:stCxn id="111" idx="6"/>
            <a:endCxn id="102" idx="0"/>
          </p:cNvCxnSpPr>
          <p:nvPr/>
        </p:nvCxnSpPr>
        <p:spPr>
          <a:xfrm>
            <a:off x="5765723" y="3023133"/>
            <a:ext cx="115043" cy="54844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5" name="Straight Connector 104"/>
          <p:cNvCxnSpPr>
            <a:stCxn id="90" idx="3"/>
            <a:endCxn id="102" idx="2"/>
          </p:cNvCxnSpPr>
          <p:nvPr/>
        </p:nvCxnSpPr>
        <p:spPr>
          <a:xfrm>
            <a:off x="5257142" y="3698324"/>
            <a:ext cx="496876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13" y="881183"/>
            <a:ext cx="80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can do </a:t>
            </a:r>
            <a:r>
              <a:rPr lang="en-CA" b="1" dirty="0" smtClean="0"/>
              <a:t>much</a:t>
            </a:r>
            <a:r>
              <a:rPr lang="en-CA" dirty="0" smtClean="0"/>
              <a:t> better by transforming to a natural impurity orbital representation</a:t>
            </a:r>
            <a:endParaRPr lang="en-CA" dirty="0"/>
          </a:p>
        </p:txBody>
      </p:sp>
      <p:sp>
        <p:nvSpPr>
          <p:cNvPr id="80" name="Right Arrow 79"/>
          <p:cNvSpPr/>
          <p:nvPr/>
        </p:nvSpPr>
        <p:spPr>
          <a:xfrm>
            <a:off x="4282787" y="5246490"/>
            <a:ext cx="633743" cy="6817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TextBox 46"/>
          <p:cNvSpPr txBox="1"/>
          <p:nvPr/>
        </p:nvSpPr>
        <p:spPr>
          <a:xfrm>
            <a:off x="3056241" y="144856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Case 3: Impurity in/on a Metal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68" y="1828806"/>
            <a:ext cx="4347886" cy="3327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7" y="1828806"/>
            <a:ext cx="4347886" cy="3327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39534" y="6437010"/>
            <a:ext cx="186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(</a:t>
            </a:r>
            <a:r>
              <a:rPr lang="en-CA" dirty="0" err="1" smtClean="0"/>
              <a:t>Nbath</a:t>
            </a:r>
            <a:r>
              <a:rPr lang="en-CA" dirty="0" smtClean="0"/>
              <a:t>=5)</a:t>
            </a:r>
            <a:endParaRPr lang="en-CA" dirty="0"/>
          </a:p>
        </p:txBody>
      </p:sp>
      <p:sp>
        <p:nvSpPr>
          <p:cNvPr id="65" name="TextBox 64"/>
          <p:cNvSpPr txBox="1"/>
          <p:nvPr/>
        </p:nvSpPr>
        <p:spPr>
          <a:xfrm>
            <a:off x="3186902" y="6029636"/>
            <a:ext cx="277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Many-body Hamiltonian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2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8483" y="1966861"/>
            <a:ext cx="4690119" cy="4706970"/>
            <a:chOff x="3841881" y="1541348"/>
            <a:chExt cx="4690119" cy="4706970"/>
          </a:xfrm>
        </p:grpSpPr>
        <p:pic>
          <p:nvPicPr>
            <p:cNvPr id="11" name="Picture 10" descr="Haverkort_16c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466" y="4644645"/>
              <a:ext cx="4327534" cy="106290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7520" y="1635760"/>
              <a:ext cx="8642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Q=0.25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8483" y="1966861"/>
            <a:ext cx="4690119" cy="4706970"/>
            <a:chOff x="3841881" y="1541348"/>
            <a:chExt cx="4690119" cy="4706970"/>
          </a:xfrm>
        </p:grpSpPr>
        <p:pic>
          <p:nvPicPr>
            <p:cNvPr id="17" name="Picture 16" descr="Haverkort_16d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213" y="3303501"/>
              <a:ext cx="4320787" cy="240404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7520" y="1635760"/>
              <a:ext cx="747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Q=0.5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8483" y="1966861"/>
            <a:ext cx="4690119" cy="4706970"/>
            <a:chOff x="3841881" y="1541348"/>
            <a:chExt cx="4690119" cy="4706970"/>
          </a:xfrm>
        </p:grpSpPr>
        <p:pic>
          <p:nvPicPr>
            <p:cNvPr id="23" name="Picture 22" descr="Haverkort_16e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214" y="1549198"/>
              <a:ext cx="4320786" cy="41583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7520" y="1635760"/>
              <a:ext cx="747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Q=1.0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8483" y="1953118"/>
            <a:ext cx="4690119" cy="4720713"/>
            <a:chOff x="3841881" y="1527605"/>
            <a:chExt cx="4690119" cy="4720713"/>
          </a:xfrm>
        </p:grpSpPr>
        <p:pic>
          <p:nvPicPr>
            <p:cNvPr id="29" name="Picture 28" descr="Haverkort_16f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27605"/>
              <a:ext cx="4331941" cy="417994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7520" y="1635760"/>
              <a:ext cx="8642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Q=1.25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88483" y="1953117"/>
            <a:ext cx="4690119" cy="4720714"/>
            <a:chOff x="3841881" y="1527604"/>
            <a:chExt cx="4690119" cy="4720714"/>
          </a:xfrm>
        </p:grpSpPr>
        <p:pic>
          <p:nvPicPr>
            <p:cNvPr id="35" name="Picture 34" descr="Haverkort_16g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27604"/>
              <a:ext cx="4331941" cy="4179943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87520" y="1635760"/>
              <a:ext cx="747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Q=1.5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88483" y="1953117"/>
            <a:ext cx="4689329" cy="4720714"/>
            <a:chOff x="3841881" y="1527604"/>
            <a:chExt cx="4689329" cy="4720714"/>
          </a:xfrm>
        </p:grpSpPr>
        <p:pic>
          <p:nvPicPr>
            <p:cNvPr id="41" name="Picture 40" descr="Haverkort_16h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27604"/>
              <a:ext cx="4328529" cy="4176651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87520" y="1635760"/>
              <a:ext cx="8642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Q=1.75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88483" y="1953117"/>
            <a:ext cx="4689329" cy="4706970"/>
            <a:chOff x="3841881" y="1541348"/>
            <a:chExt cx="4689329" cy="4706970"/>
          </a:xfrm>
        </p:grpSpPr>
        <p:sp>
          <p:nvSpPr>
            <p:cNvPr id="47" name="Rectangle 46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pic>
          <p:nvPicPr>
            <p:cNvPr id="50" name="Picture 49" descr="Haverkort_16i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059" y="1541348"/>
              <a:ext cx="4331150" cy="41662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287520" y="1635760"/>
              <a:ext cx="7472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Q=2.0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88483" y="1966861"/>
            <a:ext cx="4689329" cy="4706970"/>
            <a:chOff x="3841881" y="1541348"/>
            <a:chExt cx="4689329" cy="4706970"/>
          </a:xfrm>
        </p:grpSpPr>
        <p:sp>
          <p:nvSpPr>
            <p:cNvPr id="5" name="Rectangle 4"/>
            <p:cNvSpPr/>
            <p:nvPr/>
          </p:nvSpPr>
          <p:spPr>
            <a:xfrm>
              <a:off x="4211210" y="1541348"/>
              <a:ext cx="4320000" cy="4320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1736" y="5878986"/>
              <a:ext cx="1265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 (</a:t>
              </a:r>
              <a:r>
                <a:rPr lang="en-US" dirty="0" err="1" smtClean="0"/>
                <a:t>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523845" y="324582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Intensity</a:t>
              </a:r>
              <a:endParaRPr lang="en-US" dirty="0"/>
            </a:p>
          </p:txBody>
        </p:sp>
        <p:pic>
          <p:nvPicPr>
            <p:cNvPr id="8" name="Picture 7" descr="Haverkort_16b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1212" y="4808902"/>
              <a:ext cx="4319997" cy="8986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87520" y="1635760"/>
              <a:ext cx="6817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W=1</a:t>
              </a:r>
            </a:p>
            <a:p>
              <a:r>
                <a:rPr lang="en-US" dirty="0" smtClean="0"/>
                <a:t>U=20</a:t>
              </a:r>
            </a:p>
            <a:p>
              <a:r>
                <a:rPr lang="en-US" dirty="0" smtClean="0"/>
                <a:t>Q=0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4492" y="439453"/>
            <a:ext cx="806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With our impurity coupled to a metallic bath on a natural impurity orbital basis, we can study band, resonance, and exciton formation in spectra</a:t>
            </a:r>
            <a:endParaRPr lang="en-CA" dirty="0"/>
          </a:p>
        </p:txBody>
      </p:sp>
      <p:sp>
        <p:nvSpPr>
          <p:cNvPr id="53" name="TextBox 52"/>
          <p:cNvSpPr txBox="1"/>
          <p:nvPr/>
        </p:nvSpPr>
        <p:spPr>
          <a:xfrm>
            <a:off x="484492" y="1225251"/>
            <a:ext cx="806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More details in tutorial session this afternoon</a:t>
            </a:r>
            <a:endParaRPr lang="en-CA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6550223"/>
            <a:ext cx="203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Figure from M. Haverkort</a:t>
            </a:r>
            <a:endParaRPr lang="en-CA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>
          <a:xfrm>
            <a:off x="4027762" y="6374951"/>
            <a:ext cx="4594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228600"/>
            <a:ext cx="341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Calibri" panose="020F0502020204030204" pitchFamily="34" charset="0"/>
              </a:rPr>
              <a:t>3d transition metal oxides</a:t>
            </a:r>
            <a:endParaRPr lang="en-CA" sz="2400" dirty="0">
              <a:latin typeface="Calibri" panose="020F0502020204030204" pitchFamily="34" charset="0"/>
            </a:endParaRPr>
          </a:p>
        </p:txBody>
      </p:sp>
      <p:sp>
        <p:nvSpPr>
          <p:cNvPr id="2" name="Pie 1"/>
          <p:cNvSpPr/>
          <p:nvPr/>
        </p:nvSpPr>
        <p:spPr>
          <a:xfrm>
            <a:off x="4657800" y="5651051"/>
            <a:ext cx="1828800" cy="1447800"/>
          </a:xfrm>
          <a:prstGeom prst="pie">
            <a:avLst>
              <a:gd name="adj1" fmla="val 10791141"/>
              <a:gd name="adj2" fmla="val 423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5877000" y="5098601"/>
            <a:ext cx="314402" cy="2552700"/>
          </a:xfrm>
          <a:prstGeom prst="pie">
            <a:avLst>
              <a:gd name="adj1" fmla="val 10791141"/>
              <a:gd name="adj2" fmla="val 423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7253401" y="5098601"/>
            <a:ext cx="314402" cy="2552700"/>
          </a:xfrm>
          <a:prstGeom prst="pie">
            <a:avLst>
              <a:gd name="adj1" fmla="val 10791141"/>
              <a:gd name="adj2" fmla="val 423"/>
            </a:avLst>
          </a:prstGeom>
          <a:noFill/>
          <a:ln>
            <a:solidFill>
              <a:srgbClr val="FF66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903570" y="2398428"/>
            <a:ext cx="3058364" cy="2340000"/>
            <a:chOff x="5940000" y="3060000"/>
            <a:chExt cx="3058364" cy="2340000"/>
          </a:xfrm>
        </p:grpSpPr>
        <p:sp>
          <p:nvSpPr>
            <p:cNvPr id="64" name="Rectangle 63"/>
            <p:cNvSpPr/>
            <p:nvPr/>
          </p:nvSpPr>
          <p:spPr>
            <a:xfrm rot="2700000">
              <a:off x="8283417" y="4677809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Rectangle 62"/>
            <p:cNvSpPr/>
            <p:nvPr/>
          </p:nvSpPr>
          <p:spPr>
            <a:xfrm rot="2700000">
              <a:off x="8289982" y="3988938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Rectangle 61"/>
            <p:cNvSpPr/>
            <p:nvPr/>
          </p:nvSpPr>
          <p:spPr>
            <a:xfrm rot="2700000">
              <a:off x="8290800" y="3241197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Rectangle 60"/>
            <p:cNvSpPr/>
            <p:nvPr/>
          </p:nvSpPr>
          <p:spPr>
            <a:xfrm rot="2700000">
              <a:off x="7564235" y="4702375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ectangle 59"/>
            <p:cNvSpPr/>
            <p:nvPr/>
          </p:nvSpPr>
          <p:spPr>
            <a:xfrm rot="2700000">
              <a:off x="7578459" y="3969245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Rectangle 58"/>
            <p:cNvSpPr/>
            <p:nvPr/>
          </p:nvSpPr>
          <p:spPr>
            <a:xfrm rot="2700000">
              <a:off x="7568158" y="3255809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 57"/>
            <p:cNvSpPr/>
            <p:nvPr/>
          </p:nvSpPr>
          <p:spPr>
            <a:xfrm rot="2700000">
              <a:off x="6851707" y="4698917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Rectangle 56"/>
            <p:cNvSpPr/>
            <p:nvPr/>
          </p:nvSpPr>
          <p:spPr>
            <a:xfrm rot="2700000">
              <a:off x="6845432" y="3965788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Rectangle 55"/>
            <p:cNvSpPr/>
            <p:nvPr/>
          </p:nvSpPr>
          <p:spPr>
            <a:xfrm rot="2700000">
              <a:off x="6850800" y="3241197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ectangle 54"/>
            <p:cNvSpPr/>
            <p:nvPr/>
          </p:nvSpPr>
          <p:spPr>
            <a:xfrm rot="2700000">
              <a:off x="6124235" y="4695809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 rot="2700000">
              <a:off x="6130799" y="3974541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 rot="2700000">
              <a:off x="6128075" y="3245790"/>
              <a:ext cx="518400" cy="518400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5940000" y="34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660000" y="34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7380000" y="34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100000" y="34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318000" y="343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038000" y="343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58000" y="343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478000" y="343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940000" y="414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660000" y="415002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380000" y="415002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100000" y="415002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18000" y="415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7038000" y="415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7758000" y="415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478000" y="415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00000" y="378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020000" y="378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7740000" y="378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Oval 39"/>
            <p:cNvSpPr/>
            <p:nvPr/>
          </p:nvSpPr>
          <p:spPr>
            <a:xfrm>
              <a:off x="8460000" y="378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940000" y="48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6660000" y="48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7380000" y="48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8100000" y="48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318000" y="487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7038000" y="487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7758000" y="487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8478000" y="4878000"/>
              <a:ext cx="144000" cy="144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6300000" y="450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020000" y="450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Oval 50"/>
            <p:cNvSpPr/>
            <p:nvPr/>
          </p:nvSpPr>
          <p:spPr>
            <a:xfrm>
              <a:off x="7740000" y="450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Oval 51"/>
            <p:cNvSpPr/>
            <p:nvPr/>
          </p:nvSpPr>
          <p:spPr>
            <a:xfrm>
              <a:off x="8460000" y="450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295762" y="30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7015762" y="30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7" name="Oval 66"/>
            <p:cNvSpPr/>
            <p:nvPr/>
          </p:nvSpPr>
          <p:spPr>
            <a:xfrm>
              <a:off x="7735762" y="30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8" name="Oval 67"/>
            <p:cNvSpPr/>
            <p:nvPr/>
          </p:nvSpPr>
          <p:spPr>
            <a:xfrm>
              <a:off x="8455762" y="306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295762" y="52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015762" y="52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Oval 70"/>
            <p:cNvSpPr/>
            <p:nvPr/>
          </p:nvSpPr>
          <p:spPr>
            <a:xfrm>
              <a:off x="7735762" y="52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" name="Oval 71"/>
            <p:cNvSpPr/>
            <p:nvPr/>
          </p:nvSpPr>
          <p:spPr>
            <a:xfrm>
              <a:off x="8455762" y="5220000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8818364" y="3415687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8818364" y="4135687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818364" y="4855687"/>
              <a:ext cx="180000" cy="180000"/>
            </a:xfrm>
            <a:prstGeom prst="ellips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9" name="Freeform 78"/>
          <p:cNvSpPr/>
          <p:nvPr/>
        </p:nvSpPr>
        <p:spPr>
          <a:xfrm>
            <a:off x="1705170" y="1982049"/>
            <a:ext cx="1800225" cy="862029"/>
          </a:xfrm>
          <a:custGeom>
            <a:avLst/>
            <a:gdLst>
              <a:gd name="connsiteX0" fmla="*/ 0 w 1800225"/>
              <a:gd name="connsiteY0" fmla="*/ 862029 h 862029"/>
              <a:gd name="connsiteX1" fmla="*/ 609600 w 1800225"/>
              <a:gd name="connsiteY1" fmla="*/ 17 h 862029"/>
              <a:gd name="connsiteX2" fmla="*/ 1800225 w 1800225"/>
              <a:gd name="connsiteY2" fmla="*/ 842979 h 86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225" h="862029">
                <a:moveTo>
                  <a:pt x="0" y="862029"/>
                </a:moveTo>
                <a:cubicBezTo>
                  <a:pt x="154781" y="432610"/>
                  <a:pt x="309563" y="3192"/>
                  <a:pt x="609600" y="17"/>
                </a:cubicBezTo>
                <a:cubicBezTo>
                  <a:pt x="909638" y="-3158"/>
                  <a:pt x="1354931" y="419910"/>
                  <a:pt x="1800225" y="842979"/>
                </a:cubicBezTo>
              </a:path>
            </a:pathLst>
          </a:custGeom>
          <a:noFill/>
          <a:ln>
            <a:solidFill>
              <a:srgbClr val="6600F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Freeform 79"/>
          <p:cNvSpPr/>
          <p:nvPr/>
        </p:nvSpPr>
        <p:spPr>
          <a:xfrm>
            <a:off x="1348119" y="4275549"/>
            <a:ext cx="1428205" cy="757714"/>
          </a:xfrm>
          <a:custGeom>
            <a:avLst/>
            <a:gdLst>
              <a:gd name="connsiteX0" fmla="*/ 0 w 1428205"/>
              <a:gd name="connsiteY0" fmla="*/ 0 h 757714"/>
              <a:gd name="connsiteX1" fmla="*/ 592182 w 1428205"/>
              <a:gd name="connsiteY1" fmla="*/ 757646 h 757714"/>
              <a:gd name="connsiteX2" fmla="*/ 1428205 w 1428205"/>
              <a:gd name="connsiteY2" fmla="*/ 34835 h 7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205" h="757714">
                <a:moveTo>
                  <a:pt x="0" y="0"/>
                </a:moveTo>
                <a:cubicBezTo>
                  <a:pt x="177074" y="375920"/>
                  <a:pt x="354148" y="751840"/>
                  <a:pt x="592182" y="757646"/>
                </a:cubicBezTo>
                <a:cubicBezTo>
                  <a:pt x="830216" y="763452"/>
                  <a:pt x="1129210" y="399143"/>
                  <a:pt x="1428205" y="34835"/>
                </a:cubicBezTo>
              </a:path>
            </a:pathLst>
          </a:custGeom>
          <a:noFill/>
          <a:ln>
            <a:solidFill>
              <a:srgbClr val="FF66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80440" y="5125726"/>
                <a:ext cx="1861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0" y="5125726"/>
                <a:ext cx="186153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623" t="-4444" r="-984" b="-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768564" y="1627736"/>
                <a:ext cx="159960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564" y="1627736"/>
                <a:ext cx="1599604" cy="280077"/>
              </a:xfrm>
              <a:prstGeom prst="rect">
                <a:avLst/>
              </a:prstGeom>
              <a:blipFill rotWithShape="0">
                <a:blip r:embed="rId3"/>
                <a:stretch>
                  <a:fillRect l="-3422" t="-4348" r="-1141" b="-260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823185" y="160863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 smtClean="0"/>
              <a:t>Δ</a:t>
            </a:r>
            <a:endParaRPr lang="en-CA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342000" y="488578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/>
              <a:t>U</a:t>
            </a:r>
            <a:endParaRPr lang="en-CA" i="1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191402" y="4817951"/>
            <a:ext cx="1061999" cy="0"/>
          </a:xfrm>
          <a:prstGeom prst="line">
            <a:avLst/>
          </a:prstGeom>
          <a:ln w="28575">
            <a:solidFill>
              <a:srgbClr val="FF66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486600" y="5762898"/>
            <a:ext cx="766801" cy="0"/>
          </a:xfrm>
          <a:prstGeom prst="line">
            <a:avLst/>
          </a:prstGeom>
          <a:ln w="28575">
            <a:solidFill>
              <a:srgbClr val="6600FF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14652" y="437400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/>
              <a:t>U</a:t>
            </a:r>
            <a:endParaRPr lang="en-CA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6719158" y="5297475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 smtClean="0"/>
              <a:t>Δ</a:t>
            </a:r>
            <a:endParaRPr lang="en-CA" i="1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6912480" y="6032951"/>
            <a:ext cx="0" cy="342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00" y="598955"/>
            <a:ext cx="4039889" cy="25708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72" y="160165"/>
            <a:ext cx="3071372" cy="41782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9" y="6517037"/>
            <a:ext cx="1846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PRL 53, 2339 (1985)</a:t>
            </a:r>
            <a:endParaRPr lang="en-C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98691" y="6486259"/>
            <a:ext cx="362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J. Phys. F: Metal Phys. 11, 121 (1981)</a:t>
            </a:r>
            <a:endParaRPr lang="en-CA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615" y="105818"/>
            <a:ext cx="603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Classification of Correlated Compounds</a:t>
            </a:r>
            <a:endParaRPr lang="en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7768"/>
          <a:stretch/>
        </p:blipFill>
        <p:spPr>
          <a:xfrm>
            <a:off x="1430692" y="1213097"/>
            <a:ext cx="5430308" cy="2893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" b="51030"/>
          <a:stretch/>
        </p:blipFill>
        <p:spPr>
          <a:xfrm>
            <a:off x="1430692" y="1213096"/>
            <a:ext cx="5430308" cy="1961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13" y="4364671"/>
            <a:ext cx="4783672" cy="2050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275" y="6519446"/>
            <a:ext cx="710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Sawatzky and </a:t>
            </a:r>
            <a:r>
              <a:rPr lang="en-CA" sz="1400" dirty="0"/>
              <a:t>Green, </a:t>
            </a:r>
            <a:r>
              <a:rPr lang="en-CA" sz="1400" dirty="0" smtClean="0"/>
              <a:t>cond-mat.de/events/correl16/manuscripts/ </a:t>
            </a:r>
            <a:endParaRPr lang="en-CA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8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267" y="105818"/>
            <a:ext cx="750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Classification of Correlated Compounds</a:t>
            </a:r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275" y="6519446"/>
            <a:ext cx="710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Sawatzky and </a:t>
            </a:r>
            <a:r>
              <a:rPr lang="en-CA" sz="1400" dirty="0"/>
              <a:t>Green, </a:t>
            </a:r>
            <a:r>
              <a:rPr lang="en-CA" sz="1400" dirty="0" smtClean="0"/>
              <a:t>cond-mat.de/events/correl16/manuscripts/ </a:t>
            </a:r>
            <a:endParaRPr lang="en-CA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825" y="1213097"/>
            <a:ext cx="5424857" cy="400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7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25" y="105818"/>
            <a:ext cx="409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Charge Transfer Trends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6807" y="278747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07" y="354761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807" y="424456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4+</a:t>
            </a:r>
          </a:p>
        </p:txBody>
      </p:sp>
      <p:sp>
        <p:nvSpPr>
          <p:cNvPr id="7" name="Rectangle 6"/>
          <p:cNvSpPr/>
          <p:nvPr/>
        </p:nvSpPr>
        <p:spPr>
          <a:xfrm>
            <a:off x="933794" y="2606580"/>
            <a:ext cx="3789439" cy="2251403"/>
          </a:xfrm>
          <a:prstGeom prst="rect">
            <a:avLst/>
          </a:prstGeom>
          <a:gradFill flip="none" rotWithShape="1">
            <a:gsLst>
              <a:gs pos="0">
                <a:srgbClr val="FF4B4B"/>
              </a:gs>
              <a:gs pos="64000">
                <a:srgbClr val="8DA9DB"/>
              </a:gs>
              <a:gs pos="55000">
                <a:srgbClr val="FF9393"/>
              </a:gs>
              <a:gs pos="100000">
                <a:srgbClr val="3078BA"/>
              </a:gs>
            </a:gsLst>
            <a:lin ang="384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26493" y="2622664"/>
          <a:ext cx="3789440" cy="223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88"/>
                <a:gridCol w="757888"/>
                <a:gridCol w="757888"/>
                <a:gridCol w="757888"/>
                <a:gridCol w="757888"/>
              </a:tblGrid>
              <a:tr h="74607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4267" y="2222739"/>
            <a:ext cx="368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   </a:t>
            </a:r>
            <a:r>
              <a:rPr lang="en-CA" dirty="0" err="1"/>
              <a:t>Mn</a:t>
            </a:r>
            <a:r>
              <a:rPr lang="en-CA" dirty="0"/>
              <a:t>         Fe           Co          Ni         Cu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0590" y="2345328"/>
            <a:ext cx="2266364" cy="3000381"/>
          </a:xfrm>
          <a:prstGeom prst="rect">
            <a:avLst/>
          </a:prstGeom>
          <a:gradFill flip="none" rotWithShape="1">
            <a:gsLst>
              <a:gs pos="0">
                <a:srgbClr val="FF4B4B"/>
              </a:gs>
              <a:gs pos="100000">
                <a:srgbClr val="3078BA"/>
              </a:gs>
            </a:gsLst>
            <a:lin ang="72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013289" y="2361412"/>
          <a:ext cx="2273664" cy="298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88"/>
                <a:gridCol w="757888"/>
                <a:gridCol w="757888"/>
              </a:tblGrid>
              <a:tr h="746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Cl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As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Se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Br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Sb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>
                          <a:solidFill>
                            <a:schemeClr val="bg1"/>
                          </a:solidFill>
                        </a:rPr>
                        <a:t>Te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611154" y="1359416"/>
            <a:ext cx="1881051" cy="291342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078BA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197257" y="117321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2204" y="1163846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2383" y="5280565"/>
            <a:ext cx="1537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Oxide Trends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5746" y="5524405"/>
            <a:ext cx="1548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Anion Trends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924267" y="2618932"/>
          <a:ext cx="3789440" cy="223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888"/>
                <a:gridCol w="757888"/>
                <a:gridCol w="757888"/>
                <a:gridCol w="757888"/>
                <a:gridCol w="757888"/>
              </a:tblGrid>
              <a:tr h="746074"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R</a:t>
                      </a:r>
                      <a:r>
                        <a:rPr lang="en-CA" sz="1400" baseline="30000" dirty="0" smtClean="0"/>
                        <a:t>3+</a:t>
                      </a:r>
                      <a:r>
                        <a:rPr lang="en-CA" sz="1400" dirty="0" smtClean="0"/>
                        <a:t>NiO</a:t>
                      </a:r>
                      <a:r>
                        <a:rPr lang="en-CA" sz="1400" baseline="-25000" dirty="0" smtClean="0"/>
                        <a:t>3</a:t>
                      </a:r>
                      <a:endParaRPr lang="en-CA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NaCuO</a:t>
                      </a:r>
                      <a:r>
                        <a:rPr lang="en-CA" sz="1400" baseline="-25000" dirty="0" smtClean="0"/>
                        <a:t>2</a:t>
                      </a:r>
                      <a:endParaRPr lang="en-CA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074">
                <a:tc>
                  <a:txBody>
                    <a:bodyPr/>
                    <a:lstStyle/>
                    <a:p>
                      <a:pPr algn="ctr"/>
                      <a:endParaRPr lang="en-CA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SrFeO</a:t>
                      </a:r>
                      <a:r>
                        <a:rPr lang="en-CA" sz="1400" baseline="-25000" dirty="0" smtClean="0"/>
                        <a:t>3</a:t>
                      </a:r>
                      <a:endParaRPr lang="en-CA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SrCoO</a:t>
                      </a:r>
                      <a:r>
                        <a:rPr lang="en-CA" sz="1400" baseline="-25000" dirty="0" smtClean="0"/>
                        <a:t>3</a:t>
                      </a:r>
                      <a:endParaRPr lang="en-CA" sz="140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Freeform 18"/>
          <p:cNvSpPr/>
          <p:nvPr/>
        </p:nvSpPr>
        <p:spPr>
          <a:xfrm>
            <a:off x="924268" y="2603676"/>
            <a:ext cx="3798965" cy="2253479"/>
          </a:xfrm>
          <a:custGeom>
            <a:avLst/>
            <a:gdLst>
              <a:gd name="connsiteX0" fmla="*/ 2660970 w 3798965"/>
              <a:gd name="connsiteY0" fmla="*/ 662765 h 2253479"/>
              <a:gd name="connsiteX1" fmla="*/ 2173740 w 3798965"/>
              <a:gd name="connsiteY1" fmla="*/ 1151827 h 2253479"/>
              <a:gd name="connsiteX2" fmla="*/ 2660970 w 3798965"/>
              <a:gd name="connsiteY2" fmla="*/ 1640889 h 2253479"/>
              <a:gd name="connsiteX3" fmla="*/ 3148200 w 3798965"/>
              <a:gd name="connsiteY3" fmla="*/ 1151827 h 2253479"/>
              <a:gd name="connsiteX4" fmla="*/ 2660970 w 3798965"/>
              <a:gd name="connsiteY4" fmla="*/ 662765 h 2253479"/>
              <a:gd name="connsiteX5" fmla="*/ 0 w 3798965"/>
              <a:gd name="connsiteY5" fmla="*/ 0 h 2253479"/>
              <a:gd name="connsiteX6" fmla="*/ 3798965 w 3798965"/>
              <a:gd name="connsiteY6" fmla="*/ 0 h 2253479"/>
              <a:gd name="connsiteX7" fmla="*/ 3798965 w 3798965"/>
              <a:gd name="connsiteY7" fmla="*/ 2253479 h 2253479"/>
              <a:gd name="connsiteX8" fmla="*/ 0 w 3798965"/>
              <a:gd name="connsiteY8" fmla="*/ 2253479 h 225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965" h="2253479">
                <a:moveTo>
                  <a:pt x="2660970" y="662765"/>
                </a:moveTo>
                <a:cubicBezTo>
                  <a:pt x="2391880" y="662765"/>
                  <a:pt x="2173740" y="881726"/>
                  <a:pt x="2173740" y="1151827"/>
                </a:cubicBezTo>
                <a:cubicBezTo>
                  <a:pt x="2173740" y="1421928"/>
                  <a:pt x="2391880" y="1640889"/>
                  <a:pt x="2660970" y="1640889"/>
                </a:cubicBezTo>
                <a:cubicBezTo>
                  <a:pt x="2930060" y="1640889"/>
                  <a:pt x="3148200" y="1421928"/>
                  <a:pt x="3148200" y="1151827"/>
                </a:cubicBezTo>
                <a:cubicBezTo>
                  <a:pt x="3148200" y="881726"/>
                  <a:pt x="2930060" y="662765"/>
                  <a:pt x="2660970" y="662765"/>
                </a:cubicBezTo>
                <a:close/>
                <a:moveTo>
                  <a:pt x="0" y="0"/>
                </a:moveTo>
                <a:lnTo>
                  <a:pt x="3798965" y="0"/>
                </a:lnTo>
                <a:lnTo>
                  <a:pt x="3798965" y="2253479"/>
                </a:lnTo>
                <a:lnTo>
                  <a:pt x="0" y="2253479"/>
                </a:lnTo>
                <a:close/>
              </a:path>
            </a:pathLst>
          </a:cu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629" y="180000"/>
            <a:ext cx="469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Review of the Perovskite Oxide Crystal Structure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9" y="1853002"/>
            <a:ext cx="4308412" cy="3231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9" y="1853002"/>
            <a:ext cx="4308412" cy="3231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9" y="1853002"/>
            <a:ext cx="4308412" cy="3231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9" y="1853002"/>
            <a:ext cx="4308412" cy="3231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9" y="1853002"/>
            <a:ext cx="4308412" cy="323130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17428"/>
              </p:ext>
            </p:extLst>
          </p:nvPr>
        </p:nvGraphicFramePr>
        <p:xfrm>
          <a:off x="4750979" y="2831507"/>
          <a:ext cx="3749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Ca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Sc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Ti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Cr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Mn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Fe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Ni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Cu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Sr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Ba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smtClean="0">
                          <a:solidFill>
                            <a:schemeClr val="bg1"/>
                          </a:solidFill>
                        </a:rPr>
                        <a:t>La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Ce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Pr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Nd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Pm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Sm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Eu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Gd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Tb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Dy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Ho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err="1" smtClean="0">
                          <a:solidFill>
                            <a:schemeClr val="bg1"/>
                          </a:solidFill>
                        </a:rPr>
                        <a:t>Er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smtClean="0">
                          <a:solidFill>
                            <a:schemeClr val="bg1"/>
                          </a:solidFill>
                        </a:rPr>
                        <a:t>Yb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700" b="1" dirty="0" smtClean="0">
                          <a:solidFill>
                            <a:schemeClr val="bg1"/>
                          </a:solidFill>
                        </a:rPr>
                        <a:t>Lu</a:t>
                      </a:r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7094"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700" b="1" dirty="0">
                        <a:solidFill>
                          <a:schemeClr val="bg1"/>
                        </a:solidFill>
                      </a:endParaRPr>
                    </a:p>
                  </a:txBody>
                  <a:tcPr marL="18000" marR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54503" y="2068302"/>
            <a:ext cx="473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Many different combinations of </a:t>
            </a:r>
            <a:r>
              <a:rPr lang="en-CA" b="1" dirty="0" smtClean="0">
                <a:solidFill>
                  <a:srgbClr val="0000CC"/>
                </a:solidFill>
              </a:rPr>
              <a:t>A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339933"/>
                </a:solidFill>
              </a:rPr>
              <a:t>B</a:t>
            </a:r>
            <a:r>
              <a:rPr lang="en-CA" dirty="0" smtClean="0"/>
              <a:t> possible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C4DB-0B84-41AF-8C04-2A61583C157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7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3530</TotalTime>
  <Words>1599</Words>
  <Application>Microsoft Office PowerPoint</Application>
  <PresentationFormat>On-screen Show (4:3)</PresentationFormat>
  <Paragraphs>476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Green</dc:creator>
  <cp:lastModifiedBy>Robert Green</cp:lastModifiedBy>
  <cp:revision>74</cp:revision>
  <dcterms:created xsi:type="dcterms:W3CDTF">2019-10-07T17:31:00Z</dcterms:created>
  <dcterms:modified xsi:type="dcterms:W3CDTF">2019-10-10T09:44:41Z</dcterms:modified>
</cp:coreProperties>
</file>