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4" r:id="rId3"/>
  </p:sldMasterIdLst>
  <p:notesMasterIdLst>
    <p:notesMasterId r:id="rId102"/>
  </p:notesMasterIdLst>
  <p:sldIdLst>
    <p:sldId id="822" r:id="rId4"/>
    <p:sldId id="824" r:id="rId5"/>
    <p:sldId id="826" r:id="rId6"/>
    <p:sldId id="825" r:id="rId7"/>
    <p:sldId id="831" r:id="rId8"/>
    <p:sldId id="832" r:id="rId9"/>
    <p:sldId id="833" r:id="rId10"/>
    <p:sldId id="834" r:id="rId11"/>
    <p:sldId id="835" r:id="rId12"/>
    <p:sldId id="836" r:id="rId13"/>
    <p:sldId id="837" r:id="rId14"/>
    <p:sldId id="838" r:id="rId15"/>
    <p:sldId id="827" r:id="rId16"/>
    <p:sldId id="828" r:id="rId17"/>
    <p:sldId id="839" r:id="rId18"/>
    <p:sldId id="840" r:id="rId19"/>
    <p:sldId id="859" r:id="rId20"/>
    <p:sldId id="860" r:id="rId21"/>
    <p:sldId id="861" r:id="rId22"/>
    <p:sldId id="862" r:id="rId23"/>
    <p:sldId id="863" r:id="rId24"/>
    <p:sldId id="864" r:id="rId25"/>
    <p:sldId id="865" r:id="rId26"/>
    <p:sldId id="866" r:id="rId27"/>
    <p:sldId id="867" r:id="rId28"/>
    <p:sldId id="868" r:id="rId29"/>
    <p:sldId id="881" r:id="rId30"/>
    <p:sldId id="885" r:id="rId31"/>
    <p:sldId id="883" r:id="rId32"/>
    <p:sldId id="884" r:id="rId33"/>
    <p:sldId id="841" r:id="rId34"/>
    <p:sldId id="842" r:id="rId35"/>
    <p:sldId id="843" r:id="rId36"/>
    <p:sldId id="844" r:id="rId37"/>
    <p:sldId id="845" r:id="rId38"/>
    <p:sldId id="846" r:id="rId39"/>
    <p:sldId id="847" r:id="rId40"/>
    <p:sldId id="848" r:id="rId41"/>
    <p:sldId id="849" r:id="rId42"/>
    <p:sldId id="869" r:id="rId43"/>
    <p:sldId id="870" r:id="rId44"/>
    <p:sldId id="872" r:id="rId45"/>
    <p:sldId id="873" r:id="rId46"/>
    <p:sldId id="874" r:id="rId47"/>
    <p:sldId id="875" r:id="rId48"/>
    <p:sldId id="850" r:id="rId49"/>
    <p:sldId id="851" r:id="rId50"/>
    <p:sldId id="852" r:id="rId51"/>
    <p:sldId id="853" r:id="rId52"/>
    <p:sldId id="854" r:id="rId53"/>
    <p:sldId id="855" r:id="rId54"/>
    <p:sldId id="856" r:id="rId55"/>
    <p:sldId id="857" r:id="rId56"/>
    <p:sldId id="858" r:id="rId57"/>
    <p:sldId id="778" r:id="rId58"/>
    <p:sldId id="741" r:id="rId59"/>
    <p:sldId id="786" r:id="rId60"/>
    <p:sldId id="787" r:id="rId61"/>
    <p:sldId id="779" r:id="rId62"/>
    <p:sldId id="780" r:id="rId63"/>
    <p:sldId id="781" r:id="rId64"/>
    <p:sldId id="789" r:id="rId65"/>
    <p:sldId id="790" r:id="rId66"/>
    <p:sldId id="791" r:id="rId67"/>
    <p:sldId id="792" r:id="rId68"/>
    <p:sldId id="793" r:id="rId69"/>
    <p:sldId id="795" r:id="rId70"/>
    <p:sldId id="794" r:id="rId71"/>
    <p:sldId id="783" r:id="rId72"/>
    <p:sldId id="796" r:id="rId73"/>
    <p:sldId id="797" r:id="rId74"/>
    <p:sldId id="798" r:id="rId75"/>
    <p:sldId id="799" r:id="rId76"/>
    <p:sldId id="800" r:id="rId77"/>
    <p:sldId id="801" r:id="rId78"/>
    <p:sldId id="802" r:id="rId79"/>
    <p:sldId id="804" r:id="rId80"/>
    <p:sldId id="803" r:id="rId81"/>
    <p:sldId id="805" r:id="rId82"/>
    <p:sldId id="806" r:id="rId83"/>
    <p:sldId id="807" r:id="rId84"/>
    <p:sldId id="808" r:id="rId85"/>
    <p:sldId id="809" r:id="rId86"/>
    <p:sldId id="810" r:id="rId87"/>
    <p:sldId id="811" r:id="rId88"/>
    <p:sldId id="812" r:id="rId89"/>
    <p:sldId id="813" r:id="rId90"/>
    <p:sldId id="788" r:id="rId91"/>
    <p:sldId id="814" r:id="rId92"/>
    <p:sldId id="815" r:id="rId93"/>
    <p:sldId id="816" r:id="rId94"/>
    <p:sldId id="817" r:id="rId95"/>
    <p:sldId id="818" r:id="rId96"/>
    <p:sldId id="876" r:id="rId97"/>
    <p:sldId id="877" r:id="rId98"/>
    <p:sldId id="878" r:id="rId99"/>
    <p:sldId id="879" r:id="rId100"/>
    <p:sldId id="880" r:id="rId10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65"/>
    <p:restoredTop sz="99831" autoAdjust="0"/>
  </p:normalViewPr>
  <p:slideViewPr>
    <p:cSldViewPr snapToGrid="0" snapToObjects="1">
      <p:cViewPr>
        <p:scale>
          <a:sx n="133" d="100"/>
          <a:sy n="133" d="100"/>
        </p:scale>
        <p:origin x="1744" y="10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5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notesMaster" Target="notesMasters/notesMaster1.xml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A417F-6B12-4A48-972C-6B6481592202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1F300-9633-8144-9510-C9CD1CC6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2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22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27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5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28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42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29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6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30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12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2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8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73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3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86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9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3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17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64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24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29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84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10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01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0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64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3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1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4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16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6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80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1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45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661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2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17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227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948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13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773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53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317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115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27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13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925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132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385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284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6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14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155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326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045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495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59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94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294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96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677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97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812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98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3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x-none"/>
          </a:p>
          <a:p>
            <a:pPr>
              <a:spcBef>
                <a:spcPct val="0"/>
              </a:spcBef>
            </a:pPr>
            <a:endParaRPr lang="en-US" altLang="x-none"/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A65CB97-EFB9-9348-93BE-8F8F95B7E426}" type="slidenum">
              <a:rPr lang="en-US" altLang="x-none">
                <a:solidFill>
                  <a:prstClr val="black"/>
                </a:solidFill>
              </a:rPr>
              <a:pPr/>
              <a:t>15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21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05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C5C03-3DE3-43BB-90D1-40286A28B369}" type="slidenum">
              <a:rPr lang="en-US" altLang="de-DE" smtClean="0">
                <a:solidFill>
                  <a:srgbClr val="000000"/>
                </a:solidFill>
              </a:rPr>
              <a:pPr/>
              <a:t>26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5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AEBDA1D-47A7-4736-860C-2828E72EC44B}" type="slidenum">
              <a:rPr lang="en-US" altLang="de-DE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AEBDA1D-47A7-4736-860C-2828E72EC44B}" type="slidenum">
              <a:rPr lang="en-US" altLang="de-DE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B62CE0-2BB5-2941-B38A-FC45FF546B11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3EC07-5CA6-9345-8C90-783953DDFF0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5E3486-525A-CF41-84BD-9DC06C5C6FF8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24944-430C-CB44-A947-F8E19C6CB5B9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CC782B-3863-C243-BCAA-4FD5027DB0CD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E98EA-3683-8444-B029-87137F51FE61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AF0178-A2F6-F74B-B5E0-7AEFEEE05A51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0784D-7F37-EF43-B4E5-7C5FBAA2148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8DC502-B63D-CC48-AB70-DC1CF8D94277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2BE0C-5C74-8042-820A-99CD3BDD214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088A8C-54DE-4147-9ED4-5C2BD42758EF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EDB64-B8AD-DB4D-975B-181EEC9DF2D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0CBE44-4B25-0649-BBA5-B2CD438B7370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0BF76-8F35-544D-BB58-6744837CD873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F23C8F-2C32-2B4C-AF61-8F6A4D62AE0F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76718-0304-F34F-94AD-195790E3485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3ECDC3-C02F-7B41-A0BD-65C1A61ACDBB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93A96-06C0-1947-A196-5BB6B416FC64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CCF2C-F4E4-B94B-B810-77F729CE4CA9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837CB-275B-524C-9D32-61EDF09A120A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C3406D-76A9-A240-A846-599B667427AE}" type="datetimeFigureOut">
              <a:rPr lang="en-US" altLang="x-none"/>
              <a:pPr/>
              <a:t>10/10/19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C2029-0355-4443-8DC7-9E143796C7C9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FF76-4AC6-874E-82F2-6EB9261E50CC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79450"/>
            <a:ext cx="9144000" cy="198438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874713"/>
            <a:ext cx="9144000" cy="396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367463"/>
            <a:ext cx="9144000" cy="46037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56964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988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0861E-9AE5-304D-91AC-436B4758A3E2}" type="datetimeFigureOut">
              <a:rPr lang="en-US" altLang="x-none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10/10/19</a:t>
            </a:fld>
            <a:endParaRPr lang="en-US" altLang="x-none" smtClean="0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4E5D0-ACF2-2547-9FA2-8B6CBA89497E}" type="slidenum">
              <a:rPr lang="en-US" altLang="x-none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x-none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94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gi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49.png"/><Relationship Id="rId13" Type="http://schemas.microsoft.com/office/2007/relationships/hdphoto" Target="../media/hdphoto6.wdp"/><Relationship Id="rId1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microsoft.com/office/2007/relationships/hdphoto" Target="../media/hdphoto1.wdp"/><Relationship Id="rId4" Type="http://schemas.openxmlformats.org/officeDocument/2006/relationships/image" Target="../media/image45.png"/><Relationship Id="rId5" Type="http://schemas.microsoft.com/office/2007/relationships/hdphoto" Target="../media/hdphoto2.wdp"/><Relationship Id="rId6" Type="http://schemas.openxmlformats.org/officeDocument/2006/relationships/image" Target="../media/image46.png"/><Relationship Id="rId7" Type="http://schemas.microsoft.com/office/2007/relationships/hdphoto" Target="../media/hdphoto3.wdp"/><Relationship Id="rId8" Type="http://schemas.openxmlformats.org/officeDocument/2006/relationships/image" Target="../media/image47.png"/><Relationship Id="rId9" Type="http://schemas.microsoft.com/office/2007/relationships/hdphoto" Target="../media/hdphoto4.wdp"/><Relationship Id="rId10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emf"/><Relationship Id="rId1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emf"/><Relationship Id="rId4" Type="http://schemas.openxmlformats.org/officeDocument/2006/relationships/image" Target="../media/image68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emf"/><Relationship Id="rId10" Type="http://schemas.openxmlformats.org/officeDocument/2006/relationships/image" Target="../media/image7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7" Type="http://schemas.openxmlformats.org/officeDocument/2006/relationships/image" Target="../media/image85.emf"/><Relationship Id="rId8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93.emf"/><Relationship Id="rId7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93.emf"/><Relationship Id="rId7" Type="http://schemas.openxmlformats.org/officeDocument/2006/relationships/image" Target="../media/image9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93.emf"/><Relationship Id="rId7" Type="http://schemas.openxmlformats.org/officeDocument/2006/relationships/image" Target="../media/image9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93.emf"/><Relationship Id="rId7" Type="http://schemas.openxmlformats.org/officeDocument/2006/relationships/image" Target="../media/image9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6" Type="http://schemas.openxmlformats.org/officeDocument/2006/relationships/image" Target="../media/image93.emf"/><Relationship Id="rId7" Type="http://schemas.openxmlformats.org/officeDocument/2006/relationships/image" Target="../media/image9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6" Type="http://schemas.openxmlformats.org/officeDocument/2006/relationships/image" Target="../media/image101.emf"/><Relationship Id="rId7" Type="http://schemas.openxmlformats.org/officeDocument/2006/relationships/image" Target="../media/image102.emf"/><Relationship Id="rId8" Type="http://schemas.openxmlformats.org/officeDocument/2006/relationships/image" Target="../media/image103.emf"/><Relationship Id="rId9" Type="http://schemas.openxmlformats.org/officeDocument/2006/relationships/image" Target="../media/image104.emf"/><Relationship Id="rId10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3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9.emf"/><Relationship Id="rId5" Type="http://schemas.openxmlformats.org/officeDocument/2006/relationships/image" Target="../media/image68.emf"/><Relationship Id="rId6" Type="http://schemas.openxmlformats.org/officeDocument/2006/relationships/image" Target="../media/image11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9.emf"/><Relationship Id="rId5" Type="http://schemas.openxmlformats.org/officeDocument/2006/relationships/image" Target="../media/image68.emf"/><Relationship Id="rId6" Type="http://schemas.openxmlformats.org/officeDocument/2006/relationships/image" Target="../media/image11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9.emf"/><Relationship Id="rId5" Type="http://schemas.openxmlformats.org/officeDocument/2006/relationships/image" Target="../media/image68.emf"/><Relationship Id="rId6" Type="http://schemas.openxmlformats.org/officeDocument/2006/relationships/image" Target="../media/image110.emf"/><Relationship Id="rId7" Type="http://schemas.openxmlformats.org/officeDocument/2006/relationships/image" Target="../media/image1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9.emf"/><Relationship Id="rId5" Type="http://schemas.openxmlformats.org/officeDocument/2006/relationships/image" Target="../media/image68.emf"/><Relationship Id="rId6" Type="http://schemas.openxmlformats.org/officeDocument/2006/relationships/image" Target="../media/image110.emf"/><Relationship Id="rId7" Type="http://schemas.openxmlformats.org/officeDocument/2006/relationships/image" Target="../media/image1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9.emf"/><Relationship Id="rId5" Type="http://schemas.openxmlformats.org/officeDocument/2006/relationships/image" Target="../media/image68.emf"/><Relationship Id="rId6" Type="http://schemas.openxmlformats.org/officeDocument/2006/relationships/image" Target="../media/image110.emf"/><Relationship Id="rId7" Type="http://schemas.openxmlformats.org/officeDocument/2006/relationships/image" Target="../media/image1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9.emf"/><Relationship Id="rId5" Type="http://schemas.openxmlformats.org/officeDocument/2006/relationships/image" Target="../media/image68.emf"/><Relationship Id="rId6" Type="http://schemas.openxmlformats.org/officeDocument/2006/relationships/image" Target="../media/image111.emf"/><Relationship Id="rId7" Type="http://schemas.openxmlformats.org/officeDocument/2006/relationships/image" Target="../media/image112.emf"/><Relationship Id="rId8" Type="http://schemas.openxmlformats.org/officeDocument/2006/relationships/image" Target="../media/image113.emf"/><Relationship Id="rId9" Type="http://schemas.openxmlformats.org/officeDocument/2006/relationships/image" Target="../media/image1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09.emf"/><Relationship Id="rId5" Type="http://schemas.openxmlformats.org/officeDocument/2006/relationships/image" Target="../media/image68.emf"/><Relationship Id="rId6" Type="http://schemas.openxmlformats.org/officeDocument/2006/relationships/image" Target="../media/image111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11.emf"/><Relationship Id="rId5" Type="http://schemas.openxmlformats.org/officeDocument/2006/relationships/image" Target="../media/image102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6" Type="http://schemas.openxmlformats.org/officeDocument/2006/relationships/image" Target="../media/image121.emf"/><Relationship Id="rId7" Type="http://schemas.openxmlformats.org/officeDocument/2006/relationships/image" Target="../media/image122.emf"/><Relationship Id="rId8" Type="http://schemas.openxmlformats.org/officeDocument/2006/relationships/image" Target="../media/image123.emf"/><Relationship Id="rId9" Type="http://schemas.openxmlformats.org/officeDocument/2006/relationships/image" Target="../media/image12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28.emf"/><Relationship Id="rId5" Type="http://schemas.openxmlformats.org/officeDocument/2006/relationships/image" Target="../media/image129.emf"/><Relationship Id="rId6" Type="http://schemas.openxmlformats.org/officeDocument/2006/relationships/image" Target="../media/image1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62.emf"/><Relationship Id="rId5" Type="http://schemas.openxmlformats.org/officeDocument/2006/relationships/image" Target="../media/image128.emf"/><Relationship Id="rId6" Type="http://schemas.openxmlformats.org/officeDocument/2006/relationships/image" Target="../media/image1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1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8720"/>
            <a:ext cx="9144000" cy="54726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7413" y="42863"/>
            <a:ext cx="59372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8" descr="Logo HD_3_2010_4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29867"/>
            <a:ext cx="15859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5940152" y="6544828"/>
            <a:ext cx="2783285" cy="288032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cap="small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Theoretical </a:t>
            </a:r>
            <a:r>
              <a:rPr lang="en-US" cap="small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Physics</a:t>
            </a:r>
            <a:endParaRPr lang="en-US" cap="small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5940152" y="6341790"/>
            <a:ext cx="2783285" cy="36004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cap="small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Institute for</a:t>
            </a:r>
            <a:endParaRPr lang="en-US" cap="small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929725"/>
            <a:ext cx="8921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8D1319"/>
                </a:solidFill>
                <a:effectLst>
                  <a:outerShdw blurRad="50800" dist="50800" dir="3600000" algn="ctr" rotWithShape="0">
                    <a:srgbClr val="FFFFFF"/>
                  </a:outerShdw>
                </a:effectLst>
              </a:rPr>
              <a:t>A Multiscale approach to dispersive excitations in RIXS</a:t>
            </a:r>
            <a:endParaRPr lang="en-US" sz="4400" b="1" dirty="0">
              <a:solidFill>
                <a:srgbClr val="8D1319"/>
              </a:solidFill>
              <a:effectLst>
                <a:outerShdw blurRad="50800" dist="50800" dir="3600000" algn="ctr" rotWithShape="0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>
                <a:solidFill>
                  <a:srgbClr val="FFFFFF"/>
                </a:solidFill>
              </a:rPr>
              <a:t>Dispersing orbitals</a:t>
            </a:r>
            <a:endParaRPr lang="en-US" altLang="x-none" sz="2400" i="1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575" y="1057275"/>
            <a:ext cx="625475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9125" y="1057275"/>
            <a:ext cx="303213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2101" name="Picture 10" descr="Haverkort_16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3256" r="1831" b="1888"/>
          <a:stretch>
            <a:fillRect/>
          </a:stretch>
        </p:blipFill>
        <p:spPr bwMode="auto">
          <a:xfrm>
            <a:off x="292100" y="1036638"/>
            <a:ext cx="706755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TextBox 1"/>
          <p:cNvSpPr txBox="1">
            <a:spLocks noChangeArrowheads="1"/>
          </p:cNvSpPr>
          <p:nvPr/>
        </p:nvSpPr>
        <p:spPr bwMode="auto">
          <a:xfrm>
            <a:off x="5184775" y="1900238"/>
            <a:ext cx="903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spinons</a:t>
            </a:r>
          </a:p>
        </p:txBody>
      </p:sp>
      <p:sp>
        <p:nvSpPr>
          <p:cNvPr id="132103" name="TextBox 2"/>
          <p:cNvSpPr txBox="1">
            <a:spLocks noChangeArrowheads="1"/>
          </p:cNvSpPr>
          <p:nvPr/>
        </p:nvSpPr>
        <p:spPr bwMode="auto">
          <a:xfrm>
            <a:off x="1920875" y="1357313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orbitons</a:t>
            </a:r>
          </a:p>
        </p:txBody>
      </p:sp>
    </p:spTree>
    <p:extLst>
      <p:ext uri="{BB962C8B-B14F-4D97-AF65-F5344CB8AC3E}">
        <p14:creationId xmlns:p14="http://schemas.microsoft.com/office/powerpoint/2010/main" val="10142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>
                <a:solidFill>
                  <a:srgbClr val="FFFFFF"/>
                </a:solidFill>
              </a:rPr>
              <a:t>Dispersing orbitals</a:t>
            </a:r>
            <a:endParaRPr lang="en-US" altLang="x-none" sz="2400" i="1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575" y="1057275"/>
            <a:ext cx="625475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9125" y="1057275"/>
            <a:ext cx="303213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25" name="Picture 1" descr="plG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9144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lEx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313"/>
            <a:ext cx="91440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lOr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91440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0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>
                <a:solidFill>
                  <a:srgbClr val="FFFFFF"/>
                </a:solidFill>
              </a:rPr>
              <a:t>Dispersing orbitals</a:t>
            </a:r>
            <a:endParaRPr lang="en-US" altLang="x-none" sz="2400" i="1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575" y="1057275"/>
            <a:ext cx="625475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9125" y="1057275"/>
            <a:ext cx="303213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4149" name="Picture 1" descr="plG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9144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4" descr="plOr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91440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10" descr="Screen Shot 2012-12-06 at 21.34.42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38225"/>
            <a:ext cx="3983038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32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understand these dispersing modes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50824" y="1093127"/>
            <a:ext cx="8569648" cy="751697"/>
          </a:xfrm>
          <a:prstGeom prst="roundRect">
            <a:avLst>
              <a:gd name="adj" fmla="val 2306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Dispersing </a:t>
            </a:r>
            <a:r>
              <a:rPr lang="en-US" sz="2000" dirty="0" err="1" smtClean="0">
                <a:solidFill>
                  <a:srgbClr val="000000"/>
                </a:solidFill>
              </a:rPr>
              <a:t>magnons</a:t>
            </a:r>
            <a:r>
              <a:rPr lang="en-US" sz="2000" dirty="0" smtClean="0">
                <a:solidFill>
                  <a:srgbClr val="000000"/>
                </a:solidFill>
              </a:rPr>
              <a:t>, “quasi” particles traveling in the solid. Responsible for transport of heat and magnetism, need the periodic crystal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61346" y="2054050"/>
            <a:ext cx="5259125" cy="1151163"/>
          </a:xfrm>
          <a:prstGeom prst="roundRect">
            <a:avLst>
              <a:gd name="adj" fmla="val 12980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RIXS, a process involving a local core hole and all many-body </a:t>
            </a:r>
            <a:r>
              <a:rPr lang="en-US" sz="2000" dirty="0" err="1" smtClean="0">
                <a:solidFill>
                  <a:srgbClr val="000000"/>
                </a:solidFill>
              </a:rPr>
              <a:t>multiplet</a:t>
            </a:r>
            <a:r>
              <a:rPr lang="en-US" sz="2000" dirty="0" smtClean="0">
                <a:solidFill>
                  <a:srgbClr val="000000"/>
                </a:solidFill>
              </a:rPr>
              <a:t> interactions (at least at these </a:t>
            </a:r>
            <a:r>
              <a:rPr lang="en-US" sz="2000" i="1" dirty="0" smtClean="0">
                <a:solidFill>
                  <a:srgbClr val="000000"/>
                </a:solidFill>
              </a:rPr>
              <a:t>L</a:t>
            </a:r>
            <a:r>
              <a:rPr lang="en-US" sz="2000" i="1" baseline="-25000" dirty="0" smtClean="0">
                <a:solidFill>
                  <a:srgbClr val="000000"/>
                </a:solidFill>
              </a:rPr>
              <a:t>23</a:t>
            </a:r>
            <a:r>
              <a:rPr lang="en-US" sz="2000" dirty="0" smtClean="0">
                <a:solidFill>
                  <a:srgbClr val="000000"/>
                </a:solidFill>
              </a:rPr>
              <a:t> edges)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5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XAS, RXD and RIXS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4"/>
          <p:cNvGrpSpPr>
            <a:grpSpLocks/>
          </p:cNvGrpSpPr>
          <p:nvPr/>
        </p:nvGrpSpPr>
        <p:grpSpPr bwMode="auto">
          <a:xfrm>
            <a:off x="-128588" y="1771650"/>
            <a:ext cx="2562226" cy="4424363"/>
            <a:chOff x="-99908" y="1763832"/>
            <a:chExt cx="2561994" cy="4423734"/>
          </a:xfrm>
        </p:grpSpPr>
        <p:cxnSp>
          <p:nvCxnSpPr>
            <p:cNvPr id="63" name="Straight Connector 62"/>
            <p:cNvCxnSpPr>
              <a:cxnSpLocks noChangeShapeType="1"/>
            </p:cNvCxnSpPr>
            <p:nvPr/>
          </p:nvCxnSpPr>
          <p:spPr bwMode="auto">
            <a:xfrm>
              <a:off x="649885" y="5430213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63"/>
            <p:cNvCxnSpPr>
              <a:cxnSpLocks noChangeShapeType="1"/>
            </p:cNvCxnSpPr>
            <p:nvPr/>
          </p:nvCxnSpPr>
          <p:spPr bwMode="auto">
            <a:xfrm>
              <a:off x="649885" y="5861348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Arrow Connector 64"/>
            <p:cNvCxnSpPr>
              <a:cxnSpLocks noChangeShapeType="1"/>
            </p:cNvCxnSpPr>
            <p:nvPr/>
          </p:nvCxnSpPr>
          <p:spPr bwMode="auto">
            <a:xfrm flipV="1">
              <a:off x="1476619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Arrow Connector 65"/>
            <p:cNvCxnSpPr>
              <a:cxnSpLocks noChangeShapeType="1"/>
            </p:cNvCxnSpPr>
            <p:nvPr/>
          </p:nvCxnSpPr>
          <p:spPr bwMode="auto">
            <a:xfrm flipV="1">
              <a:off x="1671599" y="5535130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Arrow Connector 66"/>
            <p:cNvCxnSpPr>
              <a:cxnSpLocks noChangeShapeType="1"/>
            </p:cNvCxnSpPr>
            <p:nvPr/>
          </p:nvCxnSpPr>
          <p:spPr bwMode="auto">
            <a:xfrm flipV="1">
              <a:off x="1888129" y="5080539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Arrow Connector 67"/>
            <p:cNvCxnSpPr>
              <a:cxnSpLocks noChangeShapeType="1"/>
            </p:cNvCxnSpPr>
            <p:nvPr/>
          </p:nvCxnSpPr>
          <p:spPr bwMode="auto">
            <a:xfrm>
              <a:off x="849622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Arrow Connector 68"/>
            <p:cNvCxnSpPr>
              <a:cxnSpLocks noChangeShapeType="1"/>
            </p:cNvCxnSpPr>
            <p:nvPr/>
          </p:nvCxnSpPr>
          <p:spPr bwMode="auto">
            <a:xfrm>
              <a:off x="1261133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Arrow Connector 69"/>
            <p:cNvCxnSpPr>
              <a:cxnSpLocks noChangeShapeType="1"/>
            </p:cNvCxnSpPr>
            <p:nvPr/>
          </p:nvCxnSpPr>
          <p:spPr bwMode="auto">
            <a:xfrm>
              <a:off x="1043213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TextBox 13"/>
            <p:cNvSpPr txBox="1">
              <a:spLocks noChangeArrowheads="1"/>
            </p:cNvSpPr>
            <p:nvPr/>
          </p:nvSpPr>
          <p:spPr bwMode="auto">
            <a:xfrm>
              <a:off x="2039149" y="5418161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</a:rPr>
                <a:t>2p</a:t>
              </a:r>
            </a:p>
          </p:txBody>
        </p:sp>
        <p:cxnSp>
          <p:nvCxnSpPr>
            <p:cNvPr id="72" name="Straight Connector 71"/>
            <p:cNvCxnSpPr>
              <a:cxnSpLocks noChangeShapeType="1"/>
            </p:cNvCxnSpPr>
            <p:nvPr/>
          </p:nvCxnSpPr>
          <p:spPr bwMode="auto">
            <a:xfrm flipV="1">
              <a:off x="649885" y="1763832"/>
              <a:ext cx="0" cy="4251592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Pie 15"/>
            <p:cNvSpPr>
              <a:spLocks/>
            </p:cNvSpPr>
            <p:nvPr/>
          </p:nvSpPr>
          <p:spPr bwMode="auto">
            <a:xfrm>
              <a:off x="-87049" y="2706324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74" name="Arc 16"/>
            <p:cNvSpPr>
              <a:spLocks/>
            </p:cNvSpPr>
            <p:nvPr/>
          </p:nvSpPr>
          <p:spPr bwMode="auto">
            <a:xfrm>
              <a:off x="-99908" y="2733966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75" name="Delay 46"/>
            <p:cNvSpPr>
              <a:spLocks/>
            </p:cNvSpPr>
            <p:nvPr/>
          </p:nvSpPr>
          <p:spPr bwMode="auto">
            <a:xfrm rot="3765503">
              <a:off x="392845" y="4280405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</p:grpSp>
      <p:grpSp>
        <p:nvGrpSpPr>
          <p:cNvPr id="76" name="Group 18"/>
          <p:cNvGrpSpPr>
            <a:grpSpLocks/>
          </p:cNvGrpSpPr>
          <p:nvPr/>
        </p:nvGrpSpPr>
        <p:grpSpPr bwMode="auto">
          <a:xfrm>
            <a:off x="2705100" y="2230438"/>
            <a:ext cx="2562225" cy="4000500"/>
            <a:chOff x="2719492" y="2188126"/>
            <a:chExt cx="2561994" cy="3999442"/>
          </a:xfrm>
        </p:grpSpPr>
        <p:sp>
          <p:nvSpPr>
            <p:cNvPr id="77" name="Pie 19"/>
            <p:cNvSpPr>
              <a:spLocks/>
            </p:cNvSpPr>
            <p:nvPr/>
          </p:nvSpPr>
          <p:spPr bwMode="auto">
            <a:xfrm>
              <a:off x="2732351" y="2706324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78" name="Straight Connector 77"/>
            <p:cNvCxnSpPr>
              <a:cxnSpLocks noChangeShapeType="1"/>
            </p:cNvCxnSpPr>
            <p:nvPr/>
          </p:nvCxnSpPr>
          <p:spPr bwMode="auto">
            <a:xfrm>
              <a:off x="3469285" y="5430213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78"/>
            <p:cNvCxnSpPr>
              <a:cxnSpLocks noChangeShapeType="1"/>
            </p:cNvCxnSpPr>
            <p:nvPr/>
          </p:nvCxnSpPr>
          <p:spPr bwMode="auto">
            <a:xfrm>
              <a:off x="3469285" y="5861348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Arc 22"/>
            <p:cNvSpPr>
              <a:spLocks/>
            </p:cNvSpPr>
            <p:nvPr/>
          </p:nvSpPr>
          <p:spPr bwMode="auto">
            <a:xfrm>
              <a:off x="2719492" y="2733966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81" name="Straight Connector 80"/>
            <p:cNvCxnSpPr>
              <a:cxnSpLocks noChangeShapeType="1"/>
            </p:cNvCxnSpPr>
            <p:nvPr/>
          </p:nvCxnSpPr>
          <p:spPr bwMode="auto">
            <a:xfrm flipV="1">
              <a:off x="3469285" y="2525441"/>
              <a:ext cx="0" cy="3489984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Arrow Connector 81"/>
            <p:cNvCxnSpPr>
              <a:cxnSpLocks noChangeShapeType="1"/>
            </p:cNvCxnSpPr>
            <p:nvPr/>
          </p:nvCxnSpPr>
          <p:spPr bwMode="auto">
            <a:xfrm flipV="1">
              <a:off x="4296019" y="5072925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82"/>
            <p:cNvCxnSpPr>
              <a:cxnSpLocks noChangeShapeType="1"/>
            </p:cNvCxnSpPr>
            <p:nvPr/>
          </p:nvCxnSpPr>
          <p:spPr bwMode="auto">
            <a:xfrm flipV="1">
              <a:off x="4490999" y="5535132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V="1">
              <a:off x="4707529" y="5080540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Arrow Connector 84"/>
            <p:cNvCxnSpPr>
              <a:cxnSpLocks noChangeShapeType="1"/>
            </p:cNvCxnSpPr>
            <p:nvPr/>
          </p:nvCxnSpPr>
          <p:spPr bwMode="auto">
            <a:xfrm>
              <a:off x="3669022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85"/>
            <p:cNvCxnSpPr>
              <a:cxnSpLocks noChangeShapeType="1"/>
            </p:cNvCxnSpPr>
            <p:nvPr/>
          </p:nvCxnSpPr>
          <p:spPr bwMode="auto">
            <a:xfrm>
              <a:off x="4080533" y="5072929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Delay 46"/>
            <p:cNvSpPr>
              <a:spLocks/>
            </p:cNvSpPr>
            <p:nvPr/>
          </p:nvSpPr>
          <p:spPr bwMode="auto">
            <a:xfrm rot="-4936634">
              <a:off x="3328931" y="3288887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88" name="TextBox 30"/>
            <p:cNvSpPr txBox="1">
              <a:spLocks noChangeArrowheads="1"/>
            </p:cNvSpPr>
            <p:nvPr/>
          </p:nvSpPr>
          <p:spPr bwMode="auto">
            <a:xfrm>
              <a:off x="4858549" y="5418161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</a:rPr>
                <a:t>2p</a:t>
              </a:r>
            </a:p>
          </p:txBody>
        </p:sp>
        <p:cxnSp>
          <p:nvCxnSpPr>
            <p:cNvPr id="89" name="Straight Arrow Connector 88"/>
            <p:cNvCxnSpPr>
              <a:cxnSpLocks noChangeShapeType="1"/>
            </p:cNvCxnSpPr>
            <p:nvPr/>
          </p:nvCxnSpPr>
          <p:spPr bwMode="auto">
            <a:xfrm>
              <a:off x="3862613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 flipH="1" flipV="1">
              <a:off x="3574041" y="3312093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Delay 46"/>
            <p:cNvSpPr>
              <a:spLocks/>
            </p:cNvSpPr>
            <p:nvPr/>
          </p:nvSpPr>
          <p:spPr bwMode="auto">
            <a:xfrm rot="6927349">
              <a:off x="3749364" y="3539736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92" name="Straight Arrow Connector 91"/>
            <p:cNvCxnSpPr>
              <a:cxnSpLocks noChangeShapeType="1"/>
            </p:cNvCxnSpPr>
            <p:nvPr/>
          </p:nvCxnSpPr>
          <p:spPr bwMode="auto">
            <a:xfrm>
              <a:off x="3726441" y="3350193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3" name="Group 35"/>
          <p:cNvGrpSpPr>
            <a:grpSpLocks/>
          </p:cNvGrpSpPr>
          <p:nvPr/>
        </p:nvGrpSpPr>
        <p:grpSpPr bwMode="auto">
          <a:xfrm>
            <a:off x="5538788" y="1935163"/>
            <a:ext cx="2562225" cy="4244975"/>
            <a:chOff x="-99908" y="1935257"/>
            <a:chExt cx="2561994" cy="4244697"/>
          </a:xfrm>
        </p:grpSpPr>
        <p:cxnSp>
          <p:nvCxnSpPr>
            <p:cNvPr id="94" name="Straight Connector 93"/>
            <p:cNvCxnSpPr>
              <a:cxnSpLocks noChangeShapeType="1"/>
            </p:cNvCxnSpPr>
            <p:nvPr/>
          </p:nvCxnSpPr>
          <p:spPr bwMode="auto">
            <a:xfrm>
              <a:off x="649885" y="5422599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>
              <a:off x="649885" y="5853734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/>
            <p:cNvCxnSpPr>
              <a:cxnSpLocks noChangeShapeType="1"/>
            </p:cNvCxnSpPr>
            <p:nvPr/>
          </p:nvCxnSpPr>
          <p:spPr bwMode="auto">
            <a:xfrm flipV="1">
              <a:off x="649885" y="2517827"/>
              <a:ext cx="0" cy="3489984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Arrow Connector 96"/>
            <p:cNvCxnSpPr>
              <a:cxnSpLocks noChangeShapeType="1"/>
            </p:cNvCxnSpPr>
            <p:nvPr/>
          </p:nvCxnSpPr>
          <p:spPr bwMode="auto">
            <a:xfrm flipV="1">
              <a:off x="1476619" y="5065311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Arrow Connector 97"/>
            <p:cNvCxnSpPr>
              <a:cxnSpLocks noChangeShapeType="1"/>
            </p:cNvCxnSpPr>
            <p:nvPr/>
          </p:nvCxnSpPr>
          <p:spPr bwMode="auto">
            <a:xfrm flipV="1">
              <a:off x="1671599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Arrow Connector 98"/>
            <p:cNvCxnSpPr>
              <a:cxnSpLocks noChangeShapeType="1"/>
            </p:cNvCxnSpPr>
            <p:nvPr/>
          </p:nvCxnSpPr>
          <p:spPr bwMode="auto">
            <a:xfrm flipV="1">
              <a:off x="1888129" y="5072926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Arrow Connector 99"/>
            <p:cNvCxnSpPr>
              <a:cxnSpLocks noChangeShapeType="1"/>
            </p:cNvCxnSpPr>
            <p:nvPr/>
          </p:nvCxnSpPr>
          <p:spPr bwMode="auto">
            <a:xfrm>
              <a:off x="849622" y="5065313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Arrow Connector 100"/>
            <p:cNvCxnSpPr>
              <a:cxnSpLocks noChangeShapeType="1"/>
            </p:cNvCxnSpPr>
            <p:nvPr/>
          </p:nvCxnSpPr>
          <p:spPr bwMode="auto">
            <a:xfrm>
              <a:off x="1261133" y="5065315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" name="Delay 46"/>
            <p:cNvSpPr>
              <a:spLocks/>
            </p:cNvSpPr>
            <p:nvPr/>
          </p:nvSpPr>
          <p:spPr bwMode="auto">
            <a:xfrm rot="-4936634">
              <a:off x="509531" y="3281273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3" name="TextBox 45"/>
            <p:cNvSpPr txBox="1">
              <a:spLocks noChangeArrowheads="1"/>
            </p:cNvSpPr>
            <p:nvPr/>
          </p:nvSpPr>
          <p:spPr bwMode="auto">
            <a:xfrm>
              <a:off x="2039149" y="5410547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-128"/>
                </a:rPr>
                <a:t>2p</a:t>
              </a:r>
            </a:p>
          </p:txBody>
        </p:sp>
        <p:cxnSp>
          <p:nvCxnSpPr>
            <p:cNvPr id="104" name="Straight Arrow Connector 103"/>
            <p:cNvCxnSpPr>
              <a:cxnSpLocks noChangeShapeType="1"/>
            </p:cNvCxnSpPr>
            <p:nvPr/>
          </p:nvCxnSpPr>
          <p:spPr bwMode="auto">
            <a:xfrm>
              <a:off x="1043213" y="5519904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Delay 46"/>
            <p:cNvSpPr>
              <a:spLocks/>
            </p:cNvSpPr>
            <p:nvPr/>
          </p:nvSpPr>
          <p:spPr bwMode="auto">
            <a:xfrm rot="6927349">
              <a:off x="781312" y="3296725"/>
              <a:ext cx="2845548" cy="122612"/>
            </a:xfrm>
            <a:custGeom>
              <a:avLst/>
              <a:gdLst>
                <a:gd name="T0" fmla="*/ 2845548 w 47717"/>
                <a:gd name="T1" fmla="*/ 60565 h 10843"/>
                <a:gd name="T2" fmla="*/ 2356670 w 47717"/>
                <a:gd name="T3" fmla="*/ 1334 h 10843"/>
                <a:gd name="T4" fmla="*/ 2183433 w 47717"/>
                <a:gd name="T5" fmla="*/ 119491 h 10843"/>
                <a:gd name="T6" fmla="*/ 2016638 w 47717"/>
                <a:gd name="T7" fmla="*/ 8277 h 10843"/>
                <a:gd name="T8" fmla="*/ 1842566 w 47717"/>
                <a:gd name="T9" fmla="*/ 121572 h 10843"/>
                <a:gd name="T10" fmla="*/ 1674160 w 47717"/>
                <a:gd name="T11" fmla="*/ 8277 h 10843"/>
                <a:gd name="T12" fmla="*/ 1505754 w 47717"/>
                <a:gd name="T13" fmla="*/ 122612 h 10843"/>
                <a:gd name="T14" fmla="*/ 1334904 w 47717"/>
                <a:gd name="T15" fmla="*/ 6197 h 10843"/>
                <a:gd name="T16" fmla="*/ 1163277 w 47717"/>
                <a:gd name="T17" fmla="*/ 118462 h 10843"/>
                <a:gd name="T18" fmla="*/ 995766 w 47717"/>
                <a:gd name="T19" fmla="*/ 4116 h 10843"/>
                <a:gd name="T20" fmla="*/ 820085 w 47717"/>
                <a:gd name="T21" fmla="*/ 116370 h 10843"/>
                <a:gd name="T22" fmla="*/ 653169 w 47717"/>
                <a:gd name="T23" fmla="*/ 4116 h 10843"/>
                <a:gd name="T24" fmla="*/ 482617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6" name="Pie 48"/>
            <p:cNvSpPr>
              <a:spLocks/>
            </p:cNvSpPr>
            <p:nvPr/>
          </p:nvSpPr>
          <p:spPr bwMode="auto">
            <a:xfrm>
              <a:off x="-87049" y="2698710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7" name="Arc 49"/>
            <p:cNvSpPr>
              <a:spLocks/>
            </p:cNvSpPr>
            <p:nvPr/>
          </p:nvSpPr>
          <p:spPr bwMode="auto">
            <a:xfrm>
              <a:off x="-99908" y="2726352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 flipV="1">
              <a:off x="754641" y="3304479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Straight Arrow Connector 108"/>
            <p:cNvCxnSpPr>
              <a:cxnSpLocks noChangeShapeType="1"/>
            </p:cNvCxnSpPr>
            <p:nvPr/>
          </p:nvCxnSpPr>
          <p:spPr bwMode="auto">
            <a:xfrm>
              <a:off x="907041" y="3342579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Arrow Connector 109"/>
            <p:cNvCxnSpPr>
              <a:cxnSpLocks noChangeShapeType="1"/>
            </p:cNvCxnSpPr>
            <p:nvPr/>
          </p:nvCxnSpPr>
          <p:spPr bwMode="auto">
            <a:xfrm flipV="1">
              <a:off x="792741" y="3644900"/>
              <a:ext cx="0" cy="469974"/>
            </a:xfrm>
            <a:prstGeom prst="straightConnector1">
              <a:avLst/>
            </a:prstGeom>
            <a:noFill/>
            <a:ln w="38100">
              <a:solidFill>
                <a:sysClr val="window" lastClr="FFFF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Arrow Connector 110"/>
            <p:cNvCxnSpPr>
              <a:cxnSpLocks noChangeShapeType="1"/>
            </p:cNvCxnSpPr>
            <p:nvPr/>
          </p:nvCxnSpPr>
          <p:spPr bwMode="auto">
            <a:xfrm>
              <a:off x="810244" y="2781300"/>
              <a:ext cx="0" cy="523449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" name="TextBox 54"/>
          <p:cNvSpPr txBox="1">
            <a:spLocks noChangeArrowheads="1"/>
          </p:cNvSpPr>
          <p:nvPr/>
        </p:nvSpPr>
        <p:spPr bwMode="auto">
          <a:xfrm>
            <a:off x="612775" y="1276350"/>
            <a:ext cx="176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X-ray Absorption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Spectroscopy</a:t>
            </a:r>
          </a:p>
        </p:txBody>
      </p:sp>
      <p:sp>
        <p:nvSpPr>
          <p:cNvPr id="113" name="TextBox 55"/>
          <p:cNvSpPr txBox="1">
            <a:spLocks noChangeArrowheads="1"/>
          </p:cNvSpPr>
          <p:nvPr/>
        </p:nvSpPr>
        <p:spPr bwMode="auto">
          <a:xfrm>
            <a:off x="3454400" y="1276350"/>
            <a:ext cx="1608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Resonant X-ray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Diffraction</a:t>
            </a:r>
          </a:p>
        </p:txBody>
      </p:sp>
      <p:sp>
        <p:nvSpPr>
          <p:cNvPr id="114" name="TextBox 56"/>
          <p:cNvSpPr txBox="1">
            <a:spLocks noChangeArrowheads="1"/>
          </p:cNvSpPr>
          <p:nvPr/>
        </p:nvSpPr>
        <p:spPr bwMode="auto">
          <a:xfrm>
            <a:off x="6288088" y="1276350"/>
            <a:ext cx="188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Resonant Inelastic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t>X-ray scattering</a:t>
            </a:r>
          </a:p>
        </p:txBody>
      </p:sp>
    </p:spTree>
    <p:extLst>
      <p:ext uri="{BB962C8B-B14F-4D97-AF65-F5344CB8AC3E}">
        <p14:creationId xmlns:p14="http://schemas.microsoft.com/office/powerpoint/2010/main" val="20394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</a:rPr>
              <a:t>Interaction of photons with matter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x-none" altLang="x-none" sz="2400" smtClean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5654675" y="1085850"/>
            <a:ext cx="1196975" cy="403225"/>
          </a:xfrm>
          <a:prstGeom prst="roundRect">
            <a:avLst>
              <a:gd name="adj" fmla="val 1723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</a:rPr>
              <a:t>RIXS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7335838" y="1085850"/>
            <a:ext cx="1195387" cy="403225"/>
          </a:xfrm>
          <a:prstGeom prst="roundRect">
            <a:avLst>
              <a:gd name="adj" fmla="val 1723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 err="1">
                <a:solidFill>
                  <a:prstClr val="black"/>
                </a:solidFill>
              </a:rPr>
              <a:t>nIXS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23557" name="Group 57"/>
          <p:cNvGrpSpPr>
            <a:grpSpLocks/>
          </p:cNvGrpSpPr>
          <p:nvPr/>
        </p:nvGrpSpPr>
        <p:grpSpPr bwMode="auto">
          <a:xfrm>
            <a:off x="4949825" y="1933575"/>
            <a:ext cx="2139950" cy="4254500"/>
            <a:chOff x="-99908" y="1925406"/>
            <a:chExt cx="2139057" cy="4254548"/>
          </a:xfrm>
        </p:grpSpPr>
        <p:cxnSp>
          <p:nvCxnSpPr>
            <p:cNvPr id="59" name="Straight Connector 58"/>
            <p:cNvCxnSpPr>
              <a:cxnSpLocks noChangeShapeType="1"/>
            </p:cNvCxnSpPr>
            <p:nvPr/>
          </p:nvCxnSpPr>
          <p:spPr bwMode="auto">
            <a:xfrm>
              <a:off x="649885" y="5422599"/>
              <a:ext cx="1389264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Straight Connector 59"/>
            <p:cNvCxnSpPr>
              <a:cxnSpLocks noChangeShapeType="1"/>
            </p:cNvCxnSpPr>
            <p:nvPr/>
          </p:nvCxnSpPr>
          <p:spPr bwMode="auto">
            <a:xfrm>
              <a:off x="649885" y="5853734"/>
              <a:ext cx="1389264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Straight Connector 60"/>
            <p:cNvCxnSpPr>
              <a:cxnSpLocks noChangeShapeType="1"/>
            </p:cNvCxnSpPr>
            <p:nvPr/>
          </p:nvCxnSpPr>
          <p:spPr bwMode="auto">
            <a:xfrm flipV="1">
              <a:off x="649885" y="2517827"/>
              <a:ext cx="0" cy="348998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Arrow Connector 61"/>
            <p:cNvCxnSpPr>
              <a:cxnSpLocks noChangeShapeType="1"/>
            </p:cNvCxnSpPr>
            <p:nvPr/>
          </p:nvCxnSpPr>
          <p:spPr bwMode="auto">
            <a:xfrm flipV="1">
              <a:off x="1476619" y="5065311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Straight Arrow Connector 62"/>
            <p:cNvCxnSpPr>
              <a:cxnSpLocks noChangeShapeType="1"/>
            </p:cNvCxnSpPr>
            <p:nvPr/>
          </p:nvCxnSpPr>
          <p:spPr bwMode="auto">
            <a:xfrm flipV="1">
              <a:off x="1671599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Arrow Connector 63"/>
            <p:cNvCxnSpPr>
              <a:cxnSpLocks noChangeShapeType="1"/>
            </p:cNvCxnSpPr>
            <p:nvPr/>
          </p:nvCxnSpPr>
          <p:spPr bwMode="auto">
            <a:xfrm flipV="1">
              <a:off x="1888129" y="5072926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Arrow Connector 64"/>
            <p:cNvCxnSpPr>
              <a:cxnSpLocks noChangeShapeType="1"/>
            </p:cNvCxnSpPr>
            <p:nvPr/>
          </p:nvCxnSpPr>
          <p:spPr bwMode="auto">
            <a:xfrm>
              <a:off x="849622" y="5065313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Arrow Connector 65"/>
            <p:cNvCxnSpPr>
              <a:cxnSpLocks noChangeShapeType="1"/>
            </p:cNvCxnSpPr>
            <p:nvPr/>
          </p:nvCxnSpPr>
          <p:spPr bwMode="auto">
            <a:xfrm>
              <a:off x="1261133" y="5065315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Delay 46"/>
            <p:cNvSpPr>
              <a:spLocks/>
            </p:cNvSpPr>
            <p:nvPr/>
          </p:nvSpPr>
          <p:spPr bwMode="auto">
            <a:xfrm rot="-5613582">
              <a:off x="335776" y="3281273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chemeClr val="accent2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69" name="Straight Arrow Connector 68"/>
            <p:cNvCxnSpPr>
              <a:cxnSpLocks noChangeShapeType="1"/>
            </p:cNvCxnSpPr>
            <p:nvPr/>
          </p:nvCxnSpPr>
          <p:spPr bwMode="auto">
            <a:xfrm>
              <a:off x="1043213" y="5519904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Delay 46"/>
            <p:cNvSpPr>
              <a:spLocks/>
            </p:cNvSpPr>
            <p:nvPr/>
          </p:nvSpPr>
          <p:spPr bwMode="auto">
            <a:xfrm rot="5974411">
              <a:off x="465355" y="3286874"/>
              <a:ext cx="2845548" cy="122612"/>
            </a:xfrm>
            <a:custGeom>
              <a:avLst/>
              <a:gdLst>
                <a:gd name="T0" fmla="*/ 2845548 w 47717"/>
                <a:gd name="T1" fmla="*/ 60565 h 10843"/>
                <a:gd name="T2" fmla="*/ 2356670 w 47717"/>
                <a:gd name="T3" fmla="*/ 1334 h 10843"/>
                <a:gd name="T4" fmla="*/ 2183433 w 47717"/>
                <a:gd name="T5" fmla="*/ 119491 h 10843"/>
                <a:gd name="T6" fmla="*/ 2016638 w 47717"/>
                <a:gd name="T7" fmla="*/ 8277 h 10843"/>
                <a:gd name="T8" fmla="*/ 1842566 w 47717"/>
                <a:gd name="T9" fmla="*/ 121572 h 10843"/>
                <a:gd name="T10" fmla="*/ 1674160 w 47717"/>
                <a:gd name="T11" fmla="*/ 8277 h 10843"/>
                <a:gd name="T12" fmla="*/ 1505754 w 47717"/>
                <a:gd name="T13" fmla="*/ 122612 h 10843"/>
                <a:gd name="T14" fmla="*/ 1334904 w 47717"/>
                <a:gd name="T15" fmla="*/ 6197 h 10843"/>
                <a:gd name="T16" fmla="*/ 1163277 w 47717"/>
                <a:gd name="T17" fmla="*/ 118462 h 10843"/>
                <a:gd name="T18" fmla="*/ 995766 w 47717"/>
                <a:gd name="T19" fmla="*/ 4116 h 10843"/>
                <a:gd name="T20" fmla="*/ 820085 w 47717"/>
                <a:gd name="T21" fmla="*/ 116370 h 10843"/>
                <a:gd name="T22" fmla="*/ 653169 w 47717"/>
                <a:gd name="T23" fmla="*/ 4116 h 10843"/>
                <a:gd name="T24" fmla="*/ 482617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71" name="Pie 70"/>
            <p:cNvSpPr>
              <a:spLocks/>
            </p:cNvSpPr>
            <p:nvPr/>
          </p:nvSpPr>
          <p:spPr bwMode="auto">
            <a:xfrm>
              <a:off x="-87049" y="2698710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72" name="Arc 71"/>
            <p:cNvSpPr>
              <a:spLocks/>
            </p:cNvSpPr>
            <p:nvPr/>
          </p:nvSpPr>
          <p:spPr bwMode="auto">
            <a:xfrm>
              <a:off x="-99908" y="2726352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73" name="Straight Arrow Connector 72"/>
            <p:cNvCxnSpPr>
              <a:cxnSpLocks noChangeShapeType="1"/>
            </p:cNvCxnSpPr>
            <p:nvPr/>
          </p:nvCxnSpPr>
          <p:spPr bwMode="auto">
            <a:xfrm flipH="1" flipV="1">
              <a:off x="754641" y="3304479"/>
              <a:ext cx="958050" cy="2215425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Arrow Connector 73"/>
            <p:cNvCxnSpPr>
              <a:cxnSpLocks noChangeShapeType="1"/>
            </p:cNvCxnSpPr>
            <p:nvPr/>
          </p:nvCxnSpPr>
          <p:spPr bwMode="auto">
            <a:xfrm>
              <a:off x="907041" y="3342579"/>
              <a:ext cx="958050" cy="2215425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Arrow Connector 74"/>
            <p:cNvCxnSpPr>
              <a:cxnSpLocks noChangeShapeType="1"/>
            </p:cNvCxnSpPr>
            <p:nvPr/>
          </p:nvCxnSpPr>
          <p:spPr bwMode="auto">
            <a:xfrm flipV="1">
              <a:off x="792741" y="3644900"/>
              <a:ext cx="0" cy="469974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Arrow Connector 75"/>
            <p:cNvCxnSpPr>
              <a:cxnSpLocks noChangeShapeType="1"/>
            </p:cNvCxnSpPr>
            <p:nvPr/>
          </p:nvCxnSpPr>
          <p:spPr bwMode="auto">
            <a:xfrm>
              <a:off x="810244" y="2781300"/>
              <a:ext cx="0" cy="523449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558" name="Group 76"/>
          <p:cNvGrpSpPr>
            <a:grpSpLocks/>
          </p:cNvGrpSpPr>
          <p:nvPr/>
        </p:nvGrpSpPr>
        <p:grpSpPr bwMode="auto">
          <a:xfrm>
            <a:off x="6626225" y="2525713"/>
            <a:ext cx="2139950" cy="3662362"/>
            <a:chOff x="6265584" y="2525441"/>
            <a:chExt cx="2139057" cy="3662127"/>
          </a:xfrm>
        </p:grpSpPr>
        <p:sp>
          <p:nvSpPr>
            <p:cNvPr id="78" name="Pie 77"/>
            <p:cNvSpPr>
              <a:spLocks/>
            </p:cNvSpPr>
            <p:nvPr/>
          </p:nvSpPr>
          <p:spPr bwMode="auto">
            <a:xfrm>
              <a:off x="6278443" y="2706324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79" name="Straight Connector 78"/>
            <p:cNvCxnSpPr>
              <a:cxnSpLocks noChangeShapeType="1"/>
            </p:cNvCxnSpPr>
            <p:nvPr/>
          </p:nvCxnSpPr>
          <p:spPr bwMode="auto">
            <a:xfrm>
              <a:off x="7015377" y="5430213"/>
              <a:ext cx="1389264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Connector 79"/>
            <p:cNvCxnSpPr>
              <a:cxnSpLocks noChangeShapeType="1"/>
            </p:cNvCxnSpPr>
            <p:nvPr/>
          </p:nvCxnSpPr>
          <p:spPr bwMode="auto">
            <a:xfrm>
              <a:off x="7015377" y="5861348"/>
              <a:ext cx="1389264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Arc 80"/>
            <p:cNvSpPr>
              <a:spLocks/>
            </p:cNvSpPr>
            <p:nvPr/>
          </p:nvSpPr>
          <p:spPr bwMode="auto">
            <a:xfrm>
              <a:off x="6265584" y="2733966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82" name="Straight Connector 81"/>
            <p:cNvCxnSpPr>
              <a:cxnSpLocks noChangeShapeType="1"/>
            </p:cNvCxnSpPr>
            <p:nvPr/>
          </p:nvCxnSpPr>
          <p:spPr bwMode="auto">
            <a:xfrm flipV="1">
              <a:off x="7015377" y="2525441"/>
              <a:ext cx="0" cy="348998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82"/>
            <p:cNvCxnSpPr>
              <a:cxnSpLocks noChangeShapeType="1"/>
            </p:cNvCxnSpPr>
            <p:nvPr/>
          </p:nvCxnSpPr>
          <p:spPr bwMode="auto">
            <a:xfrm flipV="1">
              <a:off x="7842111" y="5072925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V="1">
              <a:off x="8037091" y="5535132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Arrow Connector 84"/>
            <p:cNvCxnSpPr>
              <a:cxnSpLocks noChangeShapeType="1"/>
            </p:cNvCxnSpPr>
            <p:nvPr/>
          </p:nvCxnSpPr>
          <p:spPr bwMode="auto">
            <a:xfrm flipV="1">
              <a:off x="8253621" y="5080540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85"/>
            <p:cNvCxnSpPr>
              <a:cxnSpLocks noChangeShapeType="1"/>
            </p:cNvCxnSpPr>
            <p:nvPr/>
          </p:nvCxnSpPr>
          <p:spPr bwMode="auto">
            <a:xfrm>
              <a:off x="7215114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Arrow Connector 86"/>
            <p:cNvCxnSpPr>
              <a:cxnSpLocks noChangeShapeType="1"/>
            </p:cNvCxnSpPr>
            <p:nvPr/>
          </p:nvCxnSpPr>
          <p:spPr bwMode="auto">
            <a:xfrm>
              <a:off x="7626625" y="5072929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8" name="Delay 46"/>
            <p:cNvSpPr>
              <a:spLocks/>
            </p:cNvSpPr>
            <p:nvPr/>
          </p:nvSpPr>
          <p:spPr bwMode="auto">
            <a:xfrm rot="-4936634">
              <a:off x="7377977" y="3864650"/>
              <a:ext cx="1162067" cy="122612"/>
            </a:xfrm>
            <a:custGeom>
              <a:avLst/>
              <a:gdLst>
                <a:gd name="T0" fmla="*/ 1162067 w 47717"/>
                <a:gd name="T1" fmla="*/ 60565 h 10843"/>
                <a:gd name="T2" fmla="*/ 962419 w 47717"/>
                <a:gd name="T3" fmla="*/ 1334 h 10843"/>
                <a:gd name="T4" fmla="*/ 891672 w 47717"/>
                <a:gd name="T5" fmla="*/ 119491 h 10843"/>
                <a:gd name="T6" fmla="*/ 823556 w 47717"/>
                <a:gd name="T7" fmla="*/ 8277 h 10843"/>
                <a:gd name="T8" fmla="*/ 752469 w 47717"/>
                <a:gd name="T9" fmla="*/ 121572 h 10843"/>
                <a:gd name="T10" fmla="*/ 683695 w 47717"/>
                <a:gd name="T11" fmla="*/ 8277 h 10843"/>
                <a:gd name="T12" fmla="*/ 614921 w 47717"/>
                <a:gd name="T13" fmla="*/ 122612 h 10843"/>
                <a:gd name="T14" fmla="*/ 545149 w 47717"/>
                <a:gd name="T15" fmla="*/ 6197 h 10843"/>
                <a:gd name="T16" fmla="*/ 475060 w 47717"/>
                <a:gd name="T17" fmla="*/ 118462 h 10843"/>
                <a:gd name="T18" fmla="*/ 406652 w 47717"/>
                <a:gd name="T19" fmla="*/ 4116 h 10843"/>
                <a:gd name="T20" fmla="*/ 334907 w 47717"/>
                <a:gd name="T21" fmla="*/ 116370 h 10843"/>
                <a:gd name="T22" fmla="*/ 266742 w 47717"/>
                <a:gd name="T23" fmla="*/ 4116 h 10843"/>
                <a:gd name="T24" fmla="*/ 197091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604A7B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>
              <a:off x="7408705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Arrow Connector 90"/>
            <p:cNvCxnSpPr>
              <a:cxnSpLocks noChangeShapeType="1"/>
            </p:cNvCxnSpPr>
            <p:nvPr/>
          </p:nvCxnSpPr>
          <p:spPr bwMode="auto">
            <a:xfrm flipH="1" flipV="1">
              <a:off x="7148355" y="3312093"/>
              <a:ext cx="958050" cy="2215425"/>
            </a:xfrm>
            <a:prstGeom prst="straightConnector1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" name="Delay 46"/>
            <p:cNvSpPr>
              <a:spLocks/>
            </p:cNvSpPr>
            <p:nvPr/>
          </p:nvSpPr>
          <p:spPr bwMode="auto">
            <a:xfrm rot="6927349">
              <a:off x="7543423" y="3932403"/>
              <a:ext cx="1454358" cy="122612"/>
            </a:xfrm>
            <a:custGeom>
              <a:avLst/>
              <a:gdLst>
                <a:gd name="T0" fmla="*/ 1454358 w 47717"/>
                <a:gd name="T1" fmla="*/ 60565 h 10843"/>
                <a:gd name="T2" fmla="*/ 1204493 w 47717"/>
                <a:gd name="T3" fmla="*/ 1334 h 10843"/>
                <a:gd name="T4" fmla="*/ 1115952 w 47717"/>
                <a:gd name="T5" fmla="*/ 119491 h 10843"/>
                <a:gd name="T6" fmla="*/ 1030702 w 47717"/>
                <a:gd name="T7" fmla="*/ 8277 h 10843"/>
                <a:gd name="T8" fmla="*/ 941735 w 47717"/>
                <a:gd name="T9" fmla="*/ 121572 h 10843"/>
                <a:gd name="T10" fmla="*/ 855662 w 47717"/>
                <a:gd name="T11" fmla="*/ 8277 h 10843"/>
                <a:gd name="T12" fmla="*/ 769590 w 47717"/>
                <a:gd name="T13" fmla="*/ 122612 h 10843"/>
                <a:gd name="T14" fmla="*/ 682268 w 47717"/>
                <a:gd name="T15" fmla="*/ 6197 h 10843"/>
                <a:gd name="T16" fmla="*/ 594550 w 47717"/>
                <a:gd name="T17" fmla="*/ 118462 h 10843"/>
                <a:gd name="T18" fmla="*/ 508935 w 47717"/>
                <a:gd name="T19" fmla="*/ 4116 h 10843"/>
                <a:gd name="T20" fmla="*/ 419145 w 47717"/>
                <a:gd name="T21" fmla="*/ 116370 h 10843"/>
                <a:gd name="T22" fmla="*/ 333835 w 47717"/>
                <a:gd name="T23" fmla="*/ 4116 h 10843"/>
                <a:gd name="T24" fmla="*/ 246665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953735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ea typeface="ＭＳ Ｐゴシック" charset="-128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792663" y="1063625"/>
            <a:ext cx="3776662" cy="666750"/>
            <a:chOff x="1303671" y="2097874"/>
            <a:chExt cx="3776668" cy="666617"/>
          </a:xfrm>
        </p:grpSpPr>
        <p:sp>
          <p:nvSpPr>
            <p:cNvPr id="103" name="Rounded Rectangle 102"/>
            <p:cNvSpPr>
              <a:spLocks noChangeArrowheads="1"/>
            </p:cNvSpPr>
            <p:nvPr/>
          </p:nvSpPr>
          <p:spPr bwMode="auto">
            <a:xfrm>
              <a:off x="1303671" y="2097874"/>
              <a:ext cx="3776668" cy="666617"/>
            </a:xfrm>
            <a:prstGeom prst="roundRect">
              <a:avLst>
                <a:gd name="adj" fmla="val 24565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x-none" altLang="x-none" sz="2000" smtClean="0">
                <a:solidFill>
                  <a:prstClr val="black"/>
                </a:solidFill>
              </a:endParaRPr>
            </a:p>
          </p:txBody>
        </p:sp>
        <p:pic>
          <p:nvPicPr>
            <p:cNvPr id="23571" name="Picture 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717" y="2169522"/>
              <a:ext cx="36322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60" name="Picture 104" descr="TwoLevelLogoWhiteOp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3052763"/>
            <a:ext cx="508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4792663" y="1063625"/>
            <a:ext cx="3776662" cy="5303838"/>
            <a:chOff x="4792814" y="1063266"/>
            <a:chExt cx="3776668" cy="5304317"/>
          </a:xfrm>
        </p:grpSpPr>
        <p:grpSp>
          <p:nvGrpSpPr>
            <p:cNvPr id="23562" name="Group 44"/>
            <p:cNvGrpSpPr>
              <a:grpSpLocks/>
            </p:cNvGrpSpPr>
            <p:nvPr/>
          </p:nvGrpSpPr>
          <p:grpSpPr bwMode="auto">
            <a:xfrm>
              <a:off x="4792814" y="1063266"/>
              <a:ext cx="3776668" cy="666617"/>
              <a:chOff x="1043192" y="2192132"/>
              <a:chExt cx="3776668" cy="666617"/>
            </a:xfrm>
          </p:grpSpPr>
          <p:grpSp>
            <p:nvGrpSpPr>
              <p:cNvPr id="23566" name="Group 108"/>
              <p:cNvGrpSpPr>
                <a:grpSpLocks/>
              </p:cNvGrpSpPr>
              <p:nvPr/>
            </p:nvGrpSpPr>
            <p:grpSpPr bwMode="auto">
              <a:xfrm>
                <a:off x="1043192" y="2192132"/>
                <a:ext cx="3776668" cy="666617"/>
                <a:chOff x="1303671" y="2097874"/>
                <a:chExt cx="3776668" cy="666617"/>
              </a:xfrm>
            </p:grpSpPr>
            <p:sp>
              <p:nvSpPr>
                <p:cNvPr id="110" name="Rounded Rectangle 109"/>
                <p:cNvSpPr>
                  <a:spLocks noChangeArrowheads="1"/>
                </p:cNvSpPr>
                <p:nvPr/>
              </p:nvSpPr>
              <p:spPr bwMode="auto">
                <a:xfrm>
                  <a:off x="1303671" y="2097874"/>
                  <a:ext cx="3776668" cy="666617"/>
                </a:xfrm>
                <a:prstGeom prst="roundRect">
                  <a:avLst>
                    <a:gd name="adj" fmla="val 24565"/>
                  </a:avLst>
                </a:prstGeom>
                <a:gradFill rotWithShape="1">
                  <a:gsLst>
                    <a:gs pos="0">
                      <a:srgbClr val="C6D9F1"/>
                    </a:gs>
                    <a:gs pos="100000">
                      <a:srgbClr val="558ED5"/>
                    </a:gs>
                  </a:gsLst>
                  <a:lin ang="2700000"/>
                </a:gradFill>
                <a:ln>
                  <a:noFill/>
                </a:ln>
                <a:effectLst>
                  <a:outerShdw blurRad="40000" dist="63500" dir="2700000" rotWithShape="0">
                    <a:schemeClr val="tx2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x-none" altLang="x-none" sz="2000" smtClean="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23569" name="Picture 110" descr="latex-image-1.pdf"/>
                <p:cNvPicPr>
                  <a:picLocks noChangeAspect="1"/>
                </p:cNvPicPr>
                <p:nvPr/>
              </p:nvPicPr>
              <p:blipFill>
                <a:blip r:embed="rId3">
                  <a:alphaModFix amt="31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0717" y="2169522"/>
                  <a:ext cx="3632200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>
                          <a:alpha val="3100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567" name="Picture 43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2215" y="2341576"/>
                <a:ext cx="990600" cy="41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Rounded Rectangle 41"/>
            <p:cNvSpPr/>
            <p:nvPr/>
          </p:nvSpPr>
          <p:spPr>
            <a:xfrm>
              <a:off x="5434497" y="1063266"/>
              <a:ext cx="1902075" cy="5304317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0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589213" y="1819275"/>
            <a:ext cx="2714625" cy="2925763"/>
            <a:chOff x="2589600" y="1818640"/>
            <a:chExt cx="2713920" cy="2926080"/>
          </a:xfrm>
        </p:grpSpPr>
        <p:grpSp>
          <p:nvGrpSpPr>
            <p:cNvPr id="25617" name="Group 28"/>
            <p:cNvGrpSpPr>
              <a:grpSpLocks/>
            </p:cNvGrpSpPr>
            <p:nvPr/>
          </p:nvGrpSpPr>
          <p:grpSpPr bwMode="auto">
            <a:xfrm>
              <a:off x="2589600" y="1818640"/>
              <a:ext cx="2713920" cy="2926080"/>
              <a:chOff x="2599760" y="1818640"/>
              <a:chExt cx="2713920" cy="2926080"/>
            </a:xfrm>
          </p:grpSpPr>
          <p:cxnSp>
            <p:nvCxnSpPr>
              <p:cNvPr id="25" name="Curved Connector 24"/>
              <p:cNvCxnSpPr>
                <a:cxnSpLocks noChangeShapeType="1"/>
              </p:cNvCxnSpPr>
              <p:nvPr/>
            </p:nvCxnSpPr>
            <p:spPr bwMode="auto">
              <a:xfrm rot="16200000" flipH="1">
                <a:off x="3223326" y="3010248"/>
                <a:ext cx="1601910" cy="424320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9BBB59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505200" y="1818640"/>
                <a:ext cx="629920" cy="680720"/>
              </a:xfrm>
              <a:prstGeom prst="ellipse">
                <a:avLst/>
              </a:prstGeom>
              <a:gradFill rotWithShape="1">
                <a:gsLst>
                  <a:gs pos="0">
                    <a:srgbClr val="DCFFA0"/>
                  </a:gs>
                  <a:gs pos="100000">
                    <a:srgbClr val="A0CA4A"/>
                  </a:gs>
                </a:gsLst>
                <a:lin ang="5400000"/>
              </a:gradFill>
              <a:ln w="9525">
                <a:solidFill>
                  <a:srgbClr val="98B954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/>
                <a:endParaRPr lang="x-none" altLang="x-none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ounded Rectangle 13"/>
              <p:cNvSpPr>
                <a:spLocks noChangeArrowheads="1"/>
              </p:cNvSpPr>
              <p:nvPr/>
            </p:nvSpPr>
            <p:spPr bwMode="auto">
              <a:xfrm>
                <a:off x="2599760" y="3917871"/>
                <a:ext cx="2713920" cy="826849"/>
              </a:xfrm>
              <a:prstGeom prst="roundRect">
                <a:avLst>
                  <a:gd name="adj" fmla="val 18653"/>
                </a:avLst>
              </a:prstGeom>
              <a:gradFill rotWithShape="1">
                <a:gsLst>
                  <a:gs pos="0">
                    <a:srgbClr val="DCFFA0"/>
                  </a:gs>
                  <a:gs pos="100000">
                    <a:srgbClr val="A0CA4A"/>
                  </a:gs>
                </a:gsLst>
                <a:lin ang="5400000"/>
              </a:gradFill>
              <a:ln w="9525">
                <a:solidFill>
                  <a:srgbClr val="98B954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/>
                <a:endParaRPr lang="x-none" altLang="x-none" sz="2000"/>
              </a:p>
            </p:txBody>
          </p:sp>
        </p:grpSp>
        <p:pic>
          <p:nvPicPr>
            <p:cNvPr id="25618" name="Picture 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5620" y="4064328"/>
              <a:ext cx="19812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851025" y="1819275"/>
            <a:ext cx="1714500" cy="1795463"/>
            <a:chOff x="1870640" y="1818640"/>
            <a:chExt cx="1715840" cy="1796375"/>
          </a:xfrm>
        </p:grpSpPr>
        <p:cxnSp>
          <p:nvCxnSpPr>
            <p:cNvPr id="22" name="Curved Connector 21"/>
            <p:cNvCxnSpPr>
              <a:cxnSpLocks noChangeShapeType="1"/>
            </p:cNvCxnSpPr>
            <p:nvPr/>
          </p:nvCxnSpPr>
          <p:spPr bwMode="auto">
            <a:xfrm rot="5400000">
              <a:off x="2712121" y="2571082"/>
              <a:ext cx="670563" cy="547438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102680" y="1818640"/>
              <a:ext cx="483800" cy="680720"/>
            </a:xfrm>
            <a:prstGeom prst="ellipse">
              <a:avLst/>
            </a:prstGeom>
            <a:gradFill rotWithShape="1">
              <a:gsLst>
                <a:gs pos="0">
                  <a:srgbClr val="FF9A99"/>
                </a:gs>
                <a:gs pos="100000">
                  <a:srgbClr val="D1403C"/>
                </a:gs>
              </a:gsLst>
              <a:lin ang="5400000"/>
            </a:gradFill>
            <a:ln w="9525">
              <a:solidFill>
                <a:srgbClr val="BE4B48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/>
              <a:endParaRPr lang="x-none" altLang="x-none">
                <a:solidFill>
                  <a:srgbClr val="FFFFFF"/>
                </a:solidFill>
              </a:endParaRPr>
            </a:p>
          </p:txBody>
        </p:sp>
        <p:sp>
          <p:nvSpPr>
            <p:cNvPr id="13" name="Rounded Rectangle 12"/>
            <p:cNvSpPr>
              <a:spLocks noChangeArrowheads="1"/>
            </p:cNvSpPr>
            <p:nvPr/>
          </p:nvSpPr>
          <p:spPr bwMode="auto">
            <a:xfrm>
              <a:off x="1870640" y="3103126"/>
              <a:ext cx="1450480" cy="511889"/>
            </a:xfrm>
            <a:prstGeom prst="roundRect">
              <a:avLst>
                <a:gd name="adj" fmla="val 27255"/>
              </a:avLst>
            </a:prstGeom>
            <a:gradFill rotWithShape="1">
              <a:gsLst>
                <a:gs pos="0">
                  <a:srgbClr val="FF9A99"/>
                </a:gs>
                <a:gs pos="100000">
                  <a:srgbClr val="D1403C"/>
                </a:gs>
              </a:gsLst>
              <a:lin ang="5400000"/>
            </a:gradFill>
            <a:ln w="9525">
              <a:solidFill>
                <a:srgbClr val="BE4B48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latin typeface="+mn-lt"/>
                  <a:ea typeface="+mn-ea"/>
                </a:rPr>
                <a:t>Final state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041775" y="1819275"/>
            <a:ext cx="1657350" cy="1619250"/>
            <a:chOff x="4041000" y="1818640"/>
            <a:chExt cx="1658760" cy="1619766"/>
          </a:xfrm>
        </p:grpSpPr>
        <p:cxnSp>
          <p:nvCxnSpPr>
            <p:cNvPr id="17" name="Curved Connector 16"/>
            <p:cNvCxnSpPr>
              <a:cxnSpLocks noChangeShapeType="1"/>
            </p:cNvCxnSpPr>
            <p:nvPr/>
          </p:nvCxnSpPr>
          <p:spPr bwMode="auto">
            <a:xfrm rot="16200000" flipH="1">
              <a:off x="4227542" y="2480458"/>
              <a:ext cx="467797" cy="42432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041000" y="1818640"/>
              <a:ext cx="396240" cy="68072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/>
              <a:endParaRPr lang="x-none" altLang="x-none">
                <a:solidFill>
                  <a:srgbClr val="FFFFFF"/>
                </a:solidFill>
              </a:endParaRPr>
            </a:p>
          </p:txBody>
        </p: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4249280" y="2926517"/>
              <a:ext cx="1450480" cy="511889"/>
            </a:xfrm>
            <a:prstGeom prst="roundRect">
              <a:avLst>
                <a:gd name="adj" fmla="val 27255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latin typeface="+mn-lt"/>
                  <a:ea typeface="+mn-ea"/>
                </a:rPr>
                <a:t>Initial state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4673600" y="1095375"/>
            <a:ext cx="4227513" cy="1719263"/>
            <a:chOff x="4673601" y="1094661"/>
            <a:chExt cx="4227759" cy="1719659"/>
          </a:xfrm>
        </p:grpSpPr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673601" y="1493520"/>
              <a:ext cx="3454399" cy="1320800"/>
            </a:xfrm>
            <a:prstGeom prst="ellipse">
              <a:avLst/>
            </a:prstGeom>
            <a:gradFill rotWithShape="1">
              <a:gsLst>
                <a:gs pos="0">
                  <a:srgbClr val="FFB977"/>
                </a:gs>
                <a:gs pos="100000">
                  <a:srgbClr val="FF932B"/>
                </a:gs>
              </a:gsLst>
              <a:lin ang="5400000"/>
            </a:gradFill>
            <a:ln w="9525">
              <a:solidFill>
                <a:srgbClr val="F6924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/>
              <a:endParaRPr lang="x-none" altLang="x-none">
                <a:solidFill>
                  <a:srgbClr val="FFFFFF"/>
                </a:solidFill>
              </a:endParaRPr>
            </a:p>
          </p:txBody>
        </p:sp>
        <p:sp>
          <p:nvSpPr>
            <p:cNvPr id="16" name="Rounded Rectangle 15"/>
            <p:cNvSpPr>
              <a:spLocks noChangeArrowheads="1"/>
            </p:cNvSpPr>
            <p:nvPr/>
          </p:nvSpPr>
          <p:spPr bwMode="auto">
            <a:xfrm>
              <a:off x="6441440" y="1094661"/>
              <a:ext cx="2459920" cy="511889"/>
            </a:xfrm>
            <a:prstGeom prst="roundRect">
              <a:avLst>
                <a:gd name="adj" fmla="val 27255"/>
              </a:avLst>
            </a:prstGeom>
            <a:gradFill rotWithShape="1">
              <a:gsLst>
                <a:gs pos="0">
                  <a:srgbClr val="FFB977"/>
                </a:gs>
                <a:gs pos="100000">
                  <a:srgbClr val="FF932B"/>
                </a:gs>
              </a:gsLst>
              <a:lin ang="5400000"/>
            </a:gradFill>
            <a:ln w="9525">
              <a:solidFill>
                <a:srgbClr val="F6924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latin typeface="+mn-lt"/>
                  <a:ea typeface="+mn-ea"/>
                </a:rPr>
                <a:t>Energy conservation</a:t>
              </a:r>
            </a:p>
          </p:txBody>
        </p:sp>
      </p:grp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lt1"/>
                </a:solidFill>
                <a:latin typeface="+mn-lt"/>
                <a:ea typeface="+mn-ea"/>
              </a:rPr>
              <a:t>Response theory (linear)</a:t>
            </a:r>
            <a:endParaRPr lang="en-US" sz="24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 sz="240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2775" y="1063625"/>
            <a:ext cx="2308225" cy="511175"/>
          </a:xfrm>
          <a:prstGeom prst="roundRect">
            <a:avLst>
              <a:gd name="adj" fmla="val 27255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z="2000"/>
              <a:t>Fermi</a:t>
            </a:r>
            <a:r>
              <a:rPr lang="en-US" altLang="en-US" sz="2000"/>
              <a:t>’</a:t>
            </a:r>
            <a:r>
              <a:rPr lang="en-US" altLang="x-none" sz="2000"/>
              <a:t>s golden rule</a:t>
            </a:r>
          </a:p>
        </p:txBody>
      </p:sp>
      <p:pic>
        <p:nvPicPr>
          <p:cNvPr id="2560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06550"/>
            <a:ext cx="7188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1504287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5043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72631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30925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3191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13947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51535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09829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768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55524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93112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51406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52918" y="1271208"/>
            <a:ext cx="3179082" cy="613121"/>
          </a:xfrm>
          <a:prstGeom prst="roundRect">
            <a:avLst>
              <a:gd name="adj" fmla="val 916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Crystalline </a:t>
            </a:r>
            <a:r>
              <a:rPr lang="en-US" sz="2400" dirty="0" err="1" smtClean="0">
                <a:solidFill>
                  <a:schemeClr val="tx1"/>
                </a:solidFill>
              </a:rPr>
              <a:t>sollid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Absorption and diffraction – two sides of the same coin 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-40742" y="1737174"/>
            <a:ext cx="8608818" cy="3082884"/>
            <a:chOff x="-40742" y="1737174"/>
            <a:chExt cx="8608818" cy="3082884"/>
          </a:xfrm>
        </p:grpSpPr>
        <p:sp>
          <p:nvSpPr>
            <p:cNvPr id="3" name="TextBox 2"/>
            <p:cNvSpPr txBox="1"/>
            <p:nvPr/>
          </p:nvSpPr>
          <p:spPr>
            <a:xfrm>
              <a:off x="1684787" y="265027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0" name="Delay 46"/>
            <p:cNvSpPr/>
            <p:nvPr/>
          </p:nvSpPr>
          <p:spPr>
            <a:xfrm rot="13441991">
              <a:off x="-4074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Delay 46"/>
            <p:cNvSpPr/>
            <p:nvPr/>
          </p:nvSpPr>
          <p:spPr>
            <a:xfrm rot="13441991">
              <a:off x="756776" y="1954351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Delay 46"/>
            <p:cNvSpPr/>
            <p:nvPr/>
          </p:nvSpPr>
          <p:spPr>
            <a:xfrm rot="13441991">
              <a:off x="1400785" y="1737174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Delay 46"/>
            <p:cNvSpPr/>
            <p:nvPr/>
          </p:nvSpPr>
          <p:spPr>
            <a:xfrm rot="13441991">
              <a:off x="239079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76191" y="262645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81575" y="270881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84115" y="273612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88994" y="2095696"/>
              <a:ext cx="3179082" cy="2724362"/>
            </a:xfrm>
            <a:prstGeom prst="roundRect">
              <a:avLst>
                <a:gd name="adj" fmla="val 9165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Each site gets polarized by the photon field and the local charge density starts to oscillate.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400" dirty="0" smtClean="0">
                  <a:solidFill>
                    <a:schemeClr val="tx1"/>
                  </a:solidFill>
                </a:rPr>
                <a:t>Absorption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  <a:r>
                <a:rPr lang="en-US" sz="2400" dirty="0" smtClean="0">
                  <a:solidFill>
                    <a:schemeClr val="tx1"/>
                  </a:solidFill>
                </a:rPr>
                <a:t>cattering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6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411663" y="4064481"/>
            <a:ext cx="1389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11663" y="4495616"/>
            <a:ext cx="13892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238397" y="370719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433377" y="416939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649907" y="3714807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1400" y="370719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22911" y="370719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04991" y="416178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00927" y="4052429"/>
            <a:ext cx="42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411663" y="398100"/>
            <a:ext cx="0" cy="425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e 15"/>
          <p:cNvSpPr/>
          <p:nvPr/>
        </p:nvSpPr>
        <p:spPr>
          <a:xfrm>
            <a:off x="2674729" y="1340592"/>
            <a:ext cx="1485815" cy="1532187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c 16"/>
          <p:cNvSpPr/>
          <p:nvPr/>
        </p:nvSpPr>
        <p:spPr>
          <a:xfrm>
            <a:off x="2661870" y="1368234"/>
            <a:ext cx="1498674" cy="1504545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lay 46"/>
          <p:cNvSpPr/>
          <p:nvPr/>
        </p:nvSpPr>
        <p:spPr>
          <a:xfrm rot="3765503">
            <a:off x="3154623" y="2914673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Relation between resonant x-ray diffraction and absorption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-99908" y="2196325"/>
            <a:ext cx="2561994" cy="3999442"/>
            <a:chOff x="2719492" y="2188126"/>
            <a:chExt cx="2561994" cy="3999442"/>
          </a:xfrm>
        </p:grpSpPr>
        <p:sp>
          <p:nvSpPr>
            <p:cNvPr id="20" name="Pie 19"/>
            <p:cNvSpPr/>
            <p:nvPr/>
          </p:nvSpPr>
          <p:spPr>
            <a:xfrm>
              <a:off x="2732351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469285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469285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/>
            <p:cNvSpPr/>
            <p:nvPr/>
          </p:nvSpPr>
          <p:spPr>
            <a:xfrm>
              <a:off x="2719492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469285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296019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4490999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707529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669022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080533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Delay 46"/>
            <p:cNvSpPr/>
            <p:nvPr/>
          </p:nvSpPr>
          <p:spPr>
            <a:xfrm rot="16663366">
              <a:off x="3328931" y="3288887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58549" y="541816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2p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862613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3574041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Delay 46"/>
            <p:cNvSpPr/>
            <p:nvPr/>
          </p:nvSpPr>
          <p:spPr>
            <a:xfrm rot="6927349">
              <a:off x="3749364" y="3539736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726441" y="33501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86" y="5741175"/>
            <a:ext cx="4737100" cy="5207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100" y="2105093"/>
            <a:ext cx="4279900" cy="4699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636" y="4030810"/>
            <a:ext cx="14351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12000" y="4983912"/>
            <a:ext cx="7956075" cy="1351801"/>
          </a:xfrm>
          <a:prstGeom prst="roundRect">
            <a:avLst>
              <a:gd name="adj" fmla="val 1807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 smtClean="0">
                <a:solidFill>
                  <a:schemeClr val="tx1"/>
                </a:solidFill>
              </a:rPr>
              <a:t>Diffraction at given momentum determined by  the sum of local scattering with correct phase: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1504287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5043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372631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30925" y="2512437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3191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013947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51535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09829" y="3292948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768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55524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93112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51406" y="4057601"/>
            <a:ext cx="341385" cy="3550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52918" y="1271208"/>
            <a:ext cx="3179082" cy="613121"/>
          </a:xfrm>
          <a:prstGeom prst="roundRect">
            <a:avLst>
              <a:gd name="adj" fmla="val 1807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Crystalline </a:t>
            </a:r>
            <a:r>
              <a:rPr lang="en-US" sz="2400" dirty="0" err="1" smtClean="0">
                <a:solidFill>
                  <a:schemeClr val="tx1"/>
                </a:solidFill>
              </a:rPr>
              <a:t>sollid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Absorption and diffraction – two sides of the same coin 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-40742" y="1737174"/>
            <a:ext cx="8608818" cy="3082884"/>
            <a:chOff x="-40742" y="1737174"/>
            <a:chExt cx="8608818" cy="3082884"/>
          </a:xfrm>
        </p:grpSpPr>
        <p:sp>
          <p:nvSpPr>
            <p:cNvPr id="3" name="TextBox 2"/>
            <p:cNvSpPr txBox="1"/>
            <p:nvPr/>
          </p:nvSpPr>
          <p:spPr>
            <a:xfrm>
              <a:off x="1684787" y="265027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0" name="Delay 46"/>
            <p:cNvSpPr/>
            <p:nvPr/>
          </p:nvSpPr>
          <p:spPr>
            <a:xfrm rot="13441991">
              <a:off x="-4074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Delay 46"/>
            <p:cNvSpPr/>
            <p:nvPr/>
          </p:nvSpPr>
          <p:spPr>
            <a:xfrm rot="13441991">
              <a:off x="756776" y="1954351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Delay 46"/>
            <p:cNvSpPr/>
            <p:nvPr/>
          </p:nvSpPr>
          <p:spPr>
            <a:xfrm rot="13441991">
              <a:off x="1400785" y="1737174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Delay 46"/>
            <p:cNvSpPr/>
            <p:nvPr/>
          </p:nvSpPr>
          <p:spPr>
            <a:xfrm rot="13441991">
              <a:off x="2390792" y="1823022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76191" y="2626458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81575" y="270881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84115" y="2736127"/>
              <a:ext cx="417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s</a:t>
              </a:r>
              <a:r>
                <a:rPr lang="en-US" sz="2400" baseline="-25000" dirty="0" err="1" smtClean="0"/>
                <a:t>i</a:t>
              </a:r>
              <a:endParaRPr lang="en-US" sz="2400" baseline="-25000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88994" y="2095696"/>
              <a:ext cx="3179082" cy="2724362"/>
            </a:xfrm>
            <a:prstGeom prst="roundRect">
              <a:avLst>
                <a:gd name="adj" fmla="val 9165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Each site gets polarized by the photon field and the local charge density starts to oscillate.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400" dirty="0" smtClean="0">
                  <a:solidFill>
                    <a:schemeClr val="tx1"/>
                  </a:solidFill>
                </a:rPr>
                <a:t>Absorption</a:t>
              </a:r>
            </a:p>
            <a:p>
              <a:pPr marL="342900" indent="-342900" algn="ctr">
                <a:buFontTx/>
                <a:buChar char="-"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  <a:r>
                <a:rPr lang="en-US" sz="2400" dirty="0" smtClean="0">
                  <a:solidFill>
                    <a:schemeClr val="tx1"/>
                  </a:solidFill>
                </a:rPr>
                <a:t>cattering</a:t>
              </a:r>
            </a:p>
          </p:txBody>
        </p:sp>
      </p:grp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41" y="5567031"/>
            <a:ext cx="23749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 de Groot: You can use RIXS to measure </a:t>
            </a:r>
            <a:r>
              <a:rPr lang="en-US" dirty="0" err="1" smtClean="0"/>
              <a:t>magnons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3" y="924298"/>
            <a:ext cx="7218947" cy="54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96" b="5850"/>
          <a:stretch/>
        </p:blipFill>
        <p:spPr>
          <a:xfrm>
            <a:off x="0" y="1358900"/>
            <a:ext cx="9144000" cy="51211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An example magnetic Bragg reflection of Ho metal film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2" b="5850"/>
          <a:stretch/>
        </p:blipFill>
        <p:spPr>
          <a:xfrm>
            <a:off x="0" y="1409700"/>
            <a:ext cx="9144000" cy="50703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Fundamental spectra from the literature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22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68" b="5850"/>
          <a:stretch/>
        </p:blipFill>
        <p:spPr>
          <a:xfrm>
            <a:off x="0" y="1460500"/>
            <a:ext cx="9144000" cy="5019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Fundamental spectra from the literature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14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2" b="5850"/>
          <a:stretch/>
        </p:blipFill>
        <p:spPr>
          <a:xfrm>
            <a:off x="0" y="1409700"/>
            <a:ext cx="9144000" cy="50703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Fundamental spectra from the literature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247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68" b="5850"/>
          <a:stretch/>
        </p:blipFill>
        <p:spPr>
          <a:xfrm>
            <a:off x="0" y="1460500"/>
            <a:ext cx="9144000" cy="5019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Fundamental spectra from the literature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779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verkort x-ray spectroscopy 03A (dragged)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72" b="8845"/>
          <a:stretch/>
        </p:blipFill>
        <p:spPr>
          <a:xfrm>
            <a:off x="0" y="1447800"/>
            <a:ext cx="9144000" cy="48387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An example magnetic Bragg reflection of Ho metal film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54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XAS, RXD and RIXS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4"/>
          <p:cNvGrpSpPr>
            <a:grpSpLocks/>
          </p:cNvGrpSpPr>
          <p:nvPr/>
        </p:nvGrpSpPr>
        <p:grpSpPr bwMode="auto">
          <a:xfrm>
            <a:off x="-128588" y="1771650"/>
            <a:ext cx="2562226" cy="4424363"/>
            <a:chOff x="-99908" y="1763832"/>
            <a:chExt cx="2561994" cy="4423734"/>
          </a:xfrm>
        </p:grpSpPr>
        <p:cxnSp>
          <p:nvCxnSpPr>
            <p:cNvPr id="63" name="Straight Connector 62"/>
            <p:cNvCxnSpPr>
              <a:cxnSpLocks noChangeShapeType="1"/>
            </p:cNvCxnSpPr>
            <p:nvPr/>
          </p:nvCxnSpPr>
          <p:spPr bwMode="auto">
            <a:xfrm>
              <a:off x="649885" y="5430213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63"/>
            <p:cNvCxnSpPr>
              <a:cxnSpLocks noChangeShapeType="1"/>
            </p:cNvCxnSpPr>
            <p:nvPr/>
          </p:nvCxnSpPr>
          <p:spPr bwMode="auto">
            <a:xfrm>
              <a:off x="649885" y="5861348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Arrow Connector 64"/>
            <p:cNvCxnSpPr>
              <a:cxnSpLocks noChangeShapeType="1"/>
            </p:cNvCxnSpPr>
            <p:nvPr/>
          </p:nvCxnSpPr>
          <p:spPr bwMode="auto">
            <a:xfrm flipV="1">
              <a:off x="1476619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Arrow Connector 65"/>
            <p:cNvCxnSpPr>
              <a:cxnSpLocks noChangeShapeType="1"/>
            </p:cNvCxnSpPr>
            <p:nvPr/>
          </p:nvCxnSpPr>
          <p:spPr bwMode="auto">
            <a:xfrm flipV="1">
              <a:off x="1671599" y="5535130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Arrow Connector 66"/>
            <p:cNvCxnSpPr>
              <a:cxnSpLocks noChangeShapeType="1"/>
            </p:cNvCxnSpPr>
            <p:nvPr/>
          </p:nvCxnSpPr>
          <p:spPr bwMode="auto">
            <a:xfrm flipV="1">
              <a:off x="1888129" y="5080539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Arrow Connector 67"/>
            <p:cNvCxnSpPr>
              <a:cxnSpLocks noChangeShapeType="1"/>
            </p:cNvCxnSpPr>
            <p:nvPr/>
          </p:nvCxnSpPr>
          <p:spPr bwMode="auto">
            <a:xfrm>
              <a:off x="849622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Arrow Connector 68"/>
            <p:cNvCxnSpPr>
              <a:cxnSpLocks noChangeShapeType="1"/>
            </p:cNvCxnSpPr>
            <p:nvPr/>
          </p:nvCxnSpPr>
          <p:spPr bwMode="auto">
            <a:xfrm>
              <a:off x="1261133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Arrow Connector 69"/>
            <p:cNvCxnSpPr>
              <a:cxnSpLocks noChangeShapeType="1"/>
            </p:cNvCxnSpPr>
            <p:nvPr/>
          </p:nvCxnSpPr>
          <p:spPr bwMode="auto">
            <a:xfrm>
              <a:off x="1043213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TextBox 13"/>
            <p:cNvSpPr txBox="1">
              <a:spLocks noChangeArrowheads="1"/>
            </p:cNvSpPr>
            <p:nvPr/>
          </p:nvSpPr>
          <p:spPr bwMode="auto">
            <a:xfrm>
              <a:off x="2039149" y="5418161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x-none" kern="0" smtClean="0">
                  <a:solidFill>
                    <a:prstClr val="black"/>
                  </a:solidFill>
                </a:rPr>
                <a:t>2p</a:t>
              </a:r>
            </a:p>
          </p:txBody>
        </p:sp>
        <p:cxnSp>
          <p:nvCxnSpPr>
            <p:cNvPr id="72" name="Straight Connector 71"/>
            <p:cNvCxnSpPr>
              <a:cxnSpLocks noChangeShapeType="1"/>
            </p:cNvCxnSpPr>
            <p:nvPr/>
          </p:nvCxnSpPr>
          <p:spPr bwMode="auto">
            <a:xfrm flipV="1">
              <a:off x="649885" y="1763832"/>
              <a:ext cx="0" cy="4251592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Pie 15"/>
            <p:cNvSpPr>
              <a:spLocks/>
            </p:cNvSpPr>
            <p:nvPr/>
          </p:nvSpPr>
          <p:spPr bwMode="auto">
            <a:xfrm>
              <a:off x="-87049" y="2706324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74" name="Arc 16"/>
            <p:cNvSpPr>
              <a:spLocks/>
            </p:cNvSpPr>
            <p:nvPr/>
          </p:nvSpPr>
          <p:spPr bwMode="auto">
            <a:xfrm>
              <a:off x="-99908" y="2733966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75" name="Delay 46"/>
            <p:cNvSpPr>
              <a:spLocks/>
            </p:cNvSpPr>
            <p:nvPr/>
          </p:nvSpPr>
          <p:spPr bwMode="auto">
            <a:xfrm rot="3765503">
              <a:off x="392845" y="4280405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</p:grpSp>
      <p:grpSp>
        <p:nvGrpSpPr>
          <p:cNvPr id="76" name="Group 18"/>
          <p:cNvGrpSpPr>
            <a:grpSpLocks/>
          </p:cNvGrpSpPr>
          <p:nvPr/>
        </p:nvGrpSpPr>
        <p:grpSpPr bwMode="auto">
          <a:xfrm>
            <a:off x="2705100" y="2230438"/>
            <a:ext cx="2562225" cy="4000500"/>
            <a:chOff x="2719492" y="2188126"/>
            <a:chExt cx="2561994" cy="3999442"/>
          </a:xfrm>
        </p:grpSpPr>
        <p:sp>
          <p:nvSpPr>
            <p:cNvPr id="77" name="Pie 19"/>
            <p:cNvSpPr>
              <a:spLocks/>
            </p:cNvSpPr>
            <p:nvPr/>
          </p:nvSpPr>
          <p:spPr bwMode="auto">
            <a:xfrm>
              <a:off x="2732351" y="2706324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78" name="Straight Connector 77"/>
            <p:cNvCxnSpPr>
              <a:cxnSpLocks noChangeShapeType="1"/>
            </p:cNvCxnSpPr>
            <p:nvPr/>
          </p:nvCxnSpPr>
          <p:spPr bwMode="auto">
            <a:xfrm>
              <a:off x="3469285" y="5430213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78"/>
            <p:cNvCxnSpPr>
              <a:cxnSpLocks noChangeShapeType="1"/>
            </p:cNvCxnSpPr>
            <p:nvPr/>
          </p:nvCxnSpPr>
          <p:spPr bwMode="auto">
            <a:xfrm>
              <a:off x="3469285" y="5861348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Arc 22"/>
            <p:cNvSpPr>
              <a:spLocks/>
            </p:cNvSpPr>
            <p:nvPr/>
          </p:nvSpPr>
          <p:spPr bwMode="auto">
            <a:xfrm>
              <a:off x="2719492" y="2733966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81" name="Straight Connector 80"/>
            <p:cNvCxnSpPr>
              <a:cxnSpLocks noChangeShapeType="1"/>
            </p:cNvCxnSpPr>
            <p:nvPr/>
          </p:nvCxnSpPr>
          <p:spPr bwMode="auto">
            <a:xfrm flipV="1">
              <a:off x="3469285" y="2525441"/>
              <a:ext cx="0" cy="3489984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Arrow Connector 81"/>
            <p:cNvCxnSpPr>
              <a:cxnSpLocks noChangeShapeType="1"/>
            </p:cNvCxnSpPr>
            <p:nvPr/>
          </p:nvCxnSpPr>
          <p:spPr bwMode="auto">
            <a:xfrm flipV="1">
              <a:off x="4296019" y="5072925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82"/>
            <p:cNvCxnSpPr>
              <a:cxnSpLocks noChangeShapeType="1"/>
            </p:cNvCxnSpPr>
            <p:nvPr/>
          </p:nvCxnSpPr>
          <p:spPr bwMode="auto">
            <a:xfrm flipV="1">
              <a:off x="4490999" y="5535132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V="1">
              <a:off x="4707529" y="5080540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Arrow Connector 84"/>
            <p:cNvCxnSpPr>
              <a:cxnSpLocks noChangeShapeType="1"/>
            </p:cNvCxnSpPr>
            <p:nvPr/>
          </p:nvCxnSpPr>
          <p:spPr bwMode="auto">
            <a:xfrm>
              <a:off x="3669022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85"/>
            <p:cNvCxnSpPr>
              <a:cxnSpLocks noChangeShapeType="1"/>
            </p:cNvCxnSpPr>
            <p:nvPr/>
          </p:nvCxnSpPr>
          <p:spPr bwMode="auto">
            <a:xfrm>
              <a:off x="4080533" y="5072929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Delay 46"/>
            <p:cNvSpPr>
              <a:spLocks/>
            </p:cNvSpPr>
            <p:nvPr/>
          </p:nvSpPr>
          <p:spPr bwMode="auto">
            <a:xfrm rot="-4936634">
              <a:off x="3328931" y="3288887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88" name="TextBox 30"/>
            <p:cNvSpPr txBox="1">
              <a:spLocks noChangeArrowheads="1"/>
            </p:cNvSpPr>
            <p:nvPr/>
          </p:nvSpPr>
          <p:spPr bwMode="auto">
            <a:xfrm>
              <a:off x="4858549" y="5418161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x-none" kern="0" smtClean="0">
                  <a:solidFill>
                    <a:prstClr val="black"/>
                  </a:solidFill>
                </a:rPr>
                <a:t>2p</a:t>
              </a:r>
            </a:p>
          </p:txBody>
        </p:sp>
        <p:cxnSp>
          <p:nvCxnSpPr>
            <p:cNvPr id="89" name="Straight Arrow Connector 88"/>
            <p:cNvCxnSpPr>
              <a:cxnSpLocks noChangeShapeType="1"/>
            </p:cNvCxnSpPr>
            <p:nvPr/>
          </p:nvCxnSpPr>
          <p:spPr bwMode="auto">
            <a:xfrm>
              <a:off x="3862613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 flipH="1" flipV="1">
              <a:off x="3574041" y="3312093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Delay 46"/>
            <p:cNvSpPr>
              <a:spLocks/>
            </p:cNvSpPr>
            <p:nvPr/>
          </p:nvSpPr>
          <p:spPr bwMode="auto">
            <a:xfrm rot="6927349">
              <a:off x="3749364" y="3539736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92" name="Straight Arrow Connector 91"/>
            <p:cNvCxnSpPr>
              <a:cxnSpLocks noChangeShapeType="1"/>
            </p:cNvCxnSpPr>
            <p:nvPr/>
          </p:nvCxnSpPr>
          <p:spPr bwMode="auto">
            <a:xfrm>
              <a:off x="3726441" y="3350193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3" name="Group 35"/>
          <p:cNvGrpSpPr>
            <a:grpSpLocks/>
          </p:cNvGrpSpPr>
          <p:nvPr/>
        </p:nvGrpSpPr>
        <p:grpSpPr bwMode="auto">
          <a:xfrm>
            <a:off x="5538788" y="1935163"/>
            <a:ext cx="2562225" cy="4244975"/>
            <a:chOff x="-99908" y="1935257"/>
            <a:chExt cx="2561994" cy="4244697"/>
          </a:xfrm>
        </p:grpSpPr>
        <p:cxnSp>
          <p:nvCxnSpPr>
            <p:cNvPr id="94" name="Straight Connector 93"/>
            <p:cNvCxnSpPr>
              <a:cxnSpLocks noChangeShapeType="1"/>
            </p:cNvCxnSpPr>
            <p:nvPr/>
          </p:nvCxnSpPr>
          <p:spPr bwMode="auto">
            <a:xfrm>
              <a:off x="649885" y="5422599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>
              <a:off x="649885" y="5853734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/>
            <p:cNvCxnSpPr>
              <a:cxnSpLocks noChangeShapeType="1"/>
            </p:cNvCxnSpPr>
            <p:nvPr/>
          </p:nvCxnSpPr>
          <p:spPr bwMode="auto">
            <a:xfrm flipV="1">
              <a:off x="649885" y="2517827"/>
              <a:ext cx="0" cy="3489984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Arrow Connector 96"/>
            <p:cNvCxnSpPr>
              <a:cxnSpLocks noChangeShapeType="1"/>
            </p:cNvCxnSpPr>
            <p:nvPr/>
          </p:nvCxnSpPr>
          <p:spPr bwMode="auto">
            <a:xfrm flipV="1">
              <a:off x="1476619" y="5065311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Arrow Connector 97"/>
            <p:cNvCxnSpPr>
              <a:cxnSpLocks noChangeShapeType="1"/>
            </p:cNvCxnSpPr>
            <p:nvPr/>
          </p:nvCxnSpPr>
          <p:spPr bwMode="auto">
            <a:xfrm flipV="1">
              <a:off x="1671599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Arrow Connector 98"/>
            <p:cNvCxnSpPr>
              <a:cxnSpLocks noChangeShapeType="1"/>
            </p:cNvCxnSpPr>
            <p:nvPr/>
          </p:nvCxnSpPr>
          <p:spPr bwMode="auto">
            <a:xfrm flipV="1">
              <a:off x="1888129" y="5072926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Arrow Connector 99"/>
            <p:cNvCxnSpPr>
              <a:cxnSpLocks noChangeShapeType="1"/>
            </p:cNvCxnSpPr>
            <p:nvPr/>
          </p:nvCxnSpPr>
          <p:spPr bwMode="auto">
            <a:xfrm>
              <a:off x="849622" y="5065313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Arrow Connector 100"/>
            <p:cNvCxnSpPr>
              <a:cxnSpLocks noChangeShapeType="1"/>
            </p:cNvCxnSpPr>
            <p:nvPr/>
          </p:nvCxnSpPr>
          <p:spPr bwMode="auto">
            <a:xfrm>
              <a:off x="1261133" y="5065315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" name="Delay 46"/>
            <p:cNvSpPr>
              <a:spLocks/>
            </p:cNvSpPr>
            <p:nvPr/>
          </p:nvSpPr>
          <p:spPr bwMode="auto">
            <a:xfrm rot="-4936634">
              <a:off x="509531" y="3281273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3" name="TextBox 45"/>
            <p:cNvSpPr txBox="1">
              <a:spLocks noChangeArrowheads="1"/>
            </p:cNvSpPr>
            <p:nvPr/>
          </p:nvSpPr>
          <p:spPr bwMode="auto">
            <a:xfrm>
              <a:off x="2039149" y="5410547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x-none" kern="0" smtClean="0">
                  <a:solidFill>
                    <a:prstClr val="black"/>
                  </a:solidFill>
                </a:rPr>
                <a:t>2p</a:t>
              </a:r>
            </a:p>
          </p:txBody>
        </p:sp>
        <p:cxnSp>
          <p:nvCxnSpPr>
            <p:cNvPr id="104" name="Straight Arrow Connector 103"/>
            <p:cNvCxnSpPr>
              <a:cxnSpLocks noChangeShapeType="1"/>
            </p:cNvCxnSpPr>
            <p:nvPr/>
          </p:nvCxnSpPr>
          <p:spPr bwMode="auto">
            <a:xfrm>
              <a:off x="1043213" y="5519904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Delay 46"/>
            <p:cNvSpPr>
              <a:spLocks/>
            </p:cNvSpPr>
            <p:nvPr/>
          </p:nvSpPr>
          <p:spPr bwMode="auto">
            <a:xfrm rot="6927349">
              <a:off x="781312" y="3296725"/>
              <a:ext cx="2845548" cy="122612"/>
            </a:xfrm>
            <a:custGeom>
              <a:avLst/>
              <a:gdLst>
                <a:gd name="T0" fmla="*/ 2845548 w 47717"/>
                <a:gd name="T1" fmla="*/ 60565 h 10843"/>
                <a:gd name="T2" fmla="*/ 2356670 w 47717"/>
                <a:gd name="T3" fmla="*/ 1334 h 10843"/>
                <a:gd name="T4" fmla="*/ 2183433 w 47717"/>
                <a:gd name="T5" fmla="*/ 119491 h 10843"/>
                <a:gd name="T6" fmla="*/ 2016638 w 47717"/>
                <a:gd name="T7" fmla="*/ 8277 h 10843"/>
                <a:gd name="T8" fmla="*/ 1842566 w 47717"/>
                <a:gd name="T9" fmla="*/ 121572 h 10843"/>
                <a:gd name="T10" fmla="*/ 1674160 w 47717"/>
                <a:gd name="T11" fmla="*/ 8277 h 10843"/>
                <a:gd name="T12" fmla="*/ 1505754 w 47717"/>
                <a:gd name="T13" fmla="*/ 122612 h 10843"/>
                <a:gd name="T14" fmla="*/ 1334904 w 47717"/>
                <a:gd name="T15" fmla="*/ 6197 h 10843"/>
                <a:gd name="T16" fmla="*/ 1163277 w 47717"/>
                <a:gd name="T17" fmla="*/ 118462 h 10843"/>
                <a:gd name="T18" fmla="*/ 995766 w 47717"/>
                <a:gd name="T19" fmla="*/ 4116 h 10843"/>
                <a:gd name="T20" fmla="*/ 820085 w 47717"/>
                <a:gd name="T21" fmla="*/ 116370 h 10843"/>
                <a:gd name="T22" fmla="*/ 653169 w 47717"/>
                <a:gd name="T23" fmla="*/ 4116 h 10843"/>
                <a:gd name="T24" fmla="*/ 482617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6" name="Pie 48"/>
            <p:cNvSpPr>
              <a:spLocks/>
            </p:cNvSpPr>
            <p:nvPr/>
          </p:nvSpPr>
          <p:spPr bwMode="auto">
            <a:xfrm>
              <a:off x="-87049" y="2698710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7" name="Arc 49"/>
            <p:cNvSpPr>
              <a:spLocks/>
            </p:cNvSpPr>
            <p:nvPr/>
          </p:nvSpPr>
          <p:spPr bwMode="auto">
            <a:xfrm>
              <a:off x="-99908" y="2726352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 flipV="1">
              <a:off x="754641" y="3304479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Straight Arrow Connector 108"/>
            <p:cNvCxnSpPr>
              <a:cxnSpLocks noChangeShapeType="1"/>
            </p:cNvCxnSpPr>
            <p:nvPr/>
          </p:nvCxnSpPr>
          <p:spPr bwMode="auto">
            <a:xfrm>
              <a:off x="907041" y="3342579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Arrow Connector 109"/>
            <p:cNvCxnSpPr>
              <a:cxnSpLocks noChangeShapeType="1"/>
            </p:cNvCxnSpPr>
            <p:nvPr/>
          </p:nvCxnSpPr>
          <p:spPr bwMode="auto">
            <a:xfrm flipV="1">
              <a:off x="792741" y="3644900"/>
              <a:ext cx="0" cy="469974"/>
            </a:xfrm>
            <a:prstGeom prst="straightConnector1">
              <a:avLst/>
            </a:prstGeom>
            <a:noFill/>
            <a:ln w="38100">
              <a:solidFill>
                <a:sysClr val="window" lastClr="FFFF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Arrow Connector 110"/>
            <p:cNvCxnSpPr>
              <a:cxnSpLocks noChangeShapeType="1"/>
            </p:cNvCxnSpPr>
            <p:nvPr/>
          </p:nvCxnSpPr>
          <p:spPr bwMode="auto">
            <a:xfrm>
              <a:off x="810244" y="2781300"/>
              <a:ext cx="0" cy="523449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" name="TextBox 54"/>
          <p:cNvSpPr txBox="1">
            <a:spLocks noChangeArrowheads="1"/>
          </p:cNvSpPr>
          <p:nvPr/>
        </p:nvSpPr>
        <p:spPr bwMode="auto">
          <a:xfrm>
            <a:off x="612775" y="1276350"/>
            <a:ext cx="176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dirty="0" smtClean="0">
                <a:solidFill>
                  <a:prstClr val="black"/>
                </a:solidFill>
              </a:rPr>
              <a:t>X-ray Absorption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dirty="0" smtClean="0">
                <a:solidFill>
                  <a:prstClr val="black"/>
                </a:solidFill>
              </a:rPr>
              <a:t>Spectroscopy</a:t>
            </a:r>
          </a:p>
        </p:txBody>
      </p:sp>
      <p:sp>
        <p:nvSpPr>
          <p:cNvPr id="113" name="TextBox 55"/>
          <p:cNvSpPr txBox="1">
            <a:spLocks noChangeArrowheads="1"/>
          </p:cNvSpPr>
          <p:nvPr/>
        </p:nvSpPr>
        <p:spPr bwMode="auto">
          <a:xfrm>
            <a:off x="3454400" y="1276350"/>
            <a:ext cx="1608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Resonant X-ray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Diffraction</a:t>
            </a:r>
          </a:p>
        </p:txBody>
      </p:sp>
      <p:sp>
        <p:nvSpPr>
          <p:cNvPr id="114" name="TextBox 56"/>
          <p:cNvSpPr txBox="1">
            <a:spLocks noChangeArrowheads="1"/>
          </p:cNvSpPr>
          <p:nvPr/>
        </p:nvSpPr>
        <p:spPr bwMode="auto">
          <a:xfrm>
            <a:off x="6288088" y="1276350"/>
            <a:ext cx="188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Resonant Inelastic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X-ray scattering</a:t>
            </a:r>
          </a:p>
        </p:txBody>
      </p:sp>
    </p:spTree>
    <p:extLst>
      <p:ext uri="{BB962C8B-B14F-4D97-AF65-F5344CB8AC3E}">
        <p14:creationId xmlns:p14="http://schemas.microsoft.com/office/powerpoint/2010/main" val="2551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XAS depends on the magnetization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ounded Rectangle 57"/>
          <p:cNvSpPr/>
          <p:nvPr/>
        </p:nvSpPr>
        <p:spPr>
          <a:xfrm>
            <a:off x="250824" y="1093127"/>
            <a:ext cx="8569648" cy="751697"/>
          </a:xfrm>
          <a:prstGeom prst="roundRect">
            <a:avLst>
              <a:gd name="adj" fmla="val 2306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For a system with high crystal symmetry (Oh), but a magnetic field in a low symmetry direction, the </a:t>
            </a:r>
            <a:r>
              <a:rPr lang="en-US" sz="2000" smtClean="0">
                <a:solidFill>
                  <a:srgbClr val="000000"/>
                </a:solidFill>
              </a:rPr>
              <a:t>local point-group is C1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58188" y="2066263"/>
            <a:ext cx="6462283" cy="1249215"/>
          </a:xfrm>
          <a:prstGeom prst="roundRect">
            <a:avLst>
              <a:gd name="adj" fmla="val 13046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We can think of the local conductivity tensor as a function of the magnetization direction with all 9 components possible non-zero. 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43173" y="3536917"/>
            <a:ext cx="7569187" cy="1249215"/>
          </a:xfrm>
          <a:prstGeom prst="roundRect">
            <a:avLst>
              <a:gd name="adj" fmla="val 13046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If we expand this tensor function on spherical harmonics representing the direction of the magnetization we can still use symmetry arguments relating different components to </a:t>
            </a:r>
            <a:r>
              <a:rPr lang="en-US" sz="2000" smtClean="0">
                <a:solidFill>
                  <a:srgbClr val="000000"/>
                </a:solidFill>
              </a:rPr>
              <a:t>each other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9" y="4883364"/>
            <a:ext cx="50673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spherical crystal symmetry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770"/>
            <a:ext cx="9144000" cy="108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8" y="2384338"/>
            <a:ext cx="7874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cubic symmetry truncated at k=3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770"/>
            <a:ext cx="9144000" cy="1080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770"/>
            <a:ext cx="914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resolution is a </a:t>
            </a:r>
            <a:r>
              <a:rPr lang="en-US" dirty="0" err="1" smtClean="0"/>
              <a:t>challange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averkort_1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984771"/>
            <a:ext cx="4850563" cy="5339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9031" y="6017437"/>
            <a:ext cx="41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by G. </a:t>
            </a:r>
            <a:r>
              <a:rPr lang="en-US" dirty="0" err="1" smtClean="0"/>
              <a:t>Ghiringhelli</a:t>
            </a:r>
            <a:r>
              <a:rPr lang="en-US" dirty="0" smtClean="0"/>
              <a:t> and L. </a:t>
            </a:r>
            <a:r>
              <a:rPr lang="en-US" dirty="0" err="1" smtClean="0"/>
              <a:t>Braicovich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XAS, RXD and RIXS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4"/>
          <p:cNvGrpSpPr>
            <a:grpSpLocks/>
          </p:cNvGrpSpPr>
          <p:nvPr/>
        </p:nvGrpSpPr>
        <p:grpSpPr bwMode="auto">
          <a:xfrm>
            <a:off x="-128588" y="1771650"/>
            <a:ext cx="2562226" cy="4424363"/>
            <a:chOff x="-99908" y="1763832"/>
            <a:chExt cx="2561994" cy="4423734"/>
          </a:xfrm>
        </p:grpSpPr>
        <p:cxnSp>
          <p:nvCxnSpPr>
            <p:cNvPr id="63" name="Straight Connector 62"/>
            <p:cNvCxnSpPr>
              <a:cxnSpLocks noChangeShapeType="1"/>
            </p:cNvCxnSpPr>
            <p:nvPr/>
          </p:nvCxnSpPr>
          <p:spPr bwMode="auto">
            <a:xfrm>
              <a:off x="649885" y="5430213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63"/>
            <p:cNvCxnSpPr>
              <a:cxnSpLocks noChangeShapeType="1"/>
            </p:cNvCxnSpPr>
            <p:nvPr/>
          </p:nvCxnSpPr>
          <p:spPr bwMode="auto">
            <a:xfrm>
              <a:off x="649885" y="5861348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Arrow Connector 64"/>
            <p:cNvCxnSpPr>
              <a:cxnSpLocks noChangeShapeType="1"/>
            </p:cNvCxnSpPr>
            <p:nvPr/>
          </p:nvCxnSpPr>
          <p:spPr bwMode="auto">
            <a:xfrm flipV="1">
              <a:off x="1476619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Arrow Connector 65"/>
            <p:cNvCxnSpPr>
              <a:cxnSpLocks noChangeShapeType="1"/>
            </p:cNvCxnSpPr>
            <p:nvPr/>
          </p:nvCxnSpPr>
          <p:spPr bwMode="auto">
            <a:xfrm flipV="1">
              <a:off x="1671599" y="5535130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traight Arrow Connector 66"/>
            <p:cNvCxnSpPr>
              <a:cxnSpLocks noChangeShapeType="1"/>
            </p:cNvCxnSpPr>
            <p:nvPr/>
          </p:nvCxnSpPr>
          <p:spPr bwMode="auto">
            <a:xfrm flipV="1">
              <a:off x="1888129" y="5080539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Arrow Connector 67"/>
            <p:cNvCxnSpPr>
              <a:cxnSpLocks noChangeShapeType="1"/>
            </p:cNvCxnSpPr>
            <p:nvPr/>
          </p:nvCxnSpPr>
          <p:spPr bwMode="auto">
            <a:xfrm>
              <a:off x="849622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Arrow Connector 68"/>
            <p:cNvCxnSpPr>
              <a:cxnSpLocks noChangeShapeType="1"/>
            </p:cNvCxnSpPr>
            <p:nvPr/>
          </p:nvCxnSpPr>
          <p:spPr bwMode="auto">
            <a:xfrm>
              <a:off x="1261133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Arrow Connector 69"/>
            <p:cNvCxnSpPr>
              <a:cxnSpLocks noChangeShapeType="1"/>
            </p:cNvCxnSpPr>
            <p:nvPr/>
          </p:nvCxnSpPr>
          <p:spPr bwMode="auto">
            <a:xfrm>
              <a:off x="1043213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TextBox 13"/>
            <p:cNvSpPr txBox="1">
              <a:spLocks noChangeArrowheads="1"/>
            </p:cNvSpPr>
            <p:nvPr/>
          </p:nvSpPr>
          <p:spPr bwMode="auto">
            <a:xfrm>
              <a:off x="2039149" y="5418161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x-none" kern="0" smtClean="0">
                  <a:solidFill>
                    <a:prstClr val="black"/>
                  </a:solidFill>
                </a:rPr>
                <a:t>2p</a:t>
              </a:r>
            </a:p>
          </p:txBody>
        </p:sp>
        <p:cxnSp>
          <p:nvCxnSpPr>
            <p:cNvPr id="72" name="Straight Connector 71"/>
            <p:cNvCxnSpPr>
              <a:cxnSpLocks noChangeShapeType="1"/>
            </p:cNvCxnSpPr>
            <p:nvPr/>
          </p:nvCxnSpPr>
          <p:spPr bwMode="auto">
            <a:xfrm flipV="1">
              <a:off x="649885" y="1763832"/>
              <a:ext cx="0" cy="4251592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Pie 15"/>
            <p:cNvSpPr>
              <a:spLocks/>
            </p:cNvSpPr>
            <p:nvPr/>
          </p:nvSpPr>
          <p:spPr bwMode="auto">
            <a:xfrm>
              <a:off x="-87049" y="2706324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74" name="Arc 16"/>
            <p:cNvSpPr>
              <a:spLocks/>
            </p:cNvSpPr>
            <p:nvPr/>
          </p:nvSpPr>
          <p:spPr bwMode="auto">
            <a:xfrm>
              <a:off x="-99908" y="2733966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75" name="Delay 46"/>
            <p:cNvSpPr>
              <a:spLocks/>
            </p:cNvSpPr>
            <p:nvPr/>
          </p:nvSpPr>
          <p:spPr bwMode="auto">
            <a:xfrm rot="3765503">
              <a:off x="392845" y="4280405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</p:grpSp>
      <p:grpSp>
        <p:nvGrpSpPr>
          <p:cNvPr id="76" name="Group 18"/>
          <p:cNvGrpSpPr>
            <a:grpSpLocks/>
          </p:cNvGrpSpPr>
          <p:nvPr/>
        </p:nvGrpSpPr>
        <p:grpSpPr bwMode="auto">
          <a:xfrm>
            <a:off x="2705100" y="2230438"/>
            <a:ext cx="2562225" cy="4000500"/>
            <a:chOff x="2719492" y="2188126"/>
            <a:chExt cx="2561994" cy="3999442"/>
          </a:xfrm>
        </p:grpSpPr>
        <p:sp>
          <p:nvSpPr>
            <p:cNvPr id="77" name="Pie 19"/>
            <p:cNvSpPr>
              <a:spLocks/>
            </p:cNvSpPr>
            <p:nvPr/>
          </p:nvSpPr>
          <p:spPr bwMode="auto">
            <a:xfrm>
              <a:off x="2732351" y="2706324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78" name="Straight Connector 77"/>
            <p:cNvCxnSpPr>
              <a:cxnSpLocks noChangeShapeType="1"/>
            </p:cNvCxnSpPr>
            <p:nvPr/>
          </p:nvCxnSpPr>
          <p:spPr bwMode="auto">
            <a:xfrm>
              <a:off x="3469285" y="5430213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78"/>
            <p:cNvCxnSpPr>
              <a:cxnSpLocks noChangeShapeType="1"/>
            </p:cNvCxnSpPr>
            <p:nvPr/>
          </p:nvCxnSpPr>
          <p:spPr bwMode="auto">
            <a:xfrm>
              <a:off x="3469285" y="5861348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Arc 22"/>
            <p:cNvSpPr>
              <a:spLocks/>
            </p:cNvSpPr>
            <p:nvPr/>
          </p:nvSpPr>
          <p:spPr bwMode="auto">
            <a:xfrm>
              <a:off x="2719492" y="2733966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81" name="Straight Connector 80"/>
            <p:cNvCxnSpPr>
              <a:cxnSpLocks noChangeShapeType="1"/>
            </p:cNvCxnSpPr>
            <p:nvPr/>
          </p:nvCxnSpPr>
          <p:spPr bwMode="auto">
            <a:xfrm flipV="1">
              <a:off x="3469285" y="2525441"/>
              <a:ext cx="0" cy="3489984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Straight Arrow Connector 81"/>
            <p:cNvCxnSpPr>
              <a:cxnSpLocks noChangeShapeType="1"/>
            </p:cNvCxnSpPr>
            <p:nvPr/>
          </p:nvCxnSpPr>
          <p:spPr bwMode="auto">
            <a:xfrm flipV="1">
              <a:off x="4296019" y="5072925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82"/>
            <p:cNvCxnSpPr>
              <a:cxnSpLocks noChangeShapeType="1"/>
            </p:cNvCxnSpPr>
            <p:nvPr/>
          </p:nvCxnSpPr>
          <p:spPr bwMode="auto">
            <a:xfrm flipV="1">
              <a:off x="4490999" y="5535132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V="1">
              <a:off x="4707529" y="5080540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Arrow Connector 84"/>
            <p:cNvCxnSpPr>
              <a:cxnSpLocks noChangeShapeType="1"/>
            </p:cNvCxnSpPr>
            <p:nvPr/>
          </p:nvCxnSpPr>
          <p:spPr bwMode="auto">
            <a:xfrm>
              <a:off x="3669022" y="507292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85"/>
            <p:cNvCxnSpPr>
              <a:cxnSpLocks noChangeShapeType="1"/>
            </p:cNvCxnSpPr>
            <p:nvPr/>
          </p:nvCxnSpPr>
          <p:spPr bwMode="auto">
            <a:xfrm>
              <a:off x="4080533" y="5072929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Delay 46"/>
            <p:cNvSpPr>
              <a:spLocks/>
            </p:cNvSpPr>
            <p:nvPr/>
          </p:nvSpPr>
          <p:spPr bwMode="auto">
            <a:xfrm rot="-4936634">
              <a:off x="3328931" y="3288887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88" name="TextBox 30"/>
            <p:cNvSpPr txBox="1">
              <a:spLocks noChangeArrowheads="1"/>
            </p:cNvSpPr>
            <p:nvPr/>
          </p:nvSpPr>
          <p:spPr bwMode="auto">
            <a:xfrm>
              <a:off x="4858549" y="5418161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x-none" kern="0" smtClean="0">
                  <a:solidFill>
                    <a:prstClr val="black"/>
                  </a:solidFill>
                </a:rPr>
                <a:t>2p</a:t>
              </a:r>
            </a:p>
          </p:txBody>
        </p:sp>
        <p:cxnSp>
          <p:nvCxnSpPr>
            <p:cNvPr id="89" name="Straight Arrow Connector 88"/>
            <p:cNvCxnSpPr>
              <a:cxnSpLocks noChangeShapeType="1"/>
            </p:cNvCxnSpPr>
            <p:nvPr/>
          </p:nvCxnSpPr>
          <p:spPr bwMode="auto">
            <a:xfrm>
              <a:off x="3862613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 flipH="1" flipV="1">
              <a:off x="3574041" y="3312093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Delay 46"/>
            <p:cNvSpPr>
              <a:spLocks/>
            </p:cNvSpPr>
            <p:nvPr/>
          </p:nvSpPr>
          <p:spPr bwMode="auto">
            <a:xfrm rot="6927349">
              <a:off x="3749364" y="3539736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92" name="Straight Arrow Connector 91"/>
            <p:cNvCxnSpPr>
              <a:cxnSpLocks noChangeShapeType="1"/>
            </p:cNvCxnSpPr>
            <p:nvPr/>
          </p:nvCxnSpPr>
          <p:spPr bwMode="auto">
            <a:xfrm>
              <a:off x="3726441" y="3350193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3" name="Group 35"/>
          <p:cNvGrpSpPr>
            <a:grpSpLocks/>
          </p:cNvGrpSpPr>
          <p:nvPr/>
        </p:nvGrpSpPr>
        <p:grpSpPr bwMode="auto">
          <a:xfrm>
            <a:off x="5538788" y="1935163"/>
            <a:ext cx="2562225" cy="4244975"/>
            <a:chOff x="-99908" y="1935257"/>
            <a:chExt cx="2561994" cy="4244697"/>
          </a:xfrm>
        </p:grpSpPr>
        <p:cxnSp>
          <p:nvCxnSpPr>
            <p:cNvPr id="94" name="Straight Connector 93"/>
            <p:cNvCxnSpPr>
              <a:cxnSpLocks noChangeShapeType="1"/>
            </p:cNvCxnSpPr>
            <p:nvPr/>
          </p:nvCxnSpPr>
          <p:spPr bwMode="auto">
            <a:xfrm>
              <a:off x="649885" y="5422599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>
              <a:off x="649885" y="5853734"/>
              <a:ext cx="1389264" cy="0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/>
            <p:cNvCxnSpPr>
              <a:cxnSpLocks noChangeShapeType="1"/>
            </p:cNvCxnSpPr>
            <p:nvPr/>
          </p:nvCxnSpPr>
          <p:spPr bwMode="auto">
            <a:xfrm flipV="1">
              <a:off x="649885" y="2517827"/>
              <a:ext cx="0" cy="3489984"/>
            </a:xfrm>
            <a:prstGeom prst="line">
              <a:avLst/>
            </a:prstGeom>
            <a:noFill/>
            <a:ln w="2540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Arrow Connector 96"/>
            <p:cNvCxnSpPr>
              <a:cxnSpLocks noChangeShapeType="1"/>
            </p:cNvCxnSpPr>
            <p:nvPr/>
          </p:nvCxnSpPr>
          <p:spPr bwMode="auto">
            <a:xfrm flipV="1">
              <a:off x="1476619" y="5065311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Arrow Connector 97"/>
            <p:cNvCxnSpPr>
              <a:cxnSpLocks noChangeShapeType="1"/>
            </p:cNvCxnSpPr>
            <p:nvPr/>
          </p:nvCxnSpPr>
          <p:spPr bwMode="auto">
            <a:xfrm flipV="1">
              <a:off x="1671599" y="5527518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Arrow Connector 98"/>
            <p:cNvCxnSpPr>
              <a:cxnSpLocks noChangeShapeType="1"/>
            </p:cNvCxnSpPr>
            <p:nvPr/>
          </p:nvCxnSpPr>
          <p:spPr bwMode="auto">
            <a:xfrm flipV="1">
              <a:off x="1888129" y="5072926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Arrow Connector 99"/>
            <p:cNvCxnSpPr>
              <a:cxnSpLocks noChangeShapeType="1"/>
            </p:cNvCxnSpPr>
            <p:nvPr/>
          </p:nvCxnSpPr>
          <p:spPr bwMode="auto">
            <a:xfrm>
              <a:off x="849622" y="5065313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Arrow Connector 100"/>
            <p:cNvCxnSpPr>
              <a:cxnSpLocks noChangeShapeType="1"/>
            </p:cNvCxnSpPr>
            <p:nvPr/>
          </p:nvCxnSpPr>
          <p:spPr bwMode="auto">
            <a:xfrm>
              <a:off x="1261133" y="5065315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" name="Delay 46"/>
            <p:cNvSpPr>
              <a:spLocks/>
            </p:cNvSpPr>
            <p:nvPr/>
          </p:nvSpPr>
          <p:spPr bwMode="auto">
            <a:xfrm rot="-4936634">
              <a:off x="509531" y="3281273"/>
              <a:ext cx="2324134" cy="122612"/>
            </a:xfrm>
            <a:custGeom>
              <a:avLst/>
              <a:gdLst>
                <a:gd name="T0" fmla="*/ 2324134 w 47717"/>
                <a:gd name="T1" fmla="*/ 60565 h 10843"/>
                <a:gd name="T2" fmla="*/ 1924837 w 47717"/>
                <a:gd name="T3" fmla="*/ 1334 h 10843"/>
                <a:gd name="T4" fmla="*/ 1783344 w 47717"/>
                <a:gd name="T5" fmla="*/ 119491 h 10843"/>
                <a:gd name="T6" fmla="*/ 1647112 w 47717"/>
                <a:gd name="T7" fmla="*/ 8277 h 10843"/>
                <a:gd name="T8" fmla="*/ 1504937 w 47717"/>
                <a:gd name="T9" fmla="*/ 121572 h 10843"/>
                <a:gd name="T10" fmla="*/ 1367390 w 47717"/>
                <a:gd name="T11" fmla="*/ 8277 h 10843"/>
                <a:gd name="T12" fmla="*/ 1229842 w 47717"/>
                <a:gd name="T13" fmla="*/ 122612 h 10843"/>
                <a:gd name="T14" fmla="*/ 1090298 w 47717"/>
                <a:gd name="T15" fmla="*/ 6197 h 10843"/>
                <a:gd name="T16" fmla="*/ 950120 w 47717"/>
                <a:gd name="T17" fmla="*/ 118462 h 10843"/>
                <a:gd name="T18" fmla="*/ 813303 w 47717"/>
                <a:gd name="T19" fmla="*/ 4116 h 10843"/>
                <a:gd name="T20" fmla="*/ 669813 w 47717"/>
                <a:gd name="T21" fmla="*/ 116370 h 10843"/>
                <a:gd name="T22" fmla="*/ 533484 w 47717"/>
                <a:gd name="T23" fmla="*/ 4116 h 10843"/>
                <a:gd name="T24" fmla="*/ 394183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C0504D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3" name="TextBox 45"/>
            <p:cNvSpPr txBox="1">
              <a:spLocks noChangeArrowheads="1"/>
            </p:cNvSpPr>
            <p:nvPr/>
          </p:nvSpPr>
          <p:spPr bwMode="auto">
            <a:xfrm>
              <a:off x="2039149" y="5410547"/>
              <a:ext cx="422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x-none" kern="0" smtClean="0">
                  <a:solidFill>
                    <a:prstClr val="black"/>
                  </a:solidFill>
                </a:rPr>
                <a:t>2p</a:t>
              </a:r>
            </a:p>
          </p:txBody>
        </p:sp>
        <p:cxnSp>
          <p:nvCxnSpPr>
            <p:cNvPr id="104" name="Straight Arrow Connector 103"/>
            <p:cNvCxnSpPr>
              <a:cxnSpLocks noChangeShapeType="1"/>
            </p:cNvCxnSpPr>
            <p:nvPr/>
          </p:nvCxnSpPr>
          <p:spPr bwMode="auto">
            <a:xfrm>
              <a:off x="1043213" y="5519904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" name="Delay 46"/>
            <p:cNvSpPr>
              <a:spLocks/>
            </p:cNvSpPr>
            <p:nvPr/>
          </p:nvSpPr>
          <p:spPr bwMode="auto">
            <a:xfrm rot="6927349">
              <a:off x="781312" y="3296725"/>
              <a:ext cx="2845548" cy="122612"/>
            </a:xfrm>
            <a:custGeom>
              <a:avLst/>
              <a:gdLst>
                <a:gd name="T0" fmla="*/ 2845548 w 47717"/>
                <a:gd name="T1" fmla="*/ 60565 h 10843"/>
                <a:gd name="T2" fmla="*/ 2356670 w 47717"/>
                <a:gd name="T3" fmla="*/ 1334 h 10843"/>
                <a:gd name="T4" fmla="*/ 2183433 w 47717"/>
                <a:gd name="T5" fmla="*/ 119491 h 10843"/>
                <a:gd name="T6" fmla="*/ 2016638 w 47717"/>
                <a:gd name="T7" fmla="*/ 8277 h 10843"/>
                <a:gd name="T8" fmla="*/ 1842566 w 47717"/>
                <a:gd name="T9" fmla="*/ 121572 h 10843"/>
                <a:gd name="T10" fmla="*/ 1674160 w 47717"/>
                <a:gd name="T11" fmla="*/ 8277 h 10843"/>
                <a:gd name="T12" fmla="*/ 1505754 w 47717"/>
                <a:gd name="T13" fmla="*/ 122612 h 10843"/>
                <a:gd name="T14" fmla="*/ 1334904 w 47717"/>
                <a:gd name="T15" fmla="*/ 6197 h 10843"/>
                <a:gd name="T16" fmla="*/ 1163277 w 47717"/>
                <a:gd name="T17" fmla="*/ 118462 h 10843"/>
                <a:gd name="T18" fmla="*/ 995766 w 47717"/>
                <a:gd name="T19" fmla="*/ 4116 h 10843"/>
                <a:gd name="T20" fmla="*/ 820085 w 47717"/>
                <a:gd name="T21" fmla="*/ 116370 h 10843"/>
                <a:gd name="T22" fmla="*/ 653169 w 47717"/>
                <a:gd name="T23" fmla="*/ 4116 h 10843"/>
                <a:gd name="T24" fmla="*/ 482617 w 47717"/>
                <a:gd name="T25" fmla="*/ 118405 h 10843"/>
                <a:gd name="T26" fmla="*/ 0 w 47717"/>
                <a:gd name="T27" fmla="*/ 63664 h 108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6" name="Pie 48"/>
            <p:cNvSpPr>
              <a:spLocks/>
            </p:cNvSpPr>
            <p:nvPr/>
          </p:nvSpPr>
          <p:spPr bwMode="auto">
            <a:xfrm>
              <a:off x="-87049" y="2698710"/>
              <a:ext cx="1485815" cy="1532187"/>
            </a:xfrm>
            <a:custGeom>
              <a:avLst/>
              <a:gdLst>
                <a:gd name="T0" fmla="*/ 1485682 w 1485815"/>
                <a:gd name="T1" fmla="*/ 780579 h 1532187"/>
                <a:gd name="T2" fmla="*/ 742907 w 1485815"/>
                <a:gd name="T3" fmla="*/ 1532187 h 1532187"/>
                <a:gd name="T4" fmla="*/ 742908 w 1485815"/>
                <a:gd name="T5" fmla="*/ 766094 h 1532187"/>
                <a:gd name="T6" fmla="*/ 1485682 w 1485815"/>
                <a:gd name="T7" fmla="*/ 780579 h 15321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85815" h="1532187">
                  <a:moveTo>
                    <a:pt x="1485682" y="780579"/>
                  </a:moveTo>
                  <a:cubicBezTo>
                    <a:pt x="1478027" y="1197960"/>
                    <a:pt x="1147728" y="1532187"/>
                    <a:pt x="742907" y="1532187"/>
                  </a:cubicBezTo>
                  <a:cubicBezTo>
                    <a:pt x="742907" y="1276823"/>
                    <a:pt x="742908" y="1021458"/>
                    <a:pt x="742908" y="766094"/>
                  </a:cubicBezTo>
                  <a:lnTo>
                    <a:pt x="1485682" y="780579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107" name="Arc 49"/>
            <p:cNvSpPr>
              <a:spLocks/>
            </p:cNvSpPr>
            <p:nvPr/>
          </p:nvSpPr>
          <p:spPr bwMode="auto">
            <a:xfrm>
              <a:off x="-99908" y="2726352"/>
              <a:ext cx="1498674" cy="1504545"/>
            </a:xfrm>
            <a:custGeom>
              <a:avLst/>
              <a:gdLst>
                <a:gd name="T0" fmla="*/ 749337 w 1498674"/>
                <a:gd name="T1" fmla="*/ 0 h 1504545"/>
                <a:gd name="T2" fmla="*/ 1498672 w 1498674"/>
                <a:gd name="T3" fmla="*/ 750585 h 1504545"/>
                <a:gd name="T4" fmla="*/ 752725 w 1498674"/>
                <a:gd name="T5" fmla="*/ 1504538 h 15045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8674" h="1504545" stroke="0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  <a:cubicBezTo>
                    <a:pt x="751596" y="1253783"/>
                    <a:pt x="750466" y="1003028"/>
                    <a:pt x="749337" y="752273"/>
                  </a:cubicBezTo>
                  <a:lnTo>
                    <a:pt x="749337" y="0"/>
                  </a:lnTo>
                  <a:close/>
                </a:path>
                <a:path w="1498674" h="1504545" fill="none">
                  <a:moveTo>
                    <a:pt x="749337" y="0"/>
                  </a:moveTo>
                  <a:cubicBezTo>
                    <a:pt x="1162528" y="0"/>
                    <a:pt x="1497745" y="335776"/>
                    <a:pt x="1498672" y="750585"/>
                  </a:cubicBezTo>
                  <a:cubicBezTo>
                    <a:pt x="1499599" y="1165384"/>
                    <a:pt x="1165902" y="1502662"/>
                    <a:pt x="752725" y="1504538"/>
                  </a:cubicBezTo>
                </a:path>
              </a:pathLst>
            </a:custGeom>
            <a:noFill/>
            <a:ln w="254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kern="0" smtClean="0">
                <a:solidFill>
                  <a:prstClr val="black"/>
                </a:solidFill>
                <a:latin typeface="Calibri" charset="0"/>
                <a:ea typeface="ＭＳ Ｐゴシック" charset="-128"/>
              </a:endParaRPr>
            </a:p>
          </p:txBody>
        </p: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 flipV="1">
              <a:off x="754641" y="3304479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Straight Arrow Connector 108"/>
            <p:cNvCxnSpPr>
              <a:cxnSpLocks noChangeShapeType="1"/>
            </p:cNvCxnSpPr>
            <p:nvPr/>
          </p:nvCxnSpPr>
          <p:spPr bwMode="auto">
            <a:xfrm>
              <a:off x="907041" y="3342579"/>
              <a:ext cx="958050" cy="2215425"/>
            </a:xfrm>
            <a:prstGeom prst="straightConnector1">
              <a:avLst/>
            </a:prstGeom>
            <a:noFill/>
            <a:ln w="25400">
              <a:solidFill>
                <a:srgbClr val="C0504D"/>
              </a:solidFill>
              <a:prstDash val="dash"/>
              <a:round/>
              <a:headEnd/>
              <a:tailEnd type="arrow" w="lg" len="lg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Arrow Connector 109"/>
            <p:cNvCxnSpPr>
              <a:cxnSpLocks noChangeShapeType="1"/>
            </p:cNvCxnSpPr>
            <p:nvPr/>
          </p:nvCxnSpPr>
          <p:spPr bwMode="auto">
            <a:xfrm flipV="1">
              <a:off x="792741" y="3644900"/>
              <a:ext cx="0" cy="469974"/>
            </a:xfrm>
            <a:prstGeom prst="straightConnector1">
              <a:avLst/>
            </a:prstGeom>
            <a:noFill/>
            <a:ln w="38100">
              <a:solidFill>
                <a:sysClr val="window" lastClr="FFFF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Arrow Connector 110"/>
            <p:cNvCxnSpPr>
              <a:cxnSpLocks noChangeShapeType="1"/>
            </p:cNvCxnSpPr>
            <p:nvPr/>
          </p:nvCxnSpPr>
          <p:spPr bwMode="auto">
            <a:xfrm>
              <a:off x="810244" y="2781300"/>
              <a:ext cx="0" cy="523449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" name="TextBox 54"/>
          <p:cNvSpPr txBox="1">
            <a:spLocks noChangeArrowheads="1"/>
          </p:cNvSpPr>
          <p:nvPr/>
        </p:nvSpPr>
        <p:spPr bwMode="auto">
          <a:xfrm>
            <a:off x="612775" y="1276350"/>
            <a:ext cx="1762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dirty="0" smtClean="0">
                <a:solidFill>
                  <a:prstClr val="black"/>
                </a:solidFill>
              </a:rPr>
              <a:t>X-ray Absorption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dirty="0" smtClean="0">
                <a:solidFill>
                  <a:prstClr val="black"/>
                </a:solidFill>
              </a:rPr>
              <a:t>Spectroscopy</a:t>
            </a:r>
          </a:p>
        </p:txBody>
      </p:sp>
      <p:sp>
        <p:nvSpPr>
          <p:cNvPr id="113" name="TextBox 55"/>
          <p:cNvSpPr txBox="1">
            <a:spLocks noChangeArrowheads="1"/>
          </p:cNvSpPr>
          <p:nvPr/>
        </p:nvSpPr>
        <p:spPr bwMode="auto">
          <a:xfrm>
            <a:off x="3454400" y="1276350"/>
            <a:ext cx="1608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Resonant X-ray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Diffraction</a:t>
            </a:r>
          </a:p>
        </p:txBody>
      </p:sp>
      <p:sp>
        <p:nvSpPr>
          <p:cNvPr id="114" name="TextBox 56"/>
          <p:cNvSpPr txBox="1">
            <a:spLocks noChangeArrowheads="1"/>
          </p:cNvSpPr>
          <p:nvPr/>
        </p:nvSpPr>
        <p:spPr bwMode="auto">
          <a:xfrm>
            <a:off x="6288088" y="1276350"/>
            <a:ext cx="188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Resonant Inelastic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x-none" kern="0" smtClean="0">
                <a:solidFill>
                  <a:prstClr val="black"/>
                </a:solidFill>
              </a:rPr>
              <a:t>X-ray scattering</a:t>
            </a:r>
          </a:p>
        </p:txBody>
      </p:sp>
    </p:spTree>
    <p:extLst>
      <p:ext uri="{BB962C8B-B14F-4D97-AF65-F5344CB8AC3E}">
        <p14:creationId xmlns:p14="http://schemas.microsoft.com/office/powerpoint/2010/main" val="2178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</a:t>
            </a:r>
            <a:r>
              <a:rPr lang="en-US" sz="2400" dirty="0" smtClean="0">
                <a:solidFill>
                  <a:prstClr val="white"/>
                </a:solidFill>
              </a:rPr>
              <a:t>the search for a low energy effective operator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28" name="Delay 46"/>
          <p:cNvSpPr/>
          <p:nvPr/>
        </p:nvSpPr>
        <p:spPr>
          <a:xfrm>
            <a:off x="2617056" y="3253248"/>
            <a:ext cx="3477874" cy="16448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1605" h="2157668">
                <a:moveTo>
                  <a:pt x="2281605" y="0"/>
                </a:moveTo>
                <a:cubicBezTo>
                  <a:pt x="2277166" y="831671"/>
                  <a:pt x="1695761" y="2158952"/>
                  <a:pt x="0" y="2157668"/>
                </a:cubicBez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69989" y="3463278"/>
            <a:ext cx="389942" cy="2865022"/>
            <a:chOff x="2369989" y="3463278"/>
            <a:chExt cx="389942" cy="3079268"/>
          </a:xfrm>
        </p:grpSpPr>
        <p:sp>
          <p:nvSpPr>
            <p:cNvPr id="29" name="Delay 46"/>
            <p:cNvSpPr/>
            <p:nvPr/>
          </p:nvSpPr>
          <p:spPr>
            <a:xfrm>
              <a:off x="2369989" y="3463278"/>
              <a:ext cx="372084" cy="153963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13317 w 756146"/>
                <a:gd name="connsiteY0" fmla="*/ 553600 h 819613"/>
                <a:gd name="connsiteX1" fmla="*/ 0 w 756146"/>
                <a:gd name="connsiteY1" fmla="*/ 0 h 819613"/>
                <a:gd name="connsiteX0" fmla="*/ 49496 w 713617"/>
                <a:gd name="connsiteY0" fmla="*/ 553600 h 553600"/>
                <a:gd name="connsiteX1" fmla="*/ 36179 w 713617"/>
                <a:gd name="connsiteY1" fmla="*/ 0 h 553600"/>
                <a:gd name="connsiteX0" fmla="*/ 127589 w 182952"/>
                <a:gd name="connsiteY0" fmla="*/ 553600 h 553600"/>
                <a:gd name="connsiteX1" fmla="*/ 114272 w 182952"/>
                <a:gd name="connsiteY1" fmla="*/ 0 h 553600"/>
                <a:gd name="connsiteX0" fmla="*/ 139913 w 139913"/>
                <a:gd name="connsiteY0" fmla="*/ 2019600 h 2019600"/>
                <a:gd name="connsiteX1" fmla="*/ 51611 w 139913"/>
                <a:gd name="connsiteY1" fmla="*/ 0 h 2019600"/>
                <a:gd name="connsiteX0" fmla="*/ 223489 w 223489"/>
                <a:gd name="connsiteY0" fmla="*/ 2019600 h 2019600"/>
                <a:gd name="connsiteX1" fmla="*/ 135187 w 223489"/>
                <a:gd name="connsiteY1" fmla="*/ 0 h 2019600"/>
                <a:gd name="connsiteX0" fmla="*/ 181133 w 260783"/>
                <a:gd name="connsiteY0" fmla="*/ 2019600 h 2019600"/>
                <a:gd name="connsiteX1" fmla="*/ 92831 w 260783"/>
                <a:gd name="connsiteY1" fmla="*/ 0 h 2019600"/>
                <a:gd name="connsiteX0" fmla="*/ 157388 w 244100"/>
                <a:gd name="connsiteY0" fmla="*/ 2019600 h 2019600"/>
                <a:gd name="connsiteX1" fmla="*/ 69086 w 244100"/>
                <a:gd name="connsiteY1" fmla="*/ 0 h 20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4100" h="2019600">
                  <a:moveTo>
                    <a:pt x="157388" y="2019600"/>
                  </a:moveTo>
                  <a:cubicBezTo>
                    <a:pt x="-363612" y="1801748"/>
                    <a:pt x="623413" y="1284"/>
                    <a:pt x="69086" y="0"/>
                  </a:cubicBezTo>
                </a:path>
              </a:pathLst>
            </a:cu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Delay 46"/>
            <p:cNvSpPr/>
            <p:nvPr/>
          </p:nvSpPr>
          <p:spPr>
            <a:xfrm flipV="1">
              <a:off x="2387847" y="5002911"/>
              <a:ext cx="372084" cy="153963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13317 w 756146"/>
                <a:gd name="connsiteY0" fmla="*/ 553600 h 819613"/>
                <a:gd name="connsiteX1" fmla="*/ 0 w 756146"/>
                <a:gd name="connsiteY1" fmla="*/ 0 h 819613"/>
                <a:gd name="connsiteX0" fmla="*/ 49496 w 713617"/>
                <a:gd name="connsiteY0" fmla="*/ 553600 h 553600"/>
                <a:gd name="connsiteX1" fmla="*/ 36179 w 713617"/>
                <a:gd name="connsiteY1" fmla="*/ 0 h 553600"/>
                <a:gd name="connsiteX0" fmla="*/ 127589 w 182952"/>
                <a:gd name="connsiteY0" fmla="*/ 553600 h 553600"/>
                <a:gd name="connsiteX1" fmla="*/ 114272 w 182952"/>
                <a:gd name="connsiteY1" fmla="*/ 0 h 553600"/>
                <a:gd name="connsiteX0" fmla="*/ 139913 w 139913"/>
                <a:gd name="connsiteY0" fmla="*/ 2019600 h 2019600"/>
                <a:gd name="connsiteX1" fmla="*/ 51611 w 139913"/>
                <a:gd name="connsiteY1" fmla="*/ 0 h 2019600"/>
                <a:gd name="connsiteX0" fmla="*/ 223489 w 223489"/>
                <a:gd name="connsiteY0" fmla="*/ 2019600 h 2019600"/>
                <a:gd name="connsiteX1" fmla="*/ 135187 w 223489"/>
                <a:gd name="connsiteY1" fmla="*/ 0 h 2019600"/>
                <a:gd name="connsiteX0" fmla="*/ 181133 w 260783"/>
                <a:gd name="connsiteY0" fmla="*/ 2019600 h 2019600"/>
                <a:gd name="connsiteX1" fmla="*/ 92831 w 260783"/>
                <a:gd name="connsiteY1" fmla="*/ 0 h 2019600"/>
                <a:gd name="connsiteX0" fmla="*/ 157388 w 244100"/>
                <a:gd name="connsiteY0" fmla="*/ 2019600 h 2019600"/>
                <a:gd name="connsiteX1" fmla="*/ 69086 w 244100"/>
                <a:gd name="connsiteY1" fmla="*/ 0 h 201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4100" h="2019600">
                  <a:moveTo>
                    <a:pt x="157388" y="2019600"/>
                  </a:moveTo>
                  <a:cubicBezTo>
                    <a:pt x="-363612" y="1801748"/>
                    <a:pt x="623413" y="1284"/>
                    <a:pt x="69086" y="0"/>
                  </a:cubicBezTo>
                </a:path>
              </a:pathLst>
            </a:cu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87903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e 55"/>
          <p:cNvSpPr/>
          <p:nvPr/>
        </p:nvSpPr>
        <p:spPr>
          <a:xfrm>
            <a:off x="2271109" y="3475982"/>
            <a:ext cx="1233921" cy="1252642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883109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883109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>
            <a:off x="2260430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883109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569684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731609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3911430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209755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RIXS – what is the cross section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/>
          <p:nvPr/>
        </p:nvCxnSpPr>
        <p:spPr>
          <a:xfrm>
            <a:off x="312647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92" name="Oval 91"/>
          <p:cNvSpPr/>
          <p:nvPr/>
        </p:nvSpPr>
        <p:spPr>
          <a:xfrm>
            <a:off x="5532955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Delay 46"/>
          <p:cNvSpPr/>
          <p:nvPr/>
        </p:nvSpPr>
        <p:spPr>
          <a:xfrm>
            <a:off x="2617056" y="3253248"/>
            <a:ext cx="3136044" cy="16448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81605" h="2157668">
                <a:moveTo>
                  <a:pt x="2281605" y="0"/>
                </a:moveTo>
                <a:cubicBezTo>
                  <a:pt x="2277166" y="831671"/>
                  <a:pt x="1695761" y="2158952"/>
                  <a:pt x="0" y="2157668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e 55"/>
          <p:cNvSpPr/>
          <p:nvPr/>
        </p:nvSpPr>
        <p:spPr>
          <a:xfrm>
            <a:off x="2271109" y="3475982"/>
            <a:ext cx="1233921" cy="1252642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883109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883109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Arc 59"/>
          <p:cNvSpPr/>
          <p:nvPr/>
        </p:nvSpPr>
        <p:spPr>
          <a:xfrm>
            <a:off x="2260430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883109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569684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731609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3911430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209755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/>
          <p:nvPr/>
        </p:nvCxnSpPr>
        <p:spPr>
          <a:xfrm>
            <a:off x="312647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92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>
            <a:off x="2880845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80845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c 34"/>
          <p:cNvSpPr/>
          <p:nvPr/>
        </p:nvSpPr>
        <p:spPr>
          <a:xfrm>
            <a:off x="2258166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567420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729345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909166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12647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207491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Delay 46"/>
          <p:cNvSpPr/>
          <p:nvPr/>
        </p:nvSpPr>
        <p:spPr>
          <a:xfrm>
            <a:off x="2879691" y="4313699"/>
            <a:ext cx="1136268" cy="62738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430" h="822960">
                <a:moveTo>
                  <a:pt x="386538" y="0"/>
                </a:moveTo>
                <a:cubicBezTo>
                  <a:pt x="318680" y="457573"/>
                  <a:pt x="440231" y="452896"/>
                  <a:pt x="614365" y="535550"/>
                </a:cubicBezTo>
                <a:cubicBezTo>
                  <a:pt x="788499" y="618204"/>
                  <a:pt x="819304" y="817600"/>
                  <a:pt x="519025" y="820775"/>
                </a:cubicBezTo>
                <a:lnTo>
                  <a:pt x="0" y="822960"/>
                </a:lnTo>
                <a:cubicBezTo>
                  <a:pt x="0" y="548640"/>
                  <a:pt x="1663" y="7497"/>
                  <a:pt x="1663" y="7497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2880845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0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3569749" y="5410802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Arrow Connector 54"/>
          <p:cNvCxnSpPr/>
          <p:nvPr/>
        </p:nvCxnSpPr>
        <p:spPr>
          <a:xfrm>
            <a:off x="3048984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0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34" name="Oval 91"/>
          <p:cNvSpPr/>
          <p:nvPr/>
        </p:nvSpPr>
        <p:spPr>
          <a:xfrm>
            <a:off x="3731479" y="2530476"/>
            <a:ext cx="1859695" cy="722774"/>
          </a:xfrm>
          <a:custGeom>
            <a:avLst/>
            <a:gdLst>
              <a:gd name="connsiteX0" fmla="*/ 0 w 1801346"/>
              <a:gd name="connsiteY0" fmla="*/ 361387 h 722773"/>
              <a:gd name="connsiteX1" fmla="*/ 900673 w 1801346"/>
              <a:gd name="connsiteY1" fmla="*/ 0 h 722773"/>
              <a:gd name="connsiteX2" fmla="*/ 1801346 w 1801346"/>
              <a:gd name="connsiteY2" fmla="*/ 361387 h 722773"/>
              <a:gd name="connsiteX3" fmla="*/ 900673 w 1801346"/>
              <a:gd name="connsiteY3" fmla="*/ 722774 h 722773"/>
              <a:gd name="connsiteX4" fmla="*/ 0 w 1801346"/>
              <a:gd name="connsiteY4" fmla="*/ 361387 h 722773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0 w 1801346"/>
              <a:gd name="connsiteY0" fmla="*/ 361387 h 722774"/>
              <a:gd name="connsiteX1" fmla="*/ 900673 w 1801346"/>
              <a:gd name="connsiteY1" fmla="*/ 0 h 722774"/>
              <a:gd name="connsiteX2" fmla="*/ 1801346 w 1801346"/>
              <a:gd name="connsiteY2" fmla="*/ 361387 h 722774"/>
              <a:gd name="connsiteX3" fmla="*/ 900673 w 1801346"/>
              <a:gd name="connsiteY3" fmla="*/ 722774 h 722774"/>
              <a:gd name="connsiteX4" fmla="*/ 0 w 1801346"/>
              <a:gd name="connsiteY4" fmla="*/ 361387 h 722774"/>
              <a:gd name="connsiteX0" fmla="*/ 5 w 1801351"/>
              <a:gd name="connsiteY0" fmla="*/ 361387 h 722774"/>
              <a:gd name="connsiteX1" fmla="*/ 900678 w 1801351"/>
              <a:gd name="connsiteY1" fmla="*/ 0 h 722774"/>
              <a:gd name="connsiteX2" fmla="*/ 1801351 w 1801351"/>
              <a:gd name="connsiteY2" fmla="*/ 361387 h 722774"/>
              <a:gd name="connsiteX3" fmla="*/ 900678 w 1801351"/>
              <a:gd name="connsiteY3" fmla="*/ 722774 h 722774"/>
              <a:gd name="connsiteX4" fmla="*/ 5 w 1801351"/>
              <a:gd name="connsiteY4" fmla="*/ 361387 h 722774"/>
              <a:gd name="connsiteX0" fmla="*/ 86 w 1801432"/>
              <a:gd name="connsiteY0" fmla="*/ 361387 h 722774"/>
              <a:gd name="connsiteX1" fmla="*/ 900759 w 1801432"/>
              <a:gd name="connsiteY1" fmla="*/ 0 h 722774"/>
              <a:gd name="connsiteX2" fmla="*/ 1801432 w 1801432"/>
              <a:gd name="connsiteY2" fmla="*/ 361387 h 722774"/>
              <a:gd name="connsiteX3" fmla="*/ 900759 w 1801432"/>
              <a:gd name="connsiteY3" fmla="*/ 722774 h 722774"/>
              <a:gd name="connsiteX4" fmla="*/ 86 w 180143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6 w 1801352"/>
              <a:gd name="connsiteY0" fmla="*/ 361387 h 722774"/>
              <a:gd name="connsiteX1" fmla="*/ 900679 w 1801352"/>
              <a:gd name="connsiteY1" fmla="*/ 0 h 722774"/>
              <a:gd name="connsiteX2" fmla="*/ 1801352 w 1801352"/>
              <a:gd name="connsiteY2" fmla="*/ 361387 h 722774"/>
              <a:gd name="connsiteX3" fmla="*/ 900679 w 1801352"/>
              <a:gd name="connsiteY3" fmla="*/ 722774 h 722774"/>
              <a:gd name="connsiteX4" fmla="*/ 6 w 1801352"/>
              <a:gd name="connsiteY4" fmla="*/ 361387 h 722774"/>
              <a:gd name="connsiteX0" fmla="*/ 125 w 1801471"/>
              <a:gd name="connsiteY0" fmla="*/ 361387 h 722774"/>
              <a:gd name="connsiteX1" fmla="*/ 900798 w 1801471"/>
              <a:gd name="connsiteY1" fmla="*/ 0 h 722774"/>
              <a:gd name="connsiteX2" fmla="*/ 1801471 w 1801471"/>
              <a:gd name="connsiteY2" fmla="*/ 361387 h 722774"/>
              <a:gd name="connsiteX3" fmla="*/ 900798 w 1801471"/>
              <a:gd name="connsiteY3" fmla="*/ 722774 h 722774"/>
              <a:gd name="connsiteX4" fmla="*/ 125 w 1801471"/>
              <a:gd name="connsiteY4" fmla="*/ 361387 h 72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471" h="722774">
                <a:moveTo>
                  <a:pt x="125" y="361387"/>
                </a:moveTo>
                <a:cubicBezTo>
                  <a:pt x="-1547" y="3056"/>
                  <a:pt x="467" y="0"/>
                  <a:pt x="900798" y="0"/>
                </a:cubicBezTo>
                <a:cubicBezTo>
                  <a:pt x="1801129" y="0"/>
                  <a:pt x="1801471" y="-127"/>
                  <a:pt x="1801471" y="361387"/>
                </a:cubicBezTo>
                <a:cubicBezTo>
                  <a:pt x="1801471" y="722901"/>
                  <a:pt x="1798276" y="722774"/>
                  <a:pt x="900798" y="722774"/>
                </a:cubicBezTo>
                <a:cubicBezTo>
                  <a:pt x="3320" y="722774"/>
                  <a:pt x="1812" y="722911"/>
                  <a:pt x="125" y="3613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382355" y="3334323"/>
            <a:ext cx="1813272" cy="2993977"/>
            <a:chOff x="3913192" y="2983724"/>
            <a:chExt cx="1813272" cy="299397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535871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35871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3913192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222446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384371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5564192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701746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43492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862517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elay 46"/>
            <p:cNvSpPr/>
            <p:nvPr/>
          </p:nvSpPr>
          <p:spPr>
            <a:xfrm>
              <a:off x="4535872" y="4079812"/>
              <a:ext cx="1190592" cy="745490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69" h="977890">
                  <a:moveTo>
                    <a:pt x="349046" y="13327"/>
                  </a:moveTo>
                  <a:cubicBezTo>
                    <a:pt x="181208" y="504218"/>
                    <a:pt x="483973" y="713334"/>
                    <a:pt x="570624" y="757116"/>
                  </a:cubicBezTo>
                  <a:cubicBezTo>
                    <a:pt x="657275" y="800898"/>
                    <a:pt x="1025512" y="964201"/>
                    <a:pt x="519025" y="975705"/>
                  </a:cubicBezTo>
                  <a:lnTo>
                    <a:pt x="0" y="977890"/>
                  </a:lnTo>
                  <a:cubicBezTo>
                    <a:pt x="0" y="703570"/>
                    <a:pt x="1663" y="0"/>
                    <a:pt x="1663" y="0"/>
                  </a:cubicBezTo>
                </a:path>
              </a:pathLst>
            </a:custGeom>
            <a:ln w="254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535871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81501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5170909" y="4547378"/>
            <a:ext cx="0" cy="5334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333575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Delay 46"/>
          <p:cNvSpPr/>
          <p:nvPr/>
        </p:nvSpPr>
        <p:spPr>
          <a:xfrm flipH="1">
            <a:off x="3535572" y="3253248"/>
            <a:ext cx="1061827" cy="168934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1605 w 2281605"/>
              <a:gd name="connsiteY0" fmla="*/ 0 h 2157668"/>
              <a:gd name="connsiteX1" fmla="*/ 2088933 w 2281605"/>
              <a:gd name="connsiteY1" fmla="*/ 880246 h 2157668"/>
              <a:gd name="connsiteX2" fmla="*/ 0 w 2281605"/>
              <a:gd name="connsiteY2" fmla="*/ 2157668 h 2157668"/>
              <a:gd name="connsiteX0" fmla="*/ 2281605 w 2281605"/>
              <a:gd name="connsiteY0" fmla="*/ 0 h 2157668"/>
              <a:gd name="connsiteX1" fmla="*/ 1694504 w 2281605"/>
              <a:gd name="connsiteY1" fmla="*/ 647018 h 2157668"/>
              <a:gd name="connsiteX2" fmla="*/ 0 w 2281605"/>
              <a:gd name="connsiteY2" fmla="*/ 2157668 h 2157668"/>
              <a:gd name="connsiteX0" fmla="*/ 2281605 w 2281605"/>
              <a:gd name="connsiteY0" fmla="*/ 0 h 2157668"/>
              <a:gd name="connsiteX1" fmla="*/ 1694504 w 2281605"/>
              <a:gd name="connsiteY1" fmla="*/ 647018 h 2157668"/>
              <a:gd name="connsiteX2" fmla="*/ 0 w 2281605"/>
              <a:gd name="connsiteY2" fmla="*/ 2157668 h 2157668"/>
              <a:gd name="connsiteX0" fmla="*/ 999712 w 999712"/>
              <a:gd name="connsiteY0" fmla="*/ 0 h 2215975"/>
              <a:gd name="connsiteX1" fmla="*/ 412611 w 999712"/>
              <a:gd name="connsiteY1" fmla="*/ 647018 h 2215975"/>
              <a:gd name="connsiteX2" fmla="*/ 0 w 999712"/>
              <a:gd name="connsiteY2" fmla="*/ 2215975 h 2215975"/>
              <a:gd name="connsiteX0" fmla="*/ 1098693 w 1098693"/>
              <a:gd name="connsiteY0" fmla="*/ 0 h 2215975"/>
              <a:gd name="connsiteX1" fmla="*/ 511592 w 1098693"/>
              <a:gd name="connsiteY1" fmla="*/ 647018 h 2215975"/>
              <a:gd name="connsiteX2" fmla="*/ 98981 w 1098693"/>
              <a:gd name="connsiteY2" fmla="*/ 2215975 h 2215975"/>
              <a:gd name="connsiteX0" fmla="*/ 1088262 w 1088262"/>
              <a:gd name="connsiteY0" fmla="*/ 0 h 2215975"/>
              <a:gd name="connsiteX1" fmla="*/ 599768 w 1088262"/>
              <a:gd name="connsiteY1" fmla="*/ 846928 h 2215975"/>
              <a:gd name="connsiteX2" fmla="*/ 88550 w 1088262"/>
              <a:gd name="connsiteY2" fmla="*/ 2215975 h 2215975"/>
              <a:gd name="connsiteX0" fmla="*/ 1088262 w 1088262"/>
              <a:gd name="connsiteY0" fmla="*/ 0 h 2215975"/>
              <a:gd name="connsiteX1" fmla="*/ 599768 w 1088262"/>
              <a:gd name="connsiteY1" fmla="*/ 846928 h 2215975"/>
              <a:gd name="connsiteX2" fmla="*/ 88550 w 1088262"/>
              <a:gd name="connsiteY2" fmla="*/ 2215975 h 2215975"/>
              <a:gd name="connsiteX0" fmla="*/ 1106946 w 1106946"/>
              <a:gd name="connsiteY0" fmla="*/ 0 h 2215975"/>
              <a:gd name="connsiteX1" fmla="*/ 618452 w 1106946"/>
              <a:gd name="connsiteY1" fmla="*/ 846928 h 2215975"/>
              <a:gd name="connsiteX2" fmla="*/ 107234 w 1106946"/>
              <a:gd name="connsiteY2" fmla="*/ 2215975 h 2215975"/>
              <a:gd name="connsiteX0" fmla="*/ 1106946 w 1106946"/>
              <a:gd name="connsiteY0" fmla="*/ 0 h 2215975"/>
              <a:gd name="connsiteX1" fmla="*/ 618452 w 1106946"/>
              <a:gd name="connsiteY1" fmla="*/ 846928 h 2215975"/>
              <a:gd name="connsiteX2" fmla="*/ 107234 w 1106946"/>
              <a:gd name="connsiteY2" fmla="*/ 2215975 h 2215975"/>
              <a:gd name="connsiteX0" fmla="*/ 1106946 w 1106946"/>
              <a:gd name="connsiteY0" fmla="*/ 0 h 2215975"/>
              <a:gd name="connsiteX1" fmla="*/ 618452 w 1106946"/>
              <a:gd name="connsiteY1" fmla="*/ 846928 h 2215975"/>
              <a:gd name="connsiteX2" fmla="*/ 107234 w 1106946"/>
              <a:gd name="connsiteY2" fmla="*/ 2215975 h 2215975"/>
              <a:gd name="connsiteX0" fmla="*/ 999712 w 999712"/>
              <a:gd name="connsiteY0" fmla="*/ 0 h 2215975"/>
              <a:gd name="connsiteX1" fmla="*/ 0 w 999712"/>
              <a:gd name="connsiteY1" fmla="*/ 2215975 h 2215975"/>
              <a:gd name="connsiteX0" fmla="*/ 1085510 w 1085510"/>
              <a:gd name="connsiteY0" fmla="*/ 0 h 2215975"/>
              <a:gd name="connsiteX1" fmla="*/ 85798 w 1085510"/>
              <a:gd name="connsiteY1" fmla="*/ 2215975 h 2215975"/>
              <a:gd name="connsiteX0" fmla="*/ 1069365 w 1069365"/>
              <a:gd name="connsiteY0" fmla="*/ 0 h 2215975"/>
              <a:gd name="connsiteX1" fmla="*/ 69653 w 1069365"/>
              <a:gd name="connsiteY1" fmla="*/ 2215975 h 2215975"/>
              <a:gd name="connsiteX0" fmla="*/ 1164643 w 1164643"/>
              <a:gd name="connsiteY0" fmla="*/ 0 h 2215975"/>
              <a:gd name="connsiteX1" fmla="*/ 164931 w 1164643"/>
              <a:gd name="connsiteY1" fmla="*/ 2215975 h 221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4643" h="2215975">
                <a:moveTo>
                  <a:pt x="1164643" y="0"/>
                </a:moveTo>
                <a:cubicBezTo>
                  <a:pt x="1162031" y="1738204"/>
                  <a:pt x="-522707" y="-146945"/>
                  <a:pt x="164931" y="2215975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Delay 46"/>
          <p:cNvSpPr/>
          <p:nvPr/>
        </p:nvSpPr>
        <p:spPr>
          <a:xfrm rot="11803010">
            <a:off x="3219997" y="496896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382355" y="3334323"/>
            <a:ext cx="1813272" cy="2993977"/>
            <a:chOff x="3913192" y="2983724"/>
            <a:chExt cx="1813272" cy="299397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535871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35871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3913192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222446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384371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5564192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701746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43492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862517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elay 46"/>
            <p:cNvSpPr/>
            <p:nvPr/>
          </p:nvSpPr>
          <p:spPr>
            <a:xfrm>
              <a:off x="4535872" y="4079812"/>
              <a:ext cx="1190592" cy="745490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69" h="977890">
                  <a:moveTo>
                    <a:pt x="349046" y="13327"/>
                  </a:moveTo>
                  <a:cubicBezTo>
                    <a:pt x="181208" y="504218"/>
                    <a:pt x="483973" y="713334"/>
                    <a:pt x="570624" y="757116"/>
                  </a:cubicBezTo>
                  <a:cubicBezTo>
                    <a:pt x="657275" y="800898"/>
                    <a:pt x="1025512" y="964201"/>
                    <a:pt x="519025" y="975705"/>
                  </a:cubicBezTo>
                  <a:lnTo>
                    <a:pt x="0" y="977890"/>
                  </a:lnTo>
                  <a:cubicBezTo>
                    <a:pt x="0" y="703570"/>
                    <a:pt x="1663" y="0"/>
                    <a:pt x="1663" y="0"/>
                  </a:cubicBezTo>
                </a:path>
              </a:pathLst>
            </a:custGeom>
            <a:ln w="254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535871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81501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5170909" y="4547378"/>
            <a:ext cx="0" cy="5334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Delay 46"/>
          <p:cNvSpPr/>
          <p:nvPr/>
        </p:nvSpPr>
        <p:spPr>
          <a:xfrm rot="11803010">
            <a:off x="3219997" y="496896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296852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510348" y="2530475"/>
            <a:ext cx="2138351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Giacomo </a:t>
            </a:r>
            <a:r>
              <a:rPr lang="en-US" dirty="0" err="1" smtClean="0"/>
              <a:t>Ghiringhelli</a:t>
            </a:r>
            <a:r>
              <a:rPr lang="en-US" dirty="0" smtClean="0"/>
              <a:t>, but possible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62" y="917050"/>
            <a:ext cx="7238498" cy="54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3" name="Rounded Rectangle 6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XAS </a:t>
            </a:r>
            <a:r>
              <a:rPr lang="mr-IN" sz="2400" dirty="0" smtClean="0"/>
              <a:t>–</a:t>
            </a:r>
            <a:r>
              <a:rPr lang="en-US" sz="2400" dirty="0" smtClean="0"/>
              <a:t> XRD </a:t>
            </a:r>
            <a:r>
              <a:rPr lang="mr-IN" sz="2400" dirty="0" smtClean="0"/>
              <a:t>–</a:t>
            </a:r>
            <a:r>
              <a:rPr lang="en-US" sz="2400" dirty="0" smtClean="0"/>
              <a:t> RIXS </a:t>
            </a:r>
            <a:r>
              <a:rPr lang="en-US" sz="2400" dirty="0"/>
              <a:t>– </a:t>
            </a:r>
            <a:r>
              <a:rPr lang="en-US" sz="2400" dirty="0" smtClean="0"/>
              <a:t>a time dependent picture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95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XAS </a:t>
            </a:r>
            <a:r>
              <a:rPr lang="mr-IN" sz="2400" dirty="0"/>
              <a:t>–</a:t>
            </a:r>
            <a:r>
              <a:rPr lang="en-US" sz="2400" dirty="0"/>
              <a:t> XRD </a:t>
            </a:r>
            <a:r>
              <a:rPr lang="mr-IN" sz="2400" dirty="0"/>
              <a:t>–</a:t>
            </a:r>
            <a:r>
              <a:rPr lang="en-US" sz="2400" dirty="0"/>
              <a:t> RIXS – a time dependent </a:t>
            </a:r>
            <a:r>
              <a:rPr lang="en-US" sz="2400" dirty="0" smtClean="0"/>
              <a:t>picture in </a:t>
            </a:r>
            <a:r>
              <a:rPr lang="en-US" sz="2400" dirty="0" err="1" smtClean="0"/>
              <a:t>NiO</a:t>
            </a:r>
            <a:endParaRPr lang="en-US" sz="2400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089623" y="3024188"/>
            <a:ext cx="4822212" cy="3280927"/>
            <a:chOff x="4982771" y="3671244"/>
            <a:chExt cx="3929063" cy="2633871"/>
          </a:xfrm>
        </p:grpSpPr>
        <p:sp>
          <p:nvSpPr>
            <p:cNvPr id="67" name="Rounded Rectangle 66"/>
            <p:cNvSpPr/>
            <p:nvPr/>
          </p:nvSpPr>
          <p:spPr>
            <a:xfrm>
              <a:off x="7156432" y="3836270"/>
              <a:ext cx="519382" cy="237990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000" i="1" dirty="0" err="1">
                  <a:solidFill>
                    <a:schemeClr val="tx1"/>
                  </a:solidFill>
                </a:rPr>
                <a:t>e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g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7675814" y="4536362"/>
              <a:ext cx="1236020" cy="1768753"/>
              <a:chOff x="4318000" y="1190970"/>
              <a:chExt cx="1236020" cy="1768753"/>
            </a:xfrm>
          </p:grpSpPr>
          <p:pic>
            <p:nvPicPr>
              <p:cNvPr id="37" name="Picture 4" descr="LDA_p_MLFT_04A (dragged).pdf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9" t="40646" r="62629" b="5849"/>
              <a:stretch/>
            </p:blipFill>
            <p:spPr bwMode="auto">
              <a:xfrm>
                <a:off x="4318000" y="1384215"/>
                <a:ext cx="1193800" cy="157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 rot="2679505">
                <a:off x="4857336" y="1190970"/>
                <a:ext cx="696684" cy="521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8" name="Picture 4" descr="LDA_p_MLFT_04A (dragged)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15048" r="62833" b="47265"/>
            <a:stretch/>
          </p:blipFill>
          <p:spPr bwMode="auto">
            <a:xfrm>
              <a:off x="7575065" y="3671244"/>
              <a:ext cx="1193801" cy="110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68"/>
            <p:cNvSpPr/>
            <p:nvPr/>
          </p:nvSpPr>
          <p:spPr>
            <a:xfrm rot="2679505">
              <a:off x="7403197" y="4312410"/>
              <a:ext cx="696684" cy="521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4982771" y="3874719"/>
              <a:ext cx="2081208" cy="1769636"/>
              <a:chOff x="2127473" y="1556378"/>
              <a:chExt cx="1215267" cy="1127740"/>
            </a:xfrm>
          </p:grpSpPr>
          <p:grpSp>
            <p:nvGrpSpPr>
              <p:cNvPr id="39" name="Group 50"/>
              <p:cNvGrpSpPr>
                <a:grpSpLocks/>
              </p:cNvGrpSpPr>
              <p:nvPr/>
            </p:nvGrpSpPr>
            <p:grpSpPr bwMode="auto">
              <a:xfrm>
                <a:off x="2127473" y="1874662"/>
                <a:ext cx="648143" cy="297307"/>
                <a:chOff x="3086100" y="3425367"/>
                <a:chExt cx="1422400" cy="652436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>
                <a:grpSpLocks/>
              </p:cNvGrpSpPr>
              <p:nvPr/>
            </p:nvGrpSpPr>
            <p:grpSpPr bwMode="auto">
              <a:xfrm>
                <a:off x="2775615" y="2032358"/>
                <a:ext cx="567125" cy="651760"/>
                <a:chOff x="4508500" y="3771900"/>
                <a:chExt cx="1244600" cy="1431118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>
                <a:grpSpLocks/>
              </p:cNvGrpSpPr>
              <p:nvPr/>
            </p:nvGrpSpPr>
            <p:grpSpPr bwMode="auto">
              <a:xfrm>
                <a:off x="2775615" y="1556378"/>
                <a:ext cx="567125" cy="470193"/>
                <a:chOff x="4508500" y="2727792"/>
                <a:chExt cx="1244600" cy="1031408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Rounded Rectangle 65"/>
            <p:cNvSpPr/>
            <p:nvPr/>
          </p:nvSpPr>
          <p:spPr>
            <a:xfrm>
              <a:off x="7156432" y="5174392"/>
              <a:ext cx="519382" cy="237266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000" i="1" dirty="0">
                  <a:solidFill>
                    <a:schemeClr val="tx1"/>
                  </a:solidFill>
                </a:rPr>
                <a:t>t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2g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2679505">
              <a:off x="7596589" y="4519900"/>
              <a:ext cx="696684" cy="139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28" y="10810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lN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961"/>
            <a:ext cx="4089622" cy="468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25 at 21.31.25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894501"/>
            <a:ext cx="7920000" cy="35854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NiO</a:t>
            </a:r>
            <a:r>
              <a:rPr lang="en-US" sz="2400" dirty="0"/>
              <a:t> </a:t>
            </a:r>
            <a:r>
              <a:rPr lang="en-US" sz="2400" dirty="0" smtClean="0"/>
              <a:t>– Ni </a:t>
            </a:r>
            <a:r>
              <a:rPr lang="en-US" sz="2400" i="1" dirty="0" smtClean="0"/>
              <a:t>2p</a:t>
            </a:r>
            <a:r>
              <a:rPr lang="en-US" sz="2400" dirty="0" smtClean="0"/>
              <a:t> to Ni </a:t>
            </a:r>
            <a:r>
              <a:rPr lang="en-US" sz="2400" i="1" dirty="0"/>
              <a:t>3d</a:t>
            </a:r>
            <a:r>
              <a:rPr lang="en-US" sz="2400" dirty="0"/>
              <a:t> </a:t>
            </a:r>
            <a:r>
              <a:rPr lang="en-US" sz="2400" dirty="0" smtClean="0"/>
              <a:t>excitation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1999" y="1113338"/>
            <a:ext cx="6483067" cy="1435130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X-ray absorption of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(L</a:t>
            </a:r>
            <a:r>
              <a:rPr lang="en-US" sz="2000" baseline="-25000" dirty="0" smtClean="0">
                <a:solidFill>
                  <a:schemeClr val="tx1"/>
                </a:solidFill>
              </a:rPr>
              <a:t>23</a:t>
            </a:r>
            <a:r>
              <a:rPr lang="en-US" sz="2000" dirty="0" smtClean="0">
                <a:solidFill>
                  <a:schemeClr val="tx1"/>
                </a:solidFill>
              </a:rPr>
              <a:t> edge) is well described.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How does the wave-function (charge density) evolve as a function of time when the sample is hit by an x-ray pulse?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   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NiO</a:t>
            </a:r>
            <a:r>
              <a:rPr lang="en-US" sz="2400" dirty="0"/>
              <a:t> </a:t>
            </a:r>
            <a:r>
              <a:rPr lang="en-US" sz="2400" dirty="0" smtClean="0"/>
              <a:t>– Ni </a:t>
            </a:r>
            <a:r>
              <a:rPr lang="en-US" sz="2400" i="1" dirty="0" smtClean="0"/>
              <a:t>2p</a:t>
            </a:r>
            <a:r>
              <a:rPr lang="en-US" sz="2400" dirty="0" smtClean="0"/>
              <a:t> to Ni </a:t>
            </a:r>
            <a:r>
              <a:rPr lang="en-US" sz="2400" i="1" dirty="0"/>
              <a:t>3d</a:t>
            </a:r>
            <a:r>
              <a:rPr lang="en-US" sz="2400" dirty="0"/>
              <a:t> </a:t>
            </a:r>
            <a:r>
              <a:rPr lang="en-US" sz="2400" dirty="0" smtClean="0"/>
              <a:t>excitation</a:t>
            </a:r>
            <a:endParaRPr lang="en-US" sz="2400" dirty="0"/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2669530" y="5270164"/>
            <a:ext cx="1482400" cy="1162050"/>
            <a:chOff x="5438000" y="1273175"/>
            <a:chExt cx="3706000" cy="2905125"/>
          </a:xfrm>
        </p:grpSpPr>
        <p:pic>
          <p:nvPicPr>
            <p:cNvPr id="77" name="Picture 76" descr="plSoc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4000" y="1273175"/>
              <a:ext cx="2540000" cy="2905125"/>
            </a:xfrm>
            <a:prstGeom prst="rect">
              <a:avLst/>
            </a:prstGeom>
          </p:spPr>
        </p:pic>
        <p:pic>
          <p:nvPicPr>
            <p:cNvPr id="78" name="Picture 77" descr="plSoc2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000" y="1273175"/>
              <a:ext cx="2540000" cy="2905125"/>
            </a:xfrm>
            <a:prstGeom prst="rect">
              <a:avLst/>
            </a:prstGeom>
          </p:spPr>
        </p:pic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2366204" y="4442468"/>
            <a:ext cx="2010721" cy="1162050"/>
            <a:chOff x="4739500" y="3868075"/>
            <a:chExt cx="5026800" cy="2905125"/>
          </a:xfrm>
        </p:grpSpPr>
        <p:pic>
          <p:nvPicPr>
            <p:cNvPr id="80" name="Picture 79" descr="plSoc3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500" y="3868075"/>
              <a:ext cx="2540000" cy="2905125"/>
            </a:xfrm>
            <a:prstGeom prst="rect">
              <a:avLst/>
            </a:prstGeom>
          </p:spPr>
        </p:pic>
        <p:pic>
          <p:nvPicPr>
            <p:cNvPr id="81" name="Picture 80" descr="plSoc4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5800" y="3868075"/>
              <a:ext cx="2540000" cy="2905125"/>
            </a:xfrm>
            <a:prstGeom prst="rect">
              <a:avLst/>
            </a:prstGeom>
          </p:spPr>
        </p:pic>
        <p:pic>
          <p:nvPicPr>
            <p:cNvPr id="82" name="Picture 81" descr="plSoc5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7300" y="3868075"/>
              <a:ext cx="2540000" cy="2905125"/>
            </a:xfrm>
            <a:prstGeom prst="rect">
              <a:avLst/>
            </a:prstGeom>
          </p:spPr>
        </p:pic>
        <p:pic>
          <p:nvPicPr>
            <p:cNvPr id="83" name="Picture 82" descr="plSoc6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6300" y="3868075"/>
              <a:ext cx="2540000" cy="2905125"/>
            </a:xfrm>
            <a:prstGeom prst="rect">
              <a:avLst/>
            </a:prstGeom>
          </p:spPr>
        </p:pic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369136" y="1245938"/>
            <a:ext cx="3616659" cy="2460695"/>
            <a:chOff x="4982771" y="3671244"/>
            <a:chExt cx="3929063" cy="2633871"/>
          </a:xfrm>
        </p:grpSpPr>
        <p:sp>
          <p:nvSpPr>
            <p:cNvPr id="85" name="Rounded Rectangle 84"/>
            <p:cNvSpPr/>
            <p:nvPr/>
          </p:nvSpPr>
          <p:spPr>
            <a:xfrm>
              <a:off x="7156432" y="3836270"/>
              <a:ext cx="519382" cy="237990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000" i="1" dirty="0" err="1">
                  <a:solidFill>
                    <a:schemeClr val="tx1"/>
                  </a:solidFill>
                </a:rPr>
                <a:t>e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g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7675814" y="4536362"/>
              <a:ext cx="1236020" cy="1768753"/>
              <a:chOff x="4318000" y="1190970"/>
              <a:chExt cx="1236020" cy="1768753"/>
            </a:xfrm>
          </p:grpSpPr>
          <p:pic>
            <p:nvPicPr>
              <p:cNvPr id="116" name="Picture 4" descr="LDA_p_MLFT_04A (dragged).pdf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19" t="40646" r="62629" b="5849"/>
              <a:stretch/>
            </p:blipFill>
            <p:spPr bwMode="auto">
              <a:xfrm>
                <a:off x="4318000" y="1384215"/>
                <a:ext cx="1193800" cy="1575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7" name="Rectangle 116"/>
              <p:cNvSpPr/>
              <p:nvPr/>
            </p:nvSpPr>
            <p:spPr>
              <a:xfrm rot="2679505">
                <a:off x="4857336" y="1190970"/>
                <a:ext cx="696684" cy="521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7" name="Picture 4" descr="LDA_p_MLFT_04A (dragged).pdf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15048" r="62833" b="47265"/>
            <a:stretch/>
          </p:blipFill>
          <p:spPr bwMode="auto">
            <a:xfrm>
              <a:off x="7575065" y="3671244"/>
              <a:ext cx="1193801" cy="110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 rot="2679505">
              <a:off x="7403197" y="4312410"/>
              <a:ext cx="696684" cy="521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982771" y="3874719"/>
              <a:ext cx="2081208" cy="1769636"/>
              <a:chOff x="2127473" y="1556378"/>
              <a:chExt cx="1215267" cy="1127740"/>
            </a:xfrm>
          </p:grpSpPr>
          <p:grpSp>
            <p:nvGrpSpPr>
              <p:cNvPr id="92" name="Group 50"/>
              <p:cNvGrpSpPr>
                <a:grpSpLocks/>
              </p:cNvGrpSpPr>
              <p:nvPr/>
            </p:nvGrpSpPr>
            <p:grpSpPr bwMode="auto">
              <a:xfrm>
                <a:off x="2127473" y="1874662"/>
                <a:ext cx="648143" cy="297307"/>
                <a:chOff x="3086100" y="3425367"/>
                <a:chExt cx="1422400" cy="652436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3086100" y="3758728"/>
                  <a:ext cx="1422400" cy="1269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/>
                <p:nvPr/>
              </p:nvCxnSpPr>
              <p:spPr>
                <a:xfrm flipV="1">
                  <a:off x="4022725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/>
                <p:cNvCxnSpPr/>
                <p:nvPr/>
              </p:nvCxnSpPr>
              <p:spPr>
                <a:xfrm flipV="1">
                  <a:off x="4344988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>
                  <a:off x="32178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/>
                <p:cNvCxnSpPr/>
                <p:nvPr/>
              </p:nvCxnSpPr>
              <p:spPr>
                <a:xfrm>
                  <a:off x="3700463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/>
                <p:cNvCxnSpPr/>
                <p:nvPr/>
              </p:nvCxnSpPr>
              <p:spPr>
                <a:xfrm>
                  <a:off x="3378200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/>
                <p:nvPr/>
              </p:nvCxnSpPr>
              <p:spPr>
                <a:xfrm>
                  <a:off x="3540125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3862388" y="3425367"/>
                  <a:ext cx="0" cy="652436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flipV="1">
                  <a:off x="4184650" y="3425367"/>
                  <a:ext cx="0" cy="652436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>
                <a:grpSpLocks/>
              </p:cNvGrpSpPr>
              <p:nvPr/>
            </p:nvGrpSpPr>
            <p:grpSpPr bwMode="auto">
              <a:xfrm>
                <a:off x="2775615" y="2032358"/>
                <a:ext cx="567125" cy="651760"/>
                <a:chOff x="4508500" y="3771900"/>
                <a:chExt cx="1244600" cy="1431118"/>
              </a:xfrm>
            </p:grpSpPr>
            <p:cxnSp>
              <p:nvCxnSpPr>
                <p:cNvPr id="99" name="Straight Connector 98"/>
                <p:cNvCxnSpPr/>
                <p:nvPr/>
              </p:nvCxnSpPr>
              <p:spPr>
                <a:xfrm>
                  <a:off x="4826000" y="4877403"/>
                  <a:ext cx="927100" cy="1270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508500" y="3771900"/>
                  <a:ext cx="317500" cy="110550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/>
                <p:cNvCxnSpPr/>
                <p:nvPr/>
              </p:nvCxnSpPr>
              <p:spPr>
                <a:xfrm flipV="1">
                  <a:off x="5381625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 flipV="1">
                  <a:off x="5703888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>
                  <a:off x="5059363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4899025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5221288" y="4550199"/>
                  <a:ext cx="0" cy="652819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5543550" y="4550199"/>
                  <a:ext cx="0" cy="652819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>
                <a:grpSpLocks/>
              </p:cNvGrpSpPr>
              <p:nvPr/>
            </p:nvGrpSpPr>
            <p:grpSpPr bwMode="auto">
              <a:xfrm>
                <a:off x="2775615" y="1556378"/>
                <a:ext cx="567125" cy="470193"/>
                <a:chOff x="4508500" y="2727792"/>
                <a:chExt cx="1244600" cy="1031408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826000" y="3010239"/>
                  <a:ext cx="927100" cy="1269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4508500" y="3010239"/>
                  <a:ext cx="317500" cy="7489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>
                  <a:off x="5059363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>
                  <a:off x="5221288" y="2727792"/>
                  <a:ext cx="0" cy="652168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Rounded Rectangle 89"/>
            <p:cNvSpPr/>
            <p:nvPr/>
          </p:nvSpPr>
          <p:spPr>
            <a:xfrm>
              <a:off x="7156432" y="5174392"/>
              <a:ext cx="519382" cy="237266"/>
            </a:xfrm>
            <a:prstGeom prst="roundRect">
              <a:avLst>
                <a:gd name="adj" fmla="val 17238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2000" i="1" dirty="0">
                  <a:solidFill>
                    <a:schemeClr val="tx1"/>
                  </a:solidFill>
                </a:rPr>
                <a:t>t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2g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rot="2679505">
              <a:off x="7596589" y="4519900"/>
              <a:ext cx="696684" cy="139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50"/>
          <p:cNvGrpSpPr>
            <a:grpSpLocks/>
          </p:cNvGrpSpPr>
          <p:nvPr/>
        </p:nvGrpSpPr>
        <p:grpSpPr bwMode="auto">
          <a:xfrm>
            <a:off x="662282" y="5035288"/>
            <a:ext cx="813679" cy="435856"/>
            <a:chOff x="3375730" y="3425367"/>
            <a:chExt cx="1132770" cy="652436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3375730" y="3758728"/>
              <a:ext cx="1132770" cy="126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4022725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4344988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3700463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>
              <a:off x="3540125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>
              <a:off x="3862388" y="342536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flipV="1">
              <a:off x="4184650" y="3425367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>
            <a:grpSpLocks/>
          </p:cNvGrpSpPr>
          <p:nvPr/>
        </p:nvGrpSpPr>
        <p:grpSpPr bwMode="auto">
          <a:xfrm>
            <a:off x="1475960" y="5257988"/>
            <a:ext cx="894007" cy="836974"/>
            <a:chOff x="4508500" y="3949410"/>
            <a:chExt cx="1244600" cy="1253608"/>
          </a:xfrm>
        </p:grpSpPr>
        <p:cxnSp>
          <p:nvCxnSpPr>
            <p:cNvPr id="133" name="Straight Connector 132"/>
            <p:cNvCxnSpPr/>
            <p:nvPr/>
          </p:nvCxnSpPr>
          <p:spPr>
            <a:xfrm>
              <a:off x="4826000" y="4877403"/>
              <a:ext cx="927100" cy="127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508500" y="3949410"/>
              <a:ext cx="317500" cy="9279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V="1">
              <a:off x="5523068" y="4550199"/>
              <a:ext cx="0" cy="65281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5200807" y="4550199"/>
              <a:ext cx="0" cy="65281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>
            <a:grpSpLocks/>
          </p:cNvGrpSpPr>
          <p:nvPr/>
        </p:nvGrpSpPr>
        <p:grpSpPr bwMode="auto">
          <a:xfrm>
            <a:off x="1475960" y="4771879"/>
            <a:ext cx="894006" cy="498285"/>
            <a:chOff x="4508501" y="2727792"/>
            <a:chExt cx="1244599" cy="745579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4826000" y="3010239"/>
              <a:ext cx="927100" cy="126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4508501" y="3010241"/>
              <a:ext cx="317499" cy="4631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>
              <a:off x="5059363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>
              <a:off x="5221288" y="2727792"/>
              <a:ext cx="0" cy="652168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Arrow Connector 151"/>
          <p:cNvCxnSpPr/>
          <p:nvPr/>
        </p:nvCxnSpPr>
        <p:spPr bwMode="auto">
          <a:xfrm flipV="1">
            <a:off x="2153933" y="4759179"/>
            <a:ext cx="0" cy="4358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 bwMode="auto">
          <a:xfrm flipV="1">
            <a:off x="2280933" y="4759179"/>
            <a:ext cx="0" cy="4358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4506359" y="1154326"/>
            <a:ext cx="4025641" cy="1184173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We include a light field of 1 kV per Angstrom (possible at SLAC) at an energy of 852 </a:t>
            </a:r>
            <a:r>
              <a:rPr lang="en-US" sz="2000" dirty="0" err="1" smtClean="0">
                <a:solidFill>
                  <a:schemeClr val="tx1"/>
                </a:solidFill>
              </a:rPr>
              <a:t>eV</a:t>
            </a:r>
            <a:r>
              <a:rPr lang="en-US" sz="2000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4506359" y="2698102"/>
            <a:ext cx="4025641" cy="562234"/>
          </a:xfrm>
          <a:prstGeom prst="roundRect">
            <a:avLst>
              <a:gd name="adj" fmla="val 167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Pulse duration is 100 </a:t>
            </a:r>
            <a:r>
              <a:rPr lang="en-US" sz="2000" dirty="0" err="1" smtClean="0">
                <a:solidFill>
                  <a:schemeClr val="tx1"/>
                </a:solidFill>
              </a:rPr>
              <a:t>atto</a:t>
            </a:r>
            <a:r>
              <a:rPr lang="en-US" sz="2000" dirty="0" smtClean="0">
                <a:solidFill>
                  <a:schemeClr val="tx1"/>
                </a:solidFill>
              </a:rPr>
              <a:t> seconds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93202"/>
            <a:ext cx="9144000" cy="4718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7703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NiO</a:t>
            </a:r>
            <a:r>
              <a:rPr lang="en-US" sz="2400" dirty="0" smtClean="0"/>
              <a:t> </a:t>
            </a:r>
            <a:r>
              <a:rPr lang="en-US" sz="2400" i="1" dirty="0" smtClean="0"/>
              <a:t>2p</a:t>
            </a:r>
            <a:r>
              <a:rPr lang="en-US" sz="2400" dirty="0" smtClean="0"/>
              <a:t> to </a:t>
            </a:r>
            <a:r>
              <a:rPr lang="en-US" sz="2400" i="1" dirty="0" smtClean="0"/>
              <a:t>3d</a:t>
            </a:r>
            <a:r>
              <a:rPr lang="en-US" sz="2400" dirty="0" smtClean="0"/>
              <a:t> excitation in the time domain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017939" y="166793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kV Å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8932334" y="1505904"/>
            <a:ext cx="1" cy="11526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67400" y="6156867"/>
            <a:ext cx="168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350 </a:t>
            </a:r>
            <a:r>
              <a:rPr lang="en-US" dirty="0" err="1" smtClean="0"/>
              <a:t>attosecond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461933" y="6231466"/>
            <a:ext cx="4682067" cy="84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84134" y="3996267"/>
            <a:ext cx="195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holes in Ni 3d-shell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84134" y="5655733"/>
            <a:ext cx="195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holes in Ni 2p-shell</a:t>
            </a:r>
            <a:endParaRPr lang="en-US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5782734" y="1803400"/>
            <a:ext cx="1310979" cy="23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84018" y="1407371"/>
            <a:ext cx="1517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FWHM 100 as </a:t>
            </a:r>
          </a:p>
          <a:p>
            <a:r>
              <a:rPr lang="en-US" dirty="0" smtClean="0"/>
              <a:t>              41 </a:t>
            </a:r>
            <a:r>
              <a:rPr lang="en-US" dirty="0" err="1" smtClean="0"/>
              <a:t>eV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90014" y="112387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of pulse 852 </a:t>
            </a:r>
            <a:r>
              <a:rPr lang="en-US" dirty="0" err="1" smtClean="0"/>
              <a:t>eV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32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/>
          <p:nvPr/>
        </p:nvCxnSpPr>
        <p:spPr>
          <a:xfrm>
            <a:off x="2883174" y="5702902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883174" y="6055377"/>
            <a:ext cx="1153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Arc 71"/>
          <p:cNvSpPr/>
          <p:nvPr/>
        </p:nvSpPr>
        <p:spPr>
          <a:xfrm>
            <a:off x="2260495" y="3498581"/>
            <a:ext cx="1244600" cy="123004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3731674" y="5788677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911495" y="5417025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049049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390795" y="5410802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209820" y="5782454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elay 46"/>
          <p:cNvSpPr/>
          <p:nvPr/>
        </p:nvSpPr>
        <p:spPr>
          <a:xfrm>
            <a:off x="2883175" y="4424188"/>
            <a:ext cx="1190592" cy="745490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69" h="977890">
                <a:moveTo>
                  <a:pt x="349046" y="13327"/>
                </a:moveTo>
                <a:cubicBezTo>
                  <a:pt x="181208" y="504218"/>
                  <a:pt x="483973" y="713334"/>
                  <a:pt x="570624" y="757116"/>
                </a:cubicBezTo>
                <a:cubicBezTo>
                  <a:pt x="657275" y="800898"/>
                  <a:pt x="1025512" y="964201"/>
                  <a:pt x="519025" y="975705"/>
                </a:cubicBezTo>
                <a:lnTo>
                  <a:pt x="0" y="977890"/>
                </a:lnTo>
                <a:cubicBezTo>
                  <a:pt x="0" y="703570"/>
                  <a:pt x="1663" y="0"/>
                  <a:pt x="1663" y="0"/>
                </a:cubicBezTo>
              </a:path>
            </a:pathLst>
          </a:custGeom>
          <a:ln w="254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2883174" y="3328100"/>
            <a:ext cx="0" cy="285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128804" y="3678699"/>
            <a:ext cx="0" cy="5334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382355" y="3334323"/>
            <a:ext cx="1813272" cy="2993977"/>
            <a:chOff x="3913192" y="2983724"/>
            <a:chExt cx="1813272" cy="2993977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535871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535871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/>
            <p:cNvSpPr/>
            <p:nvPr/>
          </p:nvSpPr>
          <p:spPr>
            <a:xfrm>
              <a:off x="3913192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222446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384371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5564192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701746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043492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862517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elay 46"/>
            <p:cNvSpPr/>
            <p:nvPr/>
          </p:nvSpPr>
          <p:spPr>
            <a:xfrm>
              <a:off x="4535872" y="4079812"/>
              <a:ext cx="1190592" cy="745490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69" h="977890">
                  <a:moveTo>
                    <a:pt x="349046" y="13327"/>
                  </a:moveTo>
                  <a:cubicBezTo>
                    <a:pt x="181208" y="504218"/>
                    <a:pt x="483973" y="713334"/>
                    <a:pt x="570624" y="757116"/>
                  </a:cubicBezTo>
                  <a:cubicBezTo>
                    <a:pt x="657275" y="800898"/>
                    <a:pt x="1025512" y="964201"/>
                    <a:pt x="519025" y="975705"/>
                  </a:cubicBezTo>
                  <a:lnTo>
                    <a:pt x="0" y="977890"/>
                  </a:lnTo>
                  <a:cubicBezTo>
                    <a:pt x="0" y="703570"/>
                    <a:pt x="1663" y="0"/>
                    <a:pt x="1663" y="0"/>
                  </a:cubicBezTo>
                </a:path>
              </a:pathLst>
            </a:custGeom>
            <a:ln w="254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4535871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4781501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5170909" y="4547378"/>
            <a:ext cx="0" cy="53340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Delay 46"/>
          <p:cNvSpPr/>
          <p:nvPr/>
        </p:nvSpPr>
        <p:spPr>
          <a:xfrm rot="8110201">
            <a:off x="1014902" y="449451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Delay 46"/>
          <p:cNvSpPr/>
          <p:nvPr/>
        </p:nvSpPr>
        <p:spPr>
          <a:xfrm rot="11803010">
            <a:off x="3219997" y="4968968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 lot is known though…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2968520" y="2530475"/>
            <a:ext cx="431800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510348" y="2530475"/>
            <a:ext cx="2138351" cy="72277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53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3000"/>
                </a:schemeClr>
              </a:gs>
            </a:gsLst>
            <a:lin ang="16200000" scaled="0"/>
            <a:tileRect/>
          </a:gradFill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RIXS – what </a:t>
            </a:r>
            <a:r>
              <a:rPr lang="en-US" sz="2400" dirty="0" smtClean="0"/>
              <a:t>does one measure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66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ounded Rectangle 5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2" name="Explosion 1 1"/>
          <p:cNvSpPr/>
          <p:nvPr/>
        </p:nvSpPr>
        <p:spPr>
          <a:xfrm>
            <a:off x="3429000" y="2374901"/>
            <a:ext cx="2565400" cy="1269604"/>
          </a:xfrm>
          <a:prstGeom prst="irregularSeal1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8000"/>
              </a:gs>
              <a:gs pos="5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28994" y="2466976"/>
            <a:ext cx="197176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BOOM</a:t>
            </a:r>
            <a:endParaRPr lang="en-US" sz="5000" b="1" dirty="0">
              <a:ln w="12700">
                <a:solidFill>
                  <a:srgbClr val="FF0000"/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Delay 46"/>
          <p:cNvSpPr/>
          <p:nvPr/>
        </p:nvSpPr>
        <p:spPr>
          <a:xfrm flipH="1">
            <a:off x="2183251" y="5069737"/>
            <a:ext cx="4670943" cy="17675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 w="25400">
            <a:tailEnd type="arrow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36828" y="3334323"/>
            <a:ext cx="1776417" cy="2993977"/>
            <a:chOff x="369150" y="2983724"/>
            <a:chExt cx="1776417" cy="2993977"/>
          </a:xfrm>
        </p:grpSpPr>
        <p:sp>
          <p:nvSpPr>
            <p:cNvPr id="18" name="Pie 17"/>
            <p:cNvSpPr/>
            <p:nvPr/>
          </p:nvSpPr>
          <p:spPr>
            <a:xfrm>
              <a:off x="379829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91829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91829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369150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991829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678404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840329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0150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157704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99450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18475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499670" y="3334323"/>
            <a:ext cx="1776417" cy="2993977"/>
            <a:chOff x="5665455" y="2983724"/>
            <a:chExt cx="1776417" cy="2993977"/>
          </a:xfrm>
        </p:grpSpPr>
        <p:sp>
          <p:nvSpPr>
            <p:cNvPr id="45" name="Pie 44"/>
            <p:cNvSpPr/>
            <p:nvPr/>
          </p:nvSpPr>
          <p:spPr>
            <a:xfrm>
              <a:off x="5676134" y="3131606"/>
              <a:ext cx="1233921" cy="1252642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288134" y="5358526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288134" y="5711001"/>
              <a:ext cx="11537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5665455" y="3154205"/>
              <a:ext cx="1244600" cy="123004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88134" y="2983724"/>
              <a:ext cx="0" cy="28532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4709" y="5066426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136634" y="5444301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7316455" y="5072649"/>
              <a:ext cx="0" cy="5334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454009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795755" y="5066426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614780" y="5438078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533763" y="3334323"/>
              <a:ext cx="0" cy="53340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415909" y="3787712"/>
              <a:ext cx="0" cy="533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ounded Rectangle 5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easy (magnetic dipole),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but for resonant inelastic x-ray scattering nothing is obvious.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A lot is known though…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476501"/>
            <a:ext cx="7920000" cy="857279"/>
          </a:xfrm>
          <a:prstGeom prst="rect">
            <a:avLst/>
          </a:prstGeom>
        </p:spPr>
      </p:pic>
      <p:sp>
        <p:nvSpPr>
          <p:cNvPr id="62" name="Delay 46"/>
          <p:cNvSpPr/>
          <p:nvPr/>
        </p:nvSpPr>
        <p:spPr>
          <a:xfrm flipH="1">
            <a:off x="2183251" y="5069737"/>
            <a:ext cx="4670943" cy="17675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 w="25400">
            <a:tailEnd type="arrow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7512" y="2540081"/>
            <a:ext cx="2600766" cy="72200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2646153"/>
            <a:ext cx="1228344" cy="629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06" y="4344940"/>
            <a:ext cx="3559048" cy="653542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83998" y="3164832"/>
            <a:ext cx="2923400" cy="2532792"/>
            <a:chOff x="5883998" y="3164832"/>
            <a:chExt cx="2923400" cy="2532792"/>
          </a:xfrm>
        </p:grpSpPr>
        <p:pic>
          <p:nvPicPr>
            <p:cNvPr id="26" name="Picture 25" descr="Haverkort_16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3998" y="3164832"/>
              <a:ext cx="2923400" cy="253279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883998" y="3164832"/>
              <a:ext cx="335930" cy="225209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Picture 24" descr="Haverkort_16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631" y="869654"/>
            <a:ext cx="2960370" cy="2468880"/>
          </a:xfrm>
          <a:prstGeom prst="rect">
            <a:avLst/>
          </a:prstGeom>
        </p:spPr>
      </p:pic>
      <p:pic>
        <p:nvPicPr>
          <p:cNvPr id="24" name="Picture 23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22" y="3164832"/>
            <a:ext cx="2880360" cy="173736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026326" y="1054877"/>
            <a:ext cx="1849349" cy="78503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Intermediate state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9220" y="5807414"/>
            <a:ext cx="1849349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Initial state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421023" y="5807414"/>
            <a:ext cx="1849349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Final state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7" name="Delay 46"/>
          <p:cNvSpPr/>
          <p:nvPr/>
        </p:nvSpPr>
        <p:spPr>
          <a:xfrm rot="7483307">
            <a:off x="906165" y="4177430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Delay 46"/>
          <p:cNvSpPr/>
          <p:nvPr/>
        </p:nvSpPr>
        <p:spPr>
          <a:xfrm rot="14116693" flipV="1">
            <a:off x="4216577" y="4177428"/>
            <a:ext cx="3881558" cy="201695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2990631" y="3845012"/>
            <a:ext cx="3333969" cy="1677000"/>
          </a:xfrm>
          <a:prstGeom prst="irregularSeal1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8000"/>
              </a:gs>
              <a:gs pos="5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1" y="4400602"/>
            <a:ext cx="1228344" cy="6299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RIXS – what </a:t>
            </a:r>
            <a:r>
              <a:rPr lang="en-US" sz="2400" dirty="0" smtClean="0">
                <a:solidFill>
                  <a:prstClr val="white"/>
                </a:solidFill>
              </a:rPr>
              <a:t>does one measure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R</a:t>
            </a:r>
            <a:r>
              <a:rPr lang="en-US" sz="2400" dirty="0" smtClean="0">
                <a:solidFill>
                  <a:prstClr val="white"/>
                </a:solidFill>
              </a:rPr>
              <a:t>elations between absorption, elastic- and inelastic scattering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25382" y="1193801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The elastic scattering tensor is related to the absorption by the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optical theorem (Conservation of energy)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25382" y="2694532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Elastic scattering is a limiting case of inelastic scattering: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If one restricts the inelastic scattering operator </a:t>
            </a:r>
            <a:r>
              <a:rPr lang="en-US" sz="20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lang="en-US" sz="2000" dirty="0" smtClean="0">
                <a:solidFill>
                  <a:prstClr val="black"/>
                </a:solidFill>
              </a:rPr>
              <a:t> to the ground-state one describes the elastic scattering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25382" y="4660484"/>
            <a:ext cx="7325500" cy="11430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For the description of magnetic excitations: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Expand the scattering operator on spin operators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584550" y="1976702"/>
            <a:ext cx="1787664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757924" y="3712303"/>
            <a:ext cx="3614290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i="1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402" y="3806927"/>
            <a:ext cx="3332480" cy="41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582" y="2084892"/>
            <a:ext cx="1511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Dispersing </a:t>
            </a:r>
            <a:r>
              <a:rPr lang="en-US" sz="2400" dirty="0" err="1" smtClean="0">
                <a:solidFill>
                  <a:prstClr val="white"/>
                </a:solidFill>
              </a:rPr>
              <a:t>magnons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" name="Picture 2" descr="spG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040"/>
            <a:ext cx="9144000" cy="1645920"/>
          </a:xfrm>
          <a:prstGeom prst="rect">
            <a:avLst/>
          </a:prstGeom>
        </p:spPr>
      </p:pic>
      <p:pic>
        <p:nvPicPr>
          <p:cNvPr id="4" name="Picture 3" descr="spE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9120"/>
            <a:ext cx="9144000" cy="1645920"/>
          </a:xfrm>
          <a:prstGeom prst="rect">
            <a:avLst/>
          </a:prstGeom>
        </p:spPr>
      </p:pic>
      <p:pic>
        <p:nvPicPr>
          <p:cNvPr id="8" name="Picture 7" descr="sp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0904"/>
            <a:ext cx="9144000" cy="1728216"/>
          </a:xfrm>
          <a:prstGeom prst="rect">
            <a:avLst/>
          </a:prstGeom>
        </p:spPr>
      </p:pic>
      <p:pic>
        <p:nvPicPr>
          <p:cNvPr id="10" name="Picture 9" descr="sp2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1760"/>
            <a:ext cx="91440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RIXS – effective operator – spin excitations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96271" y="1597481"/>
            <a:ext cx="3614290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249" y="1692105"/>
            <a:ext cx="2915920" cy="36449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99851" y="2985775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Effective operator for spin excitations only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1" y="1057813"/>
            <a:ext cx="4018280" cy="737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61" y="4399950"/>
            <a:ext cx="4852886" cy="730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879" y="5169085"/>
            <a:ext cx="7292682" cy="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RIXS – effective operator – spin excitations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2000" y="297912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Need to calculate x-ray absorption spectra 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61" y="4399950"/>
            <a:ext cx="4852886" cy="730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79" y="5169085"/>
            <a:ext cx="7292682" cy="81029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2136" y="367545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… and spin susceptibilities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3200" y="1043892"/>
            <a:ext cx="8328800" cy="3731308"/>
            <a:chOff x="203200" y="1107392"/>
            <a:chExt cx="8328800" cy="3286809"/>
          </a:xfrm>
        </p:grpSpPr>
        <p:grpSp>
          <p:nvGrpSpPr>
            <p:cNvPr id="25" name="Group 24"/>
            <p:cNvGrpSpPr/>
            <p:nvPr/>
          </p:nvGrpSpPr>
          <p:grpSpPr>
            <a:xfrm>
              <a:off x="292100" y="1107392"/>
              <a:ext cx="8239900" cy="3197908"/>
              <a:chOff x="292100" y="1107392"/>
              <a:chExt cx="8252600" cy="5292807"/>
            </a:xfrm>
          </p:grpSpPr>
          <p:pic>
            <p:nvPicPr>
              <p:cNvPr id="26" name="Picture 25" descr="Haverkort_16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2100" y="1107392"/>
                <a:ext cx="8252600" cy="5292807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2476500" y="1219200"/>
                <a:ext cx="5918200" cy="17399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572900" y="2959100"/>
                <a:ext cx="2504300" cy="15621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637400" y="4016941"/>
              <a:ext cx="7770230" cy="3772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3200" y="1443096"/>
              <a:ext cx="383400" cy="197320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RIXS – effective operator – spin excitations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28405" y="123922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Need to calculate x-ray absorption spectra 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1" y="4399950"/>
            <a:ext cx="4852886" cy="730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79" y="5169085"/>
            <a:ext cx="7292682" cy="81029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92417" y="1235343"/>
            <a:ext cx="126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Theory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579" y="2785290"/>
            <a:ext cx="124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4400" baseline="30000" dirty="0" smtClean="0">
                <a:solidFill>
                  <a:srgbClr val="FF0000"/>
                </a:solidFill>
              </a:rPr>
              <a:t>(0)</a:t>
            </a:r>
            <a:r>
              <a:rPr lang="en-US" sz="4400" dirty="0" smtClean="0">
                <a:solidFill>
                  <a:srgbClr val="FF0000"/>
                </a:solidFill>
              </a:rPr>
              <a:t>=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verkort_16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75" y="1111250"/>
            <a:ext cx="5410200" cy="44386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Predicted RIXS spectra with cross polarized light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98650" y="5745556"/>
            <a:ext cx="5228425" cy="537281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spin susceptibility, same as neutron scattering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8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General polarization: RIXS is a mixture of 1 and 2 spin </a:t>
            </a:r>
            <a:r>
              <a:rPr lang="en-US" sz="2400" i="1" dirty="0" smtClean="0">
                <a:solidFill>
                  <a:prstClr val="white"/>
                </a:solidFill>
              </a:rPr>
              <a:t>flips</a:t>
            </a:r>
            <a:endParaRPr lang="en-US" sz="2400" i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1" name="Picture 10" descr="Haverkort_16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875" y="1111250"/>
            <a:ext cx="5410200" cy="4438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0" y="5834379"/>
            <a:ext cx="3460750" cy="520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5834379"/>
            <a:ext cx="5200650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612000" y="1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anatomy of RIXS,</a:t>
            </a:r>
          </a:p>
          <a:p>
            <a:pPr algn="ctr"/>
            <a:r>
              <a:rPr lang="en-US" sz="2400" dirty="0" smtClean="0"/>
              <a:t>What do we measure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000" y="2454442"/>
            <a:ext cx="29431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Yi Lu</a:t>
            </a: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Maurits W. Haverkort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Heidelberg University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" name="Picture 24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25" y="1364320"/>
            <a:ext cx="7137619" cy="7137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50" y="2224520"/>
            <a:ext cx="2603500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54859">
            <a:off x="7273018" y="3295979"/>
            <a:ext cx="813503" cy="1768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471" y="3892082"/>
            <a:ext cx="2603500" cy="939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49071" y="3494923"/>
            <a:ext cx="876300" cy="10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63967">
            <a:off x="7267957" y="2755518"/>
            <a:ext cx="813503" cy="1768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54859">
            <a:off x="4084421" y="6093890"/>
            <a:ext cx="813503" cy="1768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892" y="4229469"/>
            <a:ext cx="2603500" cy="939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44492" y="5450217"/>
            <a:ext cx="876300" cy="101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63967">
            <a:off x="4079360" y="5553429"/>
            <a:ext cx="813503" cy="176848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612000" y="5111446"/>
            <a:ext cx="4517886" cy="1163187"/>
          </a:xfrm>
          <a:prstGeom prst="roundRect">
            <a:avLst>
              <a:gd name="adj" fmla="val 1297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 non-perturbative absolute converging series expansion as alternative to traditional (diagrammatic) methods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5517946" y="5934569"/>
            <a:ext cx="2603500" cy="520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85176">
            <a:off x="7160942" y="5591891"/>
            <a:ext cx="813503" cy="1768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69474">
            <a:off x="6281783" y="5618060"/>
            <a:ext cx="813503" cy="1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Understand RIXS by numerical solving a model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equation to solve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00" y="1723590"/>
            <a:ext cx="7315200" cy="67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771" y="259520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ith,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771" y="2875231"/>
            <a:ext cx="3759200" cy="67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771" y="4082745"/>
            <a:ext cx="2933700" cy="711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29771" y="361805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948"/>
            <a:ext cx="9144000" cy="2705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49" y="3513257"/>
            <a:ext cx="4610501" cy="30117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Single Ni atom in crystal-field theory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64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000"/>
            <a:ext cx="9144000" cy="1427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4" y="2357851"/>
            <a:ext cx="6377272" cy="41543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Hubbard model on finite (12) size cluster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69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Understand RIXS as effective operator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163187"/>
          </a:xfrm>
          <a:prstGeom prst="roundRect">
            <a:avLst>
              <a:gd name="adj" fmla="val 1297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Replace the exact RIXS operator by a low </a:t>
            </a:r>
            <a:r>
              <a:rPr lang="en-US" sz="2000" smtClean="0">
                <a:solidFill>
                  <a:schemeClr val="tx1"/>
                </a:solidFill>
              </a:rPr>
              <a:t>energy effective operator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868" y="1089716"/>
            <a:ext cx="3759200" cy="673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868" y="2497692"/>
            <a:ext cx="39370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493" y="3943768"/>
            <a:ext cx="889000" cy="27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868" y="4378926"/>
            <a:ext cx="1054100" cy="31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1493" y="4835541"/>
            <a:ext cx="939800" cy="27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9868" y="5555674"/>
            <a:ext cx="2552700" cy="33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1493" y="5331388"/>
            <a:ext cx="215900" cy="50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12000" y="2524691"/>
            <a:ext cx="3082491" cy="823901"/>
          </a:xfrm>
          <a:prstGeom prst="roundRect">
            <a:avLst>
              <a:gd name="adj" fmla="val 1647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Write the exact </a:t>
            </a:r>
            <a:r>
              <a:rPr lang="en-US" sz="2000" smtClean="0">
                <a:solidFill>
                  <a:schemeClr val="tx1"/>
                </a:solidFill>
              </a:rPr>
              <a:t>RIXS operator as a series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1999" y="3872525"/>
            <a:ext cx="3082491" cy="823901"/>
          </a:xfrm>
          <a:prstGeom prst="roundRect">
            <a:avLst>
              <a:gd name="adj" fmla="val 1647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Possible operators in the series could be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1998" y="5253948"/>
            <a:ext cx="3082491" cy="1127601"/>
            <a:chOff x="611998" y="5253948"/>
            <a:chExt cx="3082491" cy="1127601"/>
          </a:xfrm>
        </p:grpSpPr>
        <p:sp>
          <p:nvSpPr>
            <p:cNvPr id="21" name="Rounded Rectangle 20"/>
            <p:cNvSpPr/>
            <p:nvPr/>
          </p:nvSpPr>
          <p:spPr>
            <a:xfrm>
              <a:off x="611998" y="5253948"/>
              <a:ext cx="3082491" cy="1127601"/>
            </a:xfrm>
            <a:prstGeom prst="roundRect">
              <a:avLst>
                <a:gd name="adj" fmla="val 11354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Task: find all operators</a:t>
              </a: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and all coefficients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9300" y="5954525"/>
              <a:ext cx="1943100" cy="317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35163" y="5367466"/>
              <a:ext cx="368300" cy="27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8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averkort_16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67" y="2949400"/>
            <a:ext cx="4045773" cy="3505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Dispersing </a:t>
            </a:r>
            <a:r>
              <a:rPr lang="en-US" sz="2400" dirty="0" err="1" smtClean="0">
                <a:solidFill>
                  <a:prstClr val="white"/>
                </a:solidFill>
              </a:rPr>
              <a:t>magnons</a:t>
            </a:r>
            <a:r>
              <a:rPr lang="en-US" sz="2400" dirty="0" smtClean="0">
                <a:solidFill>
                  <a:prstClr val="white"/>
                </a:solidFill>
              </a:rPr>
              <a:t> – Neutron scattering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313882" y="4762500"/>
            <a:ext cx="4218118" cy="1536699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prstClr val="black"/>
                </a:solidFill>
              </a:rPr>
              <a:t>Interaction of Neutrons with matter is well understood (magnetic dipole),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single </a:t>
            </a:r>
            <a:r>
              <a:rPr lang="en-US" sz="2000" dirty="0" err="1" smtClean="0">
                <a:solidFill>
                  <a:prstClr val="black"/>
                </a:solidFill>
              </a:rPr>
              <a:t>magnon</a:t>
            </a:r>
            <a:r>
              <a:rPr lang="en-US" sz="2000" dirty="0" smtClean="0">
                <a:solidFill>
                  <a:prstClr val="black"/>
                </a:solidFill>
              </a:rPr>
              <a:t> intensity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q</a:t>
            </a:r>
            <a:r>
              <a:rPr lang="en-US" sz="2000" dirty="0" smtClean="0">
                <a:solidFill>
                  <a:prstClr val="black"/>
                </a:solidFill>
              </a:rPr>
              <a:t>-dispersion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1581" y="5389648"/>
            <a:ext cx="2832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M. T. Hutchings and E. J. </a:t>
            </a:r>
            <a:r>
              <a:rPr lang="en-US" sz="1400" dirty="0" err="1" smtClean="0">
                <a:solidFill>
                  <a:prstClr val="black"/>
                </a:solidFill>
              </a:rPr>
              <a:t>Samuelsen</a:t>
            </a:r>
            <a:r>
              <a:rPr lang="en-US" sz="1400" dirty="0" smtClean="0">
                <a:solidFill>
                  <a:prstClr val="black"/>
                </a:solidFill>
              </a:rPr>
              <a:t>,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Phys. Rev. B </a:t>
            </a:r>
            <a:r>
              <a:rPr lang="en-US" sz="1400" b="1" dirty="0" smtClean="0">
                <a:solidFill>
                  <a:prstClr val="black"/>
                </a:solidFill>
              </a:rPr>
              <a:t>6</a:t>
            </a:r>
            <a:r>
              <a:rPr lang="en-US" sz="1400" dirty="0" smtClean="0">
                <a:solidFill>
                  <a:prstClr val="black"/>
                </a:solidFill>
              </a:rPr>
              <a:t>, 3447 (1972)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2" name="Picture 21" descr="sp2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1760"/>
            <a:ext cx="91440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6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Challenge </a:t>
            </a:r>
            <a:r>
              <a:rPr lang="mr-IN" sz="2400" dirty="0" smtClean="0"/>
              <a:t>–</a:t>
            </a:r>
            <a:r>
              <a:rPr lang="en-US" sz="2400" dirty="0" smtClean="0"/>
              <a:t> No small parameter </a:t>
            </a:r>
            <a:r>
              <a:rPr lang="mr-IN" sz="2400" dirty="0" smtClean="0"/>
              <a:t>–</a:t>
            </a:r>
            <a:r>
              <a:rPr lang="en-US" sz="2400" dirty="0" smtClean="0"/>
              <a:t> perturbation theory fails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4476550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Different interactions are of </a:t>
            </a:r>
            <a:r>
              <a:rPr lang="en-US" sz="2000" smtClean="0">
                <a:solidFill>
                  <a:schemeClr val="tx1"/>
                </a:solidFill>
              </a:rPr>
              <a:t>similar scale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88619" y="5185150"/>
            <a:ext cx="4943381" cy="1004006"/>
          </a:xfrm>
          <a:prstGeom prst="roundRect">
            <a:avLst>
              <a:gd name="adj" fmla="val 1514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Perturbation theory leads to divergent series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i.e. summing part of the series gives a different result from the full solution!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Divergent series </a:t>
            </a:r>
            <a:r>
              <a:rPr lang="mr-IN" sz="2400" dirty="0" smtClean="0"/>
              <a:t>–</a:t>
            </a:r>
            <a:r>
              <a:rPr lang="en-US" sz="2400" dirty="0" smtClean="0"/>
              <a:t> example from functions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an expansion on powers of </a:t>
            </a:r>
            <a:r>
              <a:rPr lang="en-US" sz="2000" i="1" dirty="0" smtClean="0">
                <a:solidFill>
                  <a:schemeClr val="tx1"/>
                </a:solidFill>
              </a:rPr>
              <a:t>x: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err="1" smtClean="0">
                <a:solidFill>
                  <a:schemeClr val="tx1"/>
                </a:solidFill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</a:rPr>
              <a:t>=2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Divergent series </a:t>
            </a:r>
            <a:r>
              <a:rPr lang="mr-IN" sz="2400" dirty="0" smtClean="0"/>
              <a:t>–</a:t>
            </a:r>
            <a:r>
              <a:rPr lang="en-US" sz="2400" dirty="0" smtClean="0"/>
              <a:t> example from functions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an expansion on powers of </a:t>
            </a:r>
            <a:r>
              <a:rPr lang="en-US" sz="2000" i="1" dirty="0" smtClean="0">
                <a:solidFill>
                  <a:schemeClr val="tx1"/>
                </a:solidFill>
              </a:rPr>
              <a:t>x: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err="1" smtClean="0">
                <a:solidFill>
                  <a:schemeClr val="tx1"/>
                </a:solidFill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</a:rPr>
              <a:t>=4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Divergent series </a:t>
            </a:r>
            <a:r>
              <a:rPr lang="mr-IN" sz="2400" dirty="0" smtClean="0"/>
              <a:t>–</a:t>
            </a:r>
            <a:r>
              <a:rPr lang="en-US" sz="2400" dirty="0" smtClean="0"/>
              <a:t> example from functions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an expansion on powers of </a:t>
            </a:r>
            <a:r>
              <a:rPr lang="en-US" sz="2000" i="1" dirty="0" smtClean="0">
                <a:solidFill>
                  <a:schemeClr val="tx1"/>
                </a:solidFill>
              </a:rPr>
              <a:t>x: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err="1" smtClean="0">
                <a:solidFill>
                  <a:schemeClr val="tx1"/>
                </a:solidFill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</a:rPr>
              <a:t>=10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Divergent series </a:t>
            </a:r>
            <a:r>
              <a:rPr lang="mr-IN" sz="2400" dirty="0" smtClean="0"/>
              <a:t>–</a:t>
            </a:r>
            <a:r>
              <a:rPr lang="en-US" sz="2400" dirty="0" smtClean="0"/>
              <a:t> example from functions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an expansion on powers of </a:t>
            </a:r>
            <a:r>
              <a:rPr lang="en-US" sz="2000" i="1" dirty="0" smtClean="0">
                <a:solidFill>
                  <a:schemeClr val="tx1"/>
                </a:solidFill>
              </a:rPr>
              <a:t>x: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err="1" smtClean="0">
                <a:solidFill>
                  <a:schemeClr val="tx1"/>
                </a:solidFill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</a:rPr>
              <a:t>=20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Divergent series </a:t>
            </a:r>
            <a:r>
              <a:rPr lang="mr-IN" sz="2400" dirty="0" smtClean="0"/>
              <a:t>–</a:t>
            </a:r>
            <a:r>
              <a:rPr lang="en-US" sz="2400" dirty="0" smtClean="0"/>
              <a:t> example from functions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an expansion on powers of </a:t>
            </a:r>
            <a:r>
              <a:rPr lang="en-US" sz="2000" i="1" dirty="0" smtClean="0">
                <a:solidFill>
                  <a:schemeClr val="tx1"/>
                </a:solidFill>
              </a:rPr>
              <a:t>x: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err="1" smtClean="0">
                <a:solidFill>
                  <a:schemeClr val="tx1"/>
                </a:solidFill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</a:rPr>
              <a:t>=50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Divergent series </a:t>
            </a:r>
            <a:r>
              <a:rPr lang="mr-IN" sz="2400" dirty="0" smtClean="0"/>
              <a:t>–</a:t>
            </a:r>
            <a:r>
              <a:rPr lang="en-US" sz="2400" dirty="0" smtClean="0"/>
              <a:t> example from functions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an expansion on powers of </a:t>
            </a:r>
            <a:r>
              <a:rPr lang="en-US" sz="2000" i="1" dirty="0" smtClean="0">
                <a:solidFill>
                  <a:schemeClr val="tx1"/>
                </a:solidFill>
              </a:rPr>
              <a:t>x: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89" y="4011046"/>
            <a:ext cx="2070100" cy="85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9" y="5438600"/>
            <a:ext cx="20701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8495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General problem in many particle physics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513705"/>
            <a:ext cx="9093200" cy="2451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653" y="3022330"/>
            <a:ext cx="7122694" cy="40426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General problem in many particle physics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004"/>
            <a:ext cx="9144000" cy="43025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5054" y="4687503"/>
            <a:ext cx="3994484" cy="24063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12000" y="5852068"/>
            <a:ext cx="7920000" cy="502389"/>
          </a:xfrm>
          <a:prstGeom prst="roundRect">
            <a:avLst>
              <a:gd name="adj" fmla="val 2313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Need for a non-divergent (non perturbative) </a:t>
            </a:r>
            <a:r>
              <a:rPr lang="en-US" sz="2000" smtClean="0">
                <a:solidFill>
                  <a:schemeClr val="tx1"/>
                </a:solidFill>
              </a:rPr>
              <a:t>series expansion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Fourier </a:t>
            </a:r>
            <a:r>
              <a:rPr lang="en-US" sz="2400" dirty="0" err="1" smtClean="0"/>
              <a:t>v.s</a:t>
            </a:r>
            <a:r>
              <a:rPr lang="en-US" sz="2400" dirty="0" smtClean="0"/>
              <a:t>. Taylor </a:t>
            </a:r>
            <a:r>
              <a:rPr lang="mr-IN" sz="2400" dirty="0"/>
              <a:t>–</a:t>
            </a:r>
            <a:r>
              <a:rPr lang="en-US" sz="2400" dirty="0"/>
              <a:t> example from </a:t>
            </a:r>
            <a:r>
              <a:rPr lang="en-US" sz="2400" dirty="0" smtClean="0"/>
              <a:t>functions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 sum of orthonormal functions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5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 dirty="0" smtClean="0">
                <a:solidFill>
                  <a:srgbClr val="FFFFFF"/>
                </a:solidFill>
              </a:rPr>
              <a:t>Justina </a:t>
            </a:r>
            <a:r>
              <a:rPr lang="en-US" altLang="x-none" sz="2400" dirty="0" err="1" smtClean="0">
                <a:solidFill>
                  <a:srgbClr val="FFFFFF"/>
                </a:solidFill>
              </a:rPr>
              <a:t>Schlappa</a:t>
            </a:r>
            <a:r>
              <a:rPr lang="en-US" altLang="x-none" sz="2400" dirty="0" smtClean="0">
                <a:solidFill>
                  <a:srgbClr val="FFFFFF"/>
                </a:solidFill>
              </a:rPr>
              <a:t>: Dispersing orbitals in Sr</a:t>
            </a:r>
            <a:r>
              <a:rPr lang="en-US" altLang="x-none" sz="2400" baseline="-25000" dirty="0" smtClean="0">
                <a:solidFill>
                  <a:srgbClr val="FFFFFF"/>
                </a:solidFill>
              </a:rPr>
              <a:t>2</a:t>
            </a:r>
            <a:r>
              <a:rPr lang="en-US" altLang="x-none" sz="2400" dirty="0" smtClean="0">
                <a:solidFill>
                  <a:srgbClr val="FFFFFF"/>
                </a:solidFill>
              </a:rPr>
              <a:t>CuO</a:t>
            </a:r>
            <a:r>
              <a:rPr lang="en-US" altLang="x-none" sz="2400" baseline="-25000" dirty="0" smtClean="0">
                <a:solidFill>
                  <a:srgbClr val="FFFFFF"/>
                </a:solidFill>
              </a:rPr>
              <a:t>3</a:t>
            </a:r>
            <a:endParaRPr lang="en-US" altLang="x-none" sz="2400" i="1" baseline="-25000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575" y="1057275"/>
            <a:ext cx="625475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9125" y="1057275"/>
            <a:ext cx="303213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2101" name="Picture 10" descr="Haverkort_16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3256" r="1831" b="1888"/>
          <a:stretch>
            <a:fillRect/>
          </a:stretch>
        </p:blipFill>
        <p:spPr bwMode="auto">
          <a:xfrm>
            <a:off x="292100" y="1036638"/>
            <a:ext cx="706755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TextBox 1"/>
          <p:cNvSpPr txBox="1">
            <a:spLocks noChangeArrowheads="1"/>
          </p:cNvSpPr>
          <p:nvPr/>
        </p:nvSpPr>
        <p:spPr bwMode="auto">
          <a:xfrm>
            <a:off x="5184775" y="1900238"/>
            <a:ext cx="903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spinons</a:t>
            </a:r>
          </a:p>
        </p:txBody>
      </p:sp>
    </p:spTree>
    <p:extLst>
      <p:ext uri="{BB962C8B-B14F-4D97-AF65-F5344CB8AC3E}">
        <p14:creationId xmlns:p14="http://schemas.microsoft.com/office/powerpoint/2010/main" val="8360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Fourier </a:t>
            </a:r>
            <a:r>
              <a:rPr lang="en-US" sz="2400" dirty="0" err="1" smtClean="0"/>
              <a:t>v.s</a:t>
            </a:r>
            <a:r>
              <a:rPr lang="en-US" sz="2400" dirty="0" smtClean="0"/>
              <a:t>. Taylor </a:t>
            </a:r>
            <a:r>
              <a:rPr lang="mr-IN" sz="2400" dirty="0"/>
              <a:t>–</a:t>
            </a:r>
            <a:r>
              <a:rPr lang="en-US" sz="2400" dirty="0"/>
              <a:t> example from </a:t>
            </a:r>
            <a:r>
              <a:rPr lang="en-US" sz="2400" dirty="0" smtClean="0"/>
              <a:t>functions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 sum of orthonormal functions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smtClean="0">
                <a:solidFill>
                  <a:schemeClr val="tx1"/>
                </a:solidFill>
              </a:rPr>
              <a:t>n=1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1873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5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Fourier </a:t>
            </a:r>
            <a:r>
              <a:rPr lang="en-US" sz="2400" dirty="0" err="1" smtClean="0"/>
              <a:t>v.s</a:t>
            </a:r>
            <a:r>
              <a:rPr lang="en-US" sz="2400" dirty="0" smtClean="0"/>
              <a:t>. Taylor </a:t>
            </a:r>
            <a:r>
              <a:rPr lang="mr-IN" sz="2400" dirty="0"/>
              <a:t>–</a:t>
            </a:r>
            <a:r>
              <a:rPr lang="en-US" sz="2400" dirty="0"/>
              <a:t> example from </a:t>
            </a:r>
            <a:r>
              <a:rPr lang="en-US" sz="2400" dirty="0" smtClean="0"/>
              <a:t>functions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 sum of orthonormal functions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smtClean="0">
                <a:solidFill>
                  <a:schemeClr val="tx1"/>
                </a:solidFill>
              </a:rPr>
              <a:t>n=2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1873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Fourier </a:t>
            </a:r>
            <a:r>
              <a:rPr lang="en-US" sz="2400" dirty="0" err="1" smtClean="0"/>
              <a:t>v.s</a:t>
            </a:r>
            <a:r>
              <a:rPr lang="en-US" sz="2400" dirty="0" smtClean="0"/>
              <a:t>. Taylor </a:t>
            </a:r>
            <a:r>
              <a:rPr lang="mr-IN" sz="2400" dirty="0"/>
              <a:t>–</a:t>
            </a:r>
            <a:r>
              <a:rPr lang="en-US" sz="2400" dirty="0"/>
              <a:t> example from </a:t>
            </a:r>
            <a:r>
              <a:rPr lang="en-US" sz="2400" dirty="0" smtClean="0"/>
              <a:t>functions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 sum of orthonormal functions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smtClean="0">
                <a:solidFill>
                  <a:schemeClr val="tx1"/>
                </a:solidFill>
              </a:rPr>
              <a:t>n=3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1873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Fourier </a:t>
            </a:r>
            <a:r>
              <a:rPr lang="en-US" sz="2400" dirty="0" err="1" smtClean="0"/>
              <a:t>v.s</a:t>
            </a:r>
            <a:r>
              <a:rPr lang="en-US" sz="2400" dirty="0" smtClean="0"/>
              <a:t>. Taylor </a:t>
            </a:r>
            <a:r>
              <a:rPr lang="mr-IN" sz="2400" dirty="0"/>
              <a:t>–</a:t>
            </a:r>
            <a:r>
              <a:rPr lang="en-US" sz="2400" dirty="0"/>
              <a:t> example from </a:t>
            </a:r>
            <a:r>
              <a:rPr lang="en-US" sz="2400" dirty="0" smtClean="0"/>
              <a:t>functions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 sum of orthonormal functions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smtClean="0">
                <a:solidFill>
                  <a:schemeClr val="tx1"/>
                </a:solidFill>
              </a:rPr>
              <a:t>n=4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8495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5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Fourier </a:t>
            </a:r>
            <a:r>
              <a:rPr lang="en-US" sz="2400" dirty="0" err="1" smtClean="0"/>
              <a:t>v.s</a:t>
            </a:r>
            <a:r>
              <a:rPr lang="en-US" sz="2400" dirty="0" smtClean="0"/>
              <a:t>. Taylor </a:t>
            </a:r>
            <a:r>
              <a:rPr lang="mr-IN" sz="2400" dirty="0"/>
              <a:t>–</a:t>
            </a:r>
            <a:r>
              <a:rPr lang="en-US" sz="2400" dirty="0"/>
              <a:t> example from </a:t>
            </a:r>
            <a:r>
              <a:rPr lang="en-US" sz="2400" dirty="0" smtClean="0"/>
              <a:t>functions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75752"/>
            <a:ext cx="3082491" cy="1374943"/>
          </a:xfrm>
          <a:prstGeom prst="roundRect">
            <a:avLst>
              <a:gd name="adj" fmla="val 97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following function is smooth, continues and infinite </a:t>
            </a:r>
            <a:r>
              <a:rPr lang="en-US" sz="2000" smtClean="0">
                <a:solidFill>
                  <a:schemeClr val="tx1"/>
                </a:solidFill>
              </a:rPr>
              <a:t>differentiable on the real axis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910" y="1312490"/>
            <a:ext cx="1854200" cy="660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9646"/>
            <a:ext cx="4572000" cy="29337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606480" y="2969646"/>
            <a:ext cx="3082491" cy="1949659"/>
          </a:xfrm>
          <a:prstGeom prst="roundRect">
            <a:avLst>
              <a:gd name="adj" fmla="val 779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write the function as a sum of orthonormal functions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225" y="4003273"/>
            <a:ext cx="2921000" cy="8509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625650" y="5073208"/>
            <a:ext cx="3082491" cy="1349433"/>
          </a:xfrm>
          <a:prstGeom prst="roundRect">
            <a:avLst>
              <a:gd name="adj" fmla="val 78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Truncate at </a:t>
            </a:r>
            <a:r>
              <a:rPr lang="en-US" sz="2000" i="1" dirty="0" smtClean="0">
                <a:solidFill>
                  <a:schemeClr val="tx1"/>
                </a:solidFill>
              </a:rPr>
              <a:t>n=5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395" y="5527482"/>
            <a:ext cx="29210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6" y="2968495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An alternative expansion for operators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94074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smtClean="0">
                <a:solidFill>
                  <a:schemeClr val="tx1"/>
                </a:solidFill>
              </a:rPr>
              <a:t>Projection expansions for functions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999" y="3509217"/>
            <a:ext cx="394074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Projection expansions </a:t>
            </a:r>
            <a:r>
              <a:rPr lang="en-US" sz="2000" smtClean="0">
                <a:solidFill>
                  <a:schemeClr val="tx1"/>
                </a:solidFill>
              </a:rPr>
              <a:t>for operators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9" y="1754840"/>
            <a:ext cx="2590800" cy="85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106" y="1875290"/>
            <a:ext cx="2514600" cy="57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175" y="2546255"/>
            <a:ext cx="2933700" cy="57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1729" y="199562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4353" y="264733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504" y="3965847"/>
            <a:ext cx="3073400" cy="119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99" y="4178478"/>
            <a:ext cx="2565400" cy="88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01728" y="437808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01728" y="539190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9401" y="5394948"/>
            <a:ext cx="1866900" cy="304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9401" y="5883616"/>
            <a:ext cx="2717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18" grpId="0"/>
      <p:bldP spid="2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An alternative expansion for operators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12000" y="1175752"/>
            <a:ext cx="394074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Trivial example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" y="1831671"/>
            <a:ext cx="2565400" cy="88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01729" y="203127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505" y="1930190"/>
            <a:ext cx="208280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350" y="4028836"/>
            <a:ext cx="2273300" cy="571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01728" y="276731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7505" y="2666230"/>
            <a:ext cx="406400" cy="571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50501" y="2767314"/>
            <a:ext cx="293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 orthonormal complete set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2987" y="3508961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 have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612001" y="4596181"/>
            <a:ext cx="2987848" cy="1101975"/>
          </a:xfrm>
          <a:prstGeom prst="roundRect">
            <a:avLst>
              <a:gd name="adj" fmla="val 137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 trivial example </a:t>
            </a:r>
            <a:r>
              <a:rPr lang="en-US" sz="2000" smtClean="0">
                <a:solidFill>
                  <a:schemeClr val="tx1"/>
                </a:solidFill>
              </a:rPr>
              <a:t>needs exponentially many weird operators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782906" y="4913960"/>
            <a:ext cx="4831705" cy="1482071"/>
          </a:xfrm>
          <a:prstGeom prst="roundRect">
            <a:avLst>
              <a:gd name="adj" fmla="val 990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i="1" dirty="0" smtClean="0">
                <a:solidFill>
                  <a:schemeClr val="tx1"/>
                </a:solidFill>
              </a:rPr>
              <a:t>Alternative</a:t>
            </a:r>
            <a:r>
              <a:rPr lang="en-US" sz="2000" i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2000" i="1" dirty="0" err="1" smtClean="0">
                <a:solidFill>
                  <a:schemeClr val="tx1"/>
                </a:solidFill>
              </a:rPr>
              <a:t>O</a:t>
            </a:r>
            <a:r>
              <a:rPr lang="en-US" sz="2000" i="1" baseline="30000" dirty="0" err="1" smtClean="0">
                <a:solidFill>
                  <a:schemeClr val="tx1"/>
                </a:solidFill>
              </a:rPr>
              <a:t>m,n</a:t>
            </a:r>
            <a:r>
              <a:rPr lang="en-US" sz="2000" dirty="0" smtClean="0">
                <a:solidFill>
                  <a:schemeClr val="tx1"/>
                </a:solidFill>
              </a:rPr>
              <a:t> an operator that transforms exponentially many states that share property </a:t>
            </a:r>
            <a:r>
              <a:rPr lang="en-US" sz="2000" i="1" dirty="0" smtClean="0">
                <a:solidFill>
                  <a:schemeClr val="tx1"/>
                </a:solidFill>
              </a:rPr>
              <a:t>n</a:t>
            </a:r>
            <a:r>
              <a:rPr lang="en-US" sz="2000" dirty="0" smtClean="0">
                <a:solidFill>
                  <a:schemeClr val="tx1"/>
                </a:solidFill>
              </a:rPr>
              <a:t> into states that share property </a:t>
            </a:r>
            <a:r>
              <a:rPr lang="en-US" sz="2000" i="1" dirty="0" smtClean="0">
                <a:solidFill>
                  <a:schemeClr val="tx1"/>
                </a:solidFill>
              </a:rPr>
              <a:t>m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  <p:bldP spid="25" grpId="0"/>
      <p:bldP spid="26" grpId="0" animBg="1"/>
      <p:bldP spid="2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xpansion of the RIXS operator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Create a local (</a:t>
            </a:r>
            <a:r>
              <a:rPr lang="en-US" sz="2000" i="1" dirty="0" smtClean="0">
                <a:solidFill>
                  <a:schemeClr val="tx1"/>
                </a:solidFill>
              </a:rPr>
              <a:t>j</a:t>
            </a:r>
            <a:r>
              <a:rPr lang="en-US" sz="2000" dirty="0" smtClean="0">
                <a:solidFill>
                  <a:schemeClr val="tx1"/>
                </a:solidFill>
              </a:rPr>
              <a:t>) expansion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18012" y="1187172"/>
            <a:ext cx="3347969" cy="2978542"/>
            <a:chOff x="4721762" y="1187172"/>
            <a:chExt cx="3347969" cy="2978542"/>
          </a:xfrm>
        </p:grpSpPr>
        <p:sp>
          <p:nvSpPr>
            <p:cNvPr id="19" name="Rounded Rectangle 18"/>
            <p:cNvSpPr/>
            <p:nvPr/>
          </p:nvSpPr>
          <p:spPr>
            <a:xfrm>
              <a:off x="4721762" y="1187172"/>
              <a:ext cx="1863298" cy="470167"/>
            </a:xfrm>
            <a:prstGeom prst="roundRect">
              <a:avLst>
                <a:gd name="adj" fmla="val 19285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smtClean="0">
                  <a:solidFill>
                    <a:schemeClr val="tx1"/>
                  </a:solidFill>
                </a:rPr>
                <a:t>Lattice model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169793" y="1857675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678151" y="1857674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186509" y="1857673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694867" y="1857672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671240" y="1857671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174255" y="2346959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682613" y="234695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90971" y="234695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699329" y="234695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675702" y="2346955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183880" y="2834500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692238" y="2834499"/>
              <a:ext cx="356315" cy="356135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200596" y="283449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708954" y="283449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685327" y="283449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188342" y="3322040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696700" y="3322039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205058" y="332203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713416" y="332203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689789" y="332203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183880" y="3809579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692238" y="3809578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200596" y="3809577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708954" y="380957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5685327" y="3809575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700442" y="2834496"/>
              <a:ext cx="356315" cy="35613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xpansion of the RIXS operator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smtClean="0">
                <a:solidFill>
                  <a:schemeClr val="tx1"/>
                </a:solidFill>
              </a:rPr>
              <a:t>Lattice model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6971589" y="2508141"/>
            <a:ext cx="757594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Site </a:t>
            </a:r>
            <a:r>
              <a:rPr lang="en-US" sz="2000" i="1" dirty="0" smtClean="0">
                <a:solidFill>
                  <a:schemeClr val="tx1"/>
                </a:solidFill>
              </a:rPr>
              <a:t>j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Create a local (</a:t>
            </a:r>
            <a:r>
              <a:rPr lang="en-US" sz="2000" i="1" dirty="0" smtClean="0">
                <a:solidFill>
                  <a:schemeClr val="tx1"/>
                </a:solidFill>
              </a:rPr>
              <a:t>j</a:t>
            </a:r>
            <a:r>
              <a:rPr lang="en-US" sz="2000" dirty="0" smtClean="0">
                <a:solidFill>
                  <a:schemeClr val="tx1"/>
                </a:solidFill>
              </a:rPr>
              <a:t>) expansion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5206643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Level L=0 only include operators acting on site </a:t>
            </a:r>
            <a:r>
              <a:rPr lang="en-US" sz="2000" i="1" dirty="0" smtClean="0">
                <a:solidFill>
                  <a:schemeClr val="tx1"/>
                </a:solidFill>
              </a:rPr>
              <a:t>j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xpansion of the RIXS operator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smtClean="0">
                <a:solidFill>
                  <a:schemeClr val="tx1"/>
                </a:solidFill>
              </a:rPr>
              <a:t>Lattice model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Create a local (</a:t>
            </a:r>
            <a:r>
              <a:rPr lang="en-US" sz="2000" i="1" dirty="0" smtClean="0">
                <a:solidFill>
                  <a:schemeClr val="tx1"/>
                </a:solidFill>
              </a:rPr>
              <a:t>j</a:t>
            </a:r>
            <a:r>
              <a:rPr lang="en-US" sz="2000" dirty="0" smtClean="0">
                <a:solidFill>
                  <a:schemeClr val="tx1"/>
                </a:solidFill>
              </a:rPr>
              <a:t>) expansion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5572403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Level L=1 include operators acting on site </a:t>
            </a:r>
            <a:r>
              <a:rPr lang="en-US" sz="2000" i="1" dirty="0" smtClean="0">
                <a:solidFill>
                  <a:schemeClr val="tx1"/>
                </a:solidFill>
              </a:rPr>
              <a:t>j </a:t>
            </a:r>
            <a:r>
              <a:rPr lang="en-US" sz="2000" dirty="0" smtClean="0">
                <a:solidFill>
                  <a:schemeClr val="tx1"/>
                </a:solidFill>
              </a:rPr>
              <a:t>and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</a:rPr>
              <a:t>n.n</a:t>
            </a:r>
            <a:r>
              <a:rPr lang="en-US" sz="2000" i="1" dirty="0" smtClean="0">
                <a:solidFill>
                  <a:schemeClr val="tx1"/>
                </a:solidFill>
              </a:rPr>
              <a:t>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1321" y="2809494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j</a:t>
            </a:r>
            <a:endParaRPr lang="en-US" i="1"/>
          </a:p>
        </p:txBody>
      </p:sp>
      <p:sp>
        <p:nvSpPr>
          <p:cNvPr id="58" name="Oval 57"/>
          <p:cNvSpPr/>
          <p:nvPr/>
        </p:nvSpPr>
        <p:spPr>
          <a:xfrm>
            <a:off x="6778863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84377" y="283449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792411" y="332203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77466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4" y="4982606"/>
            <a:ext cx="558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58571"/>
          <a:stretch>
            <a:fillRect/>
          </a:stretch>
        </p:blipFill>
        <p:spPr bwMode="auto">
          <a:xfrm>
            <a:off x="0" y="1384300"/>
            <a:ext cx="9144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>
                <a:solidFill>
                  <a:srgbClr val="FFFFFF"/>
                </a:solidFill>
              </a:rPr>
              <a:t>Spin excitations in 1-dimension</a:t>
            </a:r>
            <a:endParaRPr lang="en-US" altLang="x-none" sz="2400" i="1">
              <a:solidFill>
                <a:srgbClr val="FFFFFF"/>
              </a:solidFill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 sz="2400">
              <a:solidFill>
                <a:srgbClr val="FFFFFF"/>
              </a:solidFill>
            </a:endParaRPr>
          </a:p>
        </p:txBody>
      </p:sp>
      <p:pic>
        <p:nvPicPr>
          <p:cNvPr id="5" name="Picture 4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b="45992"/>
          <a:stretch>
            <a:fillRect/>
          </a:stretch>
        </p:blipFill>
        <p:spPr bwMode="auto">
          <a:xfrm>
            <a:off x="0" y="30734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8" b="33806"/>
          <a:stretch>
            <a:fillRect/>
          </a:stretch>
        </p:blipFill>
        <p:spPr bwMode="auto">
          <a:xfrm>
            <a:off x="0" y="388620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4" b="21620"/>
          <a:stretch>
            <a:fillRect/>
          </a:stretch>
        </p:blipFill>
        <p:spPr bwMode="auto">
          <a:xfrm>
            <a:off x="0" y="467360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0" b="9238"/>
          <a:stretch>
            <a:fillRect/>
          </a:stretch>
        </p:blipFill>
        <p:spPr bwMode="auto">
          <a:xfrm>
            <a:off x="0" y="54610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4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xpansion of the RIXS operator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smtClean="0">
                <a:solidFill>
                  <a:schemeClr val="tx1"/>
                </a:solidFill>
              </a:rPr>
              <a:t>Lattice model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Create a local (</a:t>
            </a:r>
            <a:r>
              <a:rPr lang="en-US" sz="2000" i="1" dirty="0" smtClean="0">
                <a:solidFill>
                  <a:schemeClr val="tx1"/>
                </a:solidFill>
              </a:rPr>
              <a:t>j</a:t>
            </a:r>
            <a:r>
              <a:rPr lang="en-US" sz="2000" dirty="0" smtClean="0">
                <a:solidFill>
                  <a:schemeClr val="tx1"/>
                </a:solidFill>
              </a:rPr>
              <a:t>) expansion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6284673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Level L=2 include operators acting on site </a:t>
            </a:r>
            <a:r>
              <a:rPr lang="en-US" sz="2000" i="1" dirty="0" smtClean="0">
                <a:solidFill>
                  <a:schemeClr val="tx1"/>
                </a:solidFill>
              </a:rPr>
              <a:t>j, </a:t>
            </a:r>
            <a:r>
              <a:rPr lang="en-US" sz="2000" i="1" dirty="0" err="1" smtClean="0">
                <a:solidFill>
                  <a:schemeClr val="tx1"/>
                </a:solidFill>
              </a:rPr>
              <a:t>n.n</a:t>
            </a:r>
            <a:r>
              <a:rPr lang="en-US" sz="2000" i="1" dirty="0" smtClean="0">
                <a:solidFill>
                  <a:schemeClr val="tx1"/>
                </a:solidFill>
              </a:rPr>
              <a:t>. and </a:t>
            </a:r>
            <a:r>
              <a:rPr lang="en-US" sz="2000" i="1" dirty="0" err="1" smtClean="0">
                <a:solidFill>
                  <a:schemeClr val="tx1"/>
                </a:solidFill>
              </a:rPr>
              <a:t>n.n.n</a:t>
            </a:r>
            <a:r>
              <a:rPr lang="en-US" sz="2000" i="1" dirty="0" smtClean="0">
                <a:solidFill>
                  <a:schemeClr val="tx1"/>
                </a:solidFill>
              </a:rPr>
              <a:t>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1321" y="2809494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j</a:t>
            </a:r>
            <a:endParaRPr lang="en-US" i="1"/>
          </a:p>
        </p:txBody>
      </p:sp>
      <p:sp>
        <p:nvSpPr>
          <p:cNvPr id="58" name="Oval 57"/>
          <p:cNvSpPr/>
          <p:nvPr/>
        </p:nvSpPr>
        <p:spPr>
          <a:xfrm>
            <a:off x="6778863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84377" y="283449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792411" y="332203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77466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266042" y="2340183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6845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275326" y="332159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307176" y="332326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4" y="4982606"/>
            <a:ext cx="558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xpansion of the RIXS operator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818012" y="1187172"/>
            <a:ext cx="1863298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smtClean="0">
                <a:solidFill>
                  <a:schemeClr val="tx1"/>
                </a:solidFill>
              </a:rPr>
              <a:t>Lattice model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66043" y="18576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74401" y="1857674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282759" y="1857673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91117" y="1857672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7490" y="1857671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270505" y="234695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78863" y="234695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287221" y="234695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795579" y="234695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771952" y="234695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280130" y="283450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788488" y="2834499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96846" y="283449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05204" y="283449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81577" y="283449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284592" y="3322040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792950" y="332203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301308" y="332203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809666" y="332203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86039" y="332203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280130" y="3809579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788488" y="3809578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296846" y="3809577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05204" y="3809576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81577" y="3809575"/>
            <a:ext cx="356315" cy="3561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612000" y="1175752"/>
            <a:ext cx="3082491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Create a local (</a:t>
            </a:r>
            <a:r>
              <a:rPr lang="en-US" sz="2000" i="1" dirty="0" smtClean="0">
                <a:solidFill>
                  <a:schemeClr val="tx1"/>
                </a:solidFill>
              </a:rPr>
              <a:t>j</a:t>
            </a:r>
            <a:r>
              <a:rPr lang="en-US" sz="2000" dirty="0" smtClean="0">
                <a:solidFill>
                  <a:schemeClr val="tx1"/>
                </a:solidFill>
              </a:rPr>
              <a:t>) expansion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597390" y="4392192"/>
            <a:ext cx="7097477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Level L=3 include operators acting on site </a:t>
            </a:r>
            <a:r>
              <a:rPr lang="en-US" sz="2000" i="1" dirty="0" smtClean="0">
                <a:solidFill>
                  <a:schemeClr val="tx1"/>
                </a:solidFill>
              </a:rPr>
              <a:t>j, </a:t>
            </a:r>
            <a:r>
              <a:rPr lang="en-US" sz="2000" i="1" dirty="0" err="1" smtClean="0">
                <a:solidFill>
                  <a:schemeClr val="tx1"/>
                </a:solidFill>
              </a:rPr>
              <a:t>n.n</a:t>
            </a:r>
            <a:r>
              <a:rPr lang="en-US" sz="2000" i="1" dirty="0" smtClean="0">
                <a:solidFill>
                  <a:schemeClr val="tx1"/>
                </a:solidFill>
              </a:rPr>
              <a:t>., </a:t>
            </a:r>
            <a:r>
              <a:rPr lang="en-US" sz="2000" i="1" dirty="0" err="1" smtClean="0">
                <a:solidFill>
                  <a:schemeClr val="tx1"/>
                </a:solidFill>
              </a:rPr>
              <a:t>n.n.n</a:t>
            </a:r>
            <a:r>
              <a:rPr lang="en-US" sz="2000" i="1" dirty="0" smtClean="0">
                <a:solidFill>
                  <a:schemeClr val="tx1"/>
                </a:solidFill>
              </a:rPr>
              <a:t>. and </a:t>
            </a:r>
            <a:r>
              <a:rPr lang="en-US" sz="2000" i="1" dirty="0" err="1" smtClean="0">
                <a:solidFill>
                  <a:schemeClr val="tx1"/>
                </a:solidFill>
              </a:rPr>
              <a:t>n.n.n.n</a:t>
            </a:r>
            <a:r>
              <a:rPr lang="en-US" sz="2000" i="1" dirty="0" smtClean="0">
                <a:solidFill>
                  <a:schemeClr val="tx1"/>
                </a:solidFill>
              </a:rPr>
              <a:t>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1321" y="2809494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j</a:t>
            </a:r>
            <a:endParaRPr lang="en-US" i="1"/>
          </a:p>
        </p:txBody>
      </p:sp>
      <p:sp>
        <p:nvSpPr>
          <p:cNvPr id="58" name="Oval 57"/>
          <p:cNvSpPr/>
          <p:nvPr/>
        </p:nvSpPr>
        <p:spPr>
          <a:xfrm>
            <a:off x="6778863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284377" y="283449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792411" y="332203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77466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266042" y="2340183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296845" y="234695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275326" y="332159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307176" y="3323268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788487" y="1865586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94046" y="2816092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805204" y="2822691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785909" y="3809574"/>
            <a:ext cx="356315" cy="356135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7815614" y="5862564"/>
            <a:ext cx="625742" cy="470167"/>
          </a:xfrm>
          <a:prstGeom prst="roundRect">
            <a:avLst>
              <a:gd name="adj" fmla="val 1928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>
                <a:solidFill>
                  <a:schemeClr val="tx1"/>
                </a:solidFill>
              </a:rPr>
              <a:t>e</a:t>
            </a:r>
            <a:r>
              <a:rPr lang="en-US" sz="2000" smtClean="0">
                <a:solidFill>
                  <a:schemeClr val="tx1"/>
                </a:solidFill>
              </a:rPr>
              <a:t>tc.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654697"/>
            <a:ext cx="5092700" cy="8509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4" y="4982606"/>
            <a:ext cx="558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xpansion of the RIXS operator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612000" y="1175752"/>
            <a:ext cx="629893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Convergence of this series is guaranteed by linear algebra!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820600"/>
            <a:ext cx="5588000" cy="91440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611999" y="3947959"/>
            <a:ext cx="928043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smtClean="0">
                <a:solidFill>
                  <a:schemeClr val="tx1"/>
                </a:solidFill>
              </a:rPr>
              <a:t>define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669" y="4049826"/>
            <a:ext cx="1955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092" y="4560431"/>
            <a:ext cx="2413000" cy="69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092" y="5361860"/>
            <a:ext cx="1828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  <a:r>
              <a:rPr lang="en-US" sz="2400" dirty="0" smtClean="0"/>
              <a:t>xpansion of the RIXS operator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526109" y="530426"/>
            <a:ext cx="660400" cy="36830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612000" y="1175752"/>
            <a:ext cx="629893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Convergence of this series is guaranteed by linear algebra!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44" y="1934541"/>
            <a:ext cx="3759200" cy="6731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44" y="2820600"/>
            <a:ext cx="5588000" cy="914400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611999" y="3947959"/>
            <a:ext cx="3257357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As RIXS </a:t>
            </a:r>
            <a:r>
              <a:rPr lang="en-US" sz="2000" smtClean="0">
                <a:solidFill>
                  <a:schemeClr val="tx1"/>
                </a:solidFill>
              </a:rPr>
              <a:t>intensity is bounded: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585" y="4073419"/>
            <a:ext cx="1625600" cy="31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585" y="4579481"/>
            <a:ext cx="1917700" cy="6604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131506" y="5428443"/>
            <a:ext cx="3790086" cy="960283"/>
          </a:xfrm>
          <a:prstGeom prst="roundRect">
            <a:avLst>
              <a:gd name="adj" fmla="val 174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Sufficient condition to guarantee absolute convergence of series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for doped Hubbard model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6" y="1003218"/>
            <a:ext cx="55880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289" y="1702004"/>
            <a:ext cx="3073400" cy="1193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7884" y="214438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704396" y="2953358"/>
            <a:ext cx="7686293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As a first step we need to create all possible </a:t>
            </a:r>
            <a:r>
              <a:rPr lang="en-US" sz="2000" i="1" dirty="0" err="1" smtClean="0">
                <a:solidFill>
                  <a:schemeClr val="tx1"/>
                </a:solidFill>
              </a:rPr>
              <a:t>O</a:t>
            </a:r>
            <a:r>
              <a:rPr lang="en-US" sz="2000" i="1" baseline="-25000" dirty="0" err="1" smtClean="0">
                <a:solidFill>
                  <a:schemeClr val="tx1"/>
                </a:solidFill>
              </a:rPr>
              <a:t>m,n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8590" y="3596404"/>
            <a:ext cx="766209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For L=0 we only look at local operators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8589" y="4254841"/>
            <a:ext cx="7662100" cy="470167"/>
            <a:chOff x="728589" y="4254841"/>
            <a:chExt cx="7662100" cy="470167"/>
          </a:xfrm>
        </p:grpSpPr>
        <p:sp>
          <p:nvSpPr>
            <p:cNvPr id="17" name="Rounded Rectangle 16"/>
            <p:cNvSpPr/>
            <p:nvPr/>
          </p:nvSpPr>
          <p:spPr>
            <a:xfrm>
              <a:off x="728589" y="4254841"/>
              <a:ext cx="7662100" cy="470167"/>
            </a:xfrm>
            <a:prstGeom prst="roundRect">
              <a:avLst>
                <a:gd name="adj" fmla="val 29521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The local 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Fock</a:t>
              </a:r>
              <a:r>
                <a:rPr lang="en-US" sz="2000" dirty="0" smtClean="0">
                  <a:solidFill>
                    <a:schemeClr val="tx1"/>
                  </a:solidFill>
                </a:rPr>
                <a:t> space is given by 4 states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3305" y="4345504"/>
              <a:ext cx="2324100" cy="317500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740950" y="4917137"/>
            <a:ext cx="2300633" cy="1364217"/>
          </a:xfrm>
          <a:prstGeom prst="roundRect">
            <a:avLst>
              <a:gd name="adj" fmla="val 1188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Operators on that basis as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4 by 4 matrices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189" y="4904404"/>
            <a:ext cx="52705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 animBg="1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12000" y="1169396"/>
            <a:ext cx="766209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For L=1 we look at </a:t>
            </a:r>
            <a:r>
              <a:rPr lang="en-US" sz="2000" smtClean="0">
                <a:solidFill>
                  <a:schemeClr val="tx1"/>
                </a:solidFill>
              </a:rPr>
              <a:t>two sites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for doped Hubbard model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1999" y="3396504"/>
            <a:ext cx="7662100" cy="428682"/>
          </a:xfrm>
          <a:prstGeom prst="roundRect">
            <a:avLst>
              <a:gd name="adj" fmla="val 2984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Resulting in 16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=256 operators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11999" y="1818959"/>
            <a:ext cx="7662100" cy="1427600"/>
            <a:chOff x="611999" y="1818959"/>
            <a:chExt cx="7662100" cy="1427600"/>
          </a:xfrm>
        </p:grpSpPr>
        <p:sp>
          <p:nvSpPr>
            <p:cNvPr id="17" name="Rounded Rectangle 16"/>
            <p:cNvSpPr/>
            <p:nvPr/>
          </p:nvSpPr>
          <p:spPr>
            <a:xfrm>
              <a:off x="611999" y="1818959"/>
              <a:ext cx="7662100" cy="1427600"/>
            </a:xfrm>
            <a:prstGeom prst="roundRect">
              <a:avLst>
                <a:gd name="adj" fmla="val 11317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The 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Fock</a:t>
              </a:r>
              <a:r>
                <a:rPr lang="en-US" sz="2000" dirty="0" smtClean="0">
                  <a:solidFill>
                    <a:schemeClr val="tx1"/>
                  </a:solidFill>
                </a:rPr>
                <a:t> space is given by 16 states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289" y="2429733"/>
              <a:ext cx="6324600" cy="317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7099" y="2818169"/>
              <a:ext cx="6477000" cy="3175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99" y="4069822"/>
            <a:ext cx="2336800" cy="33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99" y="4542804"/>
            <a:ext cx="22733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89" y="5511402"/>
            <a:ext cx="2451100" cy="33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40" y="5152720"/>
            <a:ext cx="215900" cy="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12000" y="1169396"/>
            <a:ext cx="7662099" cy="765282"/>
          </a:xfrm>
          <a:prstGeom prst="roundRect">
            <a:avLst>
              <a:gd name="adj" fmla="val 1694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get back to more </a:t>
            </a:r>
            <a:r>
              <a:rPr lang="en-US" sz="2000" smtClean="0">
                <a:solidFill>
                  <a:schemeClr val="tx1"/>
                </a:solidFill>
              </a:rPr>
              <a:t>familiar representations </a:t>
            </a:r>
            <a:r>
              <a:rPr lang="en-US" sz="2000" dirty="0" smtClean="0">
                <a:solidFill>
                  <a:schemeClr val="tx1"/>
                </a:solidFill>
              </a:rPr>
              <a:t>by linear combing these operators (</a:t>
            </a:r>
            <a:r>
              <a:rPr lang="en-US" sz="2000" smtClean="0">
                <a:solidFill>
                  <a:schemeClr val="tx1"/>
                </a:solidFill>
              </a:rPr>
              <a:t>unitary transformation)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for doped Hubbard model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1999" y="2149888"/>
            <a:ext cx="7662099" cy="4209054"/>
            <a:chOff x="611999" y="2149888"/>
            <a:chExt cx="7662099" cy="42090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999" y="2723162"/>
              <a:ext cx="6616700" cy="1866900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611999" y="2149888"/>
              <a:ext cx="7662099" cy="470167"/>
            </a:xfrm>
            <a:prstGeom prst="roundRect">
              <a:avLst>
                <a:gd name="adj" fmla="val 29521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For L=0 (only keeping the particle number conserving operators)</a:t>
              </a:r>
              <a:endParaRPr lang="en-US" sz="2000" i="1" baseline="-250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8909" y="4631742"/>
              <a:ext cx="3048000" cy="172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0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434"/>
            <a:ext cx="9144000" cy="389318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12000" y="1169396"/>
            <a:ext cx="7662099" cy="765282"/>
          </a:xfrm>
          <a:prstGeom prst="roundRect">
            <a:avLst>
              <a:gd name="adj" fmla="val 1694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We can get back to more </a:t>
            </a:r>
            <a:r>
              <a:rPr lang="en-US" sz="2000" smtClean="0">
                <a:solidFill>
                  <a:schemeClr val="tx1"/>
                </a:solidFill>
              </a:rPr>
              <a:t>familiar representations </a:t>
            </a:r>
            <a:r>
              <a:rPr lang="en-US" sz="2000" dirty="0" smtClean="0">
                <a:solidFill>
                  <a:schemeClr val="tx1"/>
                </a:solidFill>
              </a:rPr>
              <a:t>by linear combing these operators (</a:t>
            </a:r>
            <a:r>
              <a:rPr lang="en-US" sz="2000" smtClean="0">
                <a:solidFill>
                  <a:schemeClr val="tx1"/>
                </a:solidFill>
              </a:rPr>
              <a:t>unitary transformation)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for doped Hubbard model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11999" y="2149888"/>
            <a:ext cx="766209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For L=1 (only keeping the particle number conserving operators)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Convergence rate for doped Hubbard model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Convergence rate for doped Hubbard model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4"/>
          <a:stretch/>
        </p:blipFill>
        <p:spPr>
          <a:xfrm>
            <a:off x="612000" y="1844850"/>
            <a:ext cx="4578925" cy="45935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5643" y="1119974"/>
            <a:ext cx="6045789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Coefficient of </a:t>
            </a:r>
            <a:r>
              <a:rPr lang="en-US" sz="2000" smtClean="0">
                <a:solidFill>
                  <a:schemeClr val="tx1"/>
                </a:solidFill>
              </a:rPr>
              <a:t>operator          for </a:t>
            </a:r>
            <a:r>
              <a:rPr lang="en-US" sz="2000" dirty="0" smtClean="0">
                <a:solidFill>
                  <a:schemeClr val="tx1"/>
                </a:solidFill>
              </a:rPr>
              <a:t>cross polarized light (</a:t>
            </a:r>
            <a:r>
              <a:rPr lang="en-US" sz="2000" i="1" dirty="0" err="1" smtClean="0">
                <a:solidFill>
                  <a:schemeClr val="tx1"/>
                </a:solidFill>
              </a:rPr>
              <a:t>xy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545" y="1167526"/>
            <a:ext cx="444500" cy="381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90925" y="1699131"/>
            <a:ext cx="3517216" cy="793812"/>
          </a:xfrm>
          <a:prstGeom prst="roundRect">
            <a:avLst>
              <a:gd name="adj" fmla="val 1375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1D, 17% hole doping U=2t, t=0.4, t’=-0.2t, </a:t>
            </a:r>
            <a:r>
              <a:rPr lang="en-US" sz="2000" dirty="0" err="1" smtClean="0">
                <a:solidFill>
                  <a:schemeClr val="tx1"/>
                </a:solidFill>
              </a:rPr>
              <a:t>U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=1.2U,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sz="2000" dirty="0" smtClean="0">
                <a:solidFill>
                  <a:schemeClr val="tx1"/>
                </a:solidFill>
                <a:ea typeface="Symbol" charset="2"/>
                <a:cs typeface="Symbol" charset="2"/>
              </a:rPr>
              <a:t>=13.5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4" r="46217"/>
          <a:stretch/>
        </p:blipFill>
        <p:spPr>
          <a:xfrm>
            <a:off x="4998637" y="4004109"/>
            <a:ext cx="3594796" cy="23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7" descr="Screen Shot 2012-12-10 at 16.24.17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90600"/>
            <a:ext cx="86106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612775" y="360363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400">
                <a:solidFill>
                  <a:srgbClr val="FFFFFF"/>
                </a:solidFill>
              </a:rPr>
              <a:t>Spin excitations in 1 dimension – Sr</a:t>
            </a:r>
            <a:r>
              <a:rPr lang="en-US" altLang="x-none" sz="2400" baseline="-25000">
                <a:solidFill>
                  <a:srgbClr val="FFFFFF"/>
                </a:solidFill>
              </a:rPr>
              <a:t>2</a:t>
            </a:r>
            <a:r>
              <a:rPr lang="en-US" altLang="x-none" sz="2400">
                <a:solidFill>
                  <a:srgbClr val="FFFFFF"/>
                </a:solidFill>
              </a:rPr>
              <a:t>CuO</a:t>
            </a:r>
            <a:r>
              <a:rPr lang="en-US" altLang="x-none" sz="2400" baseline="-25000">
                <a:solidFill>
                  <a:srgbClr val="FFFFFF"/>
                </a:solidFill>
              </a:rPr>
              <a:t>3</a:t>
            </a:r>
            <a:endParaRPr lang="en-US" altLang="x-none" sz="2400" i="1" baseline="-2500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2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endParaRPr lang="x-none" altLang="x-none" sz="24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575" y="1057275"/>
            <a:ext cx="625475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9125" y="1057275"/>
            <a:ext cx="303213" cy="4841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4" r="46217"/>
          <a:stretch/>
        </p:blipFill>
        <p:spPr>
          <a:xfrm>
            <a:off x="4998637" y="4004109"/>
            <a:ext cx="3594796" cy="23992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57727" y="3667225"/>
            <a:ext cx="3050414" cy="27361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4" t="54164" r="3104"/>
          <a:stretch/>
        </p:blipFill>
        <p:spPr>
          <a:xfrm>
            <a:off x="5657727" y="4004108"/>
            <a:ext cx="2935706" cy="23992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Convergence rate for doped Hubbard model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5" r="-1056"/>
          <a:stretch/>
        </p:blipFill>
        <p:spPr>
          <a:xfrm>
            <a:off x="611999" y="1886465"/>
            <a:ext cx="4672269" cy="45935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5643" y="1119974"/>
            <a:ext cx="6363422" cy="470167"/>
          </a:xfrm>
          <a:prstGeom prst="roundRect">
            <a:avLst>
              <a:gd name="adj" fmla="val 2952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Coefficient of operator         for parallel polarized light (</a:t>
            </a:r>
            <a:r>
              <a:rPr lang="en-US" sz="2000" i="1" dirty="0" err="1" smtClean="0">
                <a:solidFill>
                  <a:schemeClr val="tx1"/>
                </a:solidFill>
              </a:rPr>
              <a:t>zz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90925" y="1699131"/>
            <a:ext cx="3517216" cy="793812"/>
          </a:xfrm>
          <a:prstGeom prst="roundRect">
            <a:avLst>
              <a:gd name="adj" fmla="val 1375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1D, 17% hole doping U=2t, t=0.4, t’=-0.2t, </a:t>
            </a:r>
            <a:r>
              <a:rPr lang="en-US" sz="2000" dirty="0" err="1" smtClean="0">
                <a:solidFill>
                  <a:schemeClr val="tx1"/>
                </a:solidFill>
              </a:rPr>
              <a:t>U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=1.2U,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sz="2000" dirty="0" smtClean="0">
                <a:solidFill>
                  <a:schemeClr val="tx1"/>
                </a:solidFill>
                <a:ea typeface="Symbol" charset="2"/>
                <a:cs typeface="Symbol" charset="2"/>
              </a:rPr>
              <a:t>=13.5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865" y="1119974"/>
            <a:ext cx="393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9196" y="1073489"/>
            <a:ext cx="5868688" cy="813064"/>
          </a:xfrm>
          <a:prstGeom prst="roundRect">
            <a:avLst>
              <a:gd name="adj" fmla="val 1290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D, cross polarized light, L=0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17% hole doping U=4t, t=0.4, t’=-0.2t, </a:t>
            </a:r>
            <a:r>
              <a:rPr lang="en-US" sz="2000" dirty="0" err="1" smtClean="0">
                <a:solidFill>
                  <a:schemeClr val="tx1"/>
                </a:solidFill>
              </a:rPr>
              <a:t>U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=1.2U,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sz="2000" dirty="0" smtClean="0">
                <a:solidFill>
                  <a:schemeClr val="tx1"/>
                </a:solidFill>
                <a:ea typeface="Symbol" charset="2"/>
                <a:cs typeface="Symbol" charset="2"/>
              </a:rPr>
              <a:t>=13.5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Convergence rate for doped Hubbard model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5" y="1970042"/>
            <a:ext cx="6814446" cy="449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9196" y="1073489"/>
            <a:ext cx="5868688" cy="813064"/>
          </a:xfrm>
          <a:prstGeom prst="roundRect">
            <a:avLst>
              <a:gd name="adj" fmla="val 1290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1D, cross polarized light, </a:t>
            </a:r>
            <a:r>
              <a:rPr lang="en-US" sz="2000" dirty="0" smtClean="0">
                <a:solidFill>
                  <a:schemeClr val="tx2"/>
                </a:solidFill>
              </a:rPr>
              <a:t>L=0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L=1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accent2"/>
                </a:solidFill>
              </a:rPr>
              <a:t>L=2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17% hole doping U=2t, t=0.4, t’=-0.2t, </a:t>
            </a:r>
            <a:r>
              <a:rPr lang="en-US" sz="2000" dirty="0" err="1" smtClean="0">
                <a:solidFill>
                  <a:schemeClr val="tx1"/>
                </a:solidFill>
              </a:rPr>
              <a:t>U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=1.2U,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sz="2000" dirty="0" smtClean="0">
                <a:solidFill>
                  <a:schemeClr val="tx1"/>
                </a:solidFill>
                <a:ea typeface="Symbol" charset="2"/>
                <a:cs typeface="Symbol" charset="2"/>
              </a:rPr>
              <a:t>=13.5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Convergence rate for doped Hubbard model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970042"/>
            <a:ext cx="6154560" cy="44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954343"/>
            <a:ext cx="6154560" cy="44898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589196" y="1073489"/>
            <a:ext cx="5868688" cy="813064"/>
          </a:xfrm>
          <a:prstGeom prst="roundRect">
            <a:avLst>
              <a:gd name="adj" fmla="val 1290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1D, parallel polarized light, </a:t>
            </a:r>
            <a:r>
              <a:rPr lang="en-US" sz="2000" dirty="0" smtClean="0">
                <a:solidFill>
                  <a:schemeClr val="tx2"/>
                </a:solidFill>
              </a:rPr>
              <a:t>L=0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L=1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accent2"/>
                </a:solidFill>
              </a:rPr>
              <a:t>L=2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17% hole doping U=2t, t=0.4, t’=-0.2t, </a:t>
            </a:r>
            <a:r>
              <a:rPr lang="en-US" sz="2000" dirty="0" err="1" smtClean="0">
                <a:solidFill>
                  <a:schemeClr val="tx1"/>
                </a:solidFill>
              </a:rPr>
              <a:t>U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=1.2U,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sz="2000" dirty="0" smtClean="0">
                <a:solidFill>
                  <a:schemeClr val="tx1"/>
                </a:solidFill>
                <a:ea typeface="Symbol" charset="2"/>
                <a:cs typeface="Symbol" charset="2"/>
              </a:rPr>
              <a:t>=13.5</a:t>
            </a:r>
            <a:endParaRPr lang="en-US" sz="2000" i="1" baseline="-25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Convergence rate for doped Hubbard model</a:t>
            </a:r>
          </a:p>
        </p:txBody>
      </p:sp>
      <p:sp>
        <p:nvSpPr>
          <p:cNvPr id="15" name="Oval 14"/>
          <p:cNvSpPr/>
          <p:nvPr/>
        </p:nvSpPr>
        <p:spPr>
          <a:xfrm>
            <a:off x="7517495" y="96524"/>
            <a:ext cx="1171476" cy="11843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ignet.pdf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71" y="89674"/>
            <a:ext cx="1191170" cy="119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RIXS in </a:t>
            </a:r>
            <a:r>
              <a:rPr lang="en-US" dirty="0" err="1" smtClean="0"/>
              <a:t>TiOCl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58571"/>
          <a:stretch>
            <a:fillRect/>
          </a:stretch>
        </p:blipFill>
        <p:spPr bwMode="auto">
          <a:xfrm>
            <a:off x="0" y="1384300"/>
            <a:ext cx="9144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b="45992"/>
          <a:stretch>
            <a:fillRect/>
          </a:stretch>
        </p:blipFill>
        <p:spPr bwMode="auto">
          <a:xfrm>
            <a:off x="0" y="30734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8" b="33806"/>
          <a:stretch>
            <a:fillRect/>
          </a:stretch>
        </p:blipFill>
        <p:spPr bwMode="auto">
          <a:xfrm>
            <a:off x="0" y="388620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4" b="21620"/>
          <a:stretch>
            <a:fillRect/>
          </a:stretch>
        </p:blipFill>
        <p:spPr bwMode="auto">
          <a:xfrm>
            <a:off x="0" y="467360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averkort x-ray spectroscopy 03A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0" b="9238"/>
          <a:stretch>
            <a:fillRect/>
          </a:stretch>
        </p:blipFill>
        <p:spPr bwMode="auto">
          <a:xfrm>
            <a:off x="0" y="54610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50825" y="188913"/>
            <a:ext cx="856964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Spin excitations in 1 Dimension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54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RIXS in </a:t>
            </a:r>
            <a:r>
              <a:rPr lang="en-US" dirty="0" err="1" smtClean="0"/>
              <a:t>TiOCl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9144000" cy="29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RIXS in </a:t>
            </a:r>
            <a:r>
              <a:rPr lang="en-US" dirty="0" err="1" smtClean="0"/>
              <a:t>TiOCl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80214"/>
            <a:ext cx="6236769" cy="53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 single </a:t>
            </a:r>
            <a:r>
              <a:rPr lang="en-US" dirty="0" err="1" smtClean="0"/>
              <a:t>magnon</a:t>
            </a:r>
            <a:r>
              <a:rPr lang="en-US" dirty="0" smtClean="0"/>
              <a:t> given by: e cross e dot S 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50824" y="1093127"/>
            <a:ext cx="8569648" cy="475791"/>
          </a:xfrm>
          <a:prstGeom prst="roundRect">
            <a:avLst>
              <a:gd name="adj" fmla="val 16661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Effective operator in </a:t>
            </a:r>
            <a:r>
              <a:rPr lang="en-US" sz="2000" smtClean="0">
                <a:solidFill>
                  <a:srgbClr val="000000"/>
                </a:solidFill>
              </a:rPr>
              <a:t>spherical symmetry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4" y="1667724"/>
            <a:ext cx="6451600" cy="1600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3505980"/>
            <a:ext cx="9144000" cy="2152601"/>
            <a:chOff x="0" y="3505980"/>
            <a:chExt cx="9144000" cy="2152601"/>
          </a:xfrm>
        </p:grpSpPr>
        <p:sp>
          <p:nvSpPr>
            <p:cNvPr id="8" name="Rounded Rectangle 7"/>
            <p:cNvSpPr/>
            <p:nvPr/>
          </p:nvSpPr>
          <p:spPr>
            <a:xfrm>
              <a:off x="250824" y="3505980"/>
              <a:ext cx="8569648" cy="475791"/>
            </a:xfrm>
            <a:prstGeom prst="roundRect">
              <a:avLst>
                <a:gd name="adj" fmla="val 16661"/>
              </a:avLst>
            </a:prstGeom>
            <a:gradFill>
              <a:gsLst>
                <a:gs pos="0">
                  <a:srgbClr val="8D575B">
                    <a:lumMod val="62000"/>
                    <a:lumOff val="38000"/>
                  </a:srgbClr>
                </a:gs>
                <a:gs pos="100000">
                  <a:schemeClr val="bg1">
                    <a:lumMod val="92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rgbClr val="8D1319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Effective operator in Cubic (Oh) symmetry (s=1)</a:t>
              </a:r>
              <a:endParaRPr lang="en-US" sz="20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67618"/>
              <a:ext cx="9144000" cy="1490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75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17520</TotalTime>
  <Words>2385</Words>
  <Application>Microsoft Macintosh PowerPoint</Application>
  <PresentationFormat>On-screen Show (4:3)</PresentationFormat>
  <Paragraphs>408</Paragraphs>
  <Slides>98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Mangal</vt:lpstr>
      <vt:lpstr>ＭＳ Ｐゴシック</vt:lpstr>
      <vt:lpstr>Symbol</vt:lpstr>
      <vt:lpstr>Times New Roman</vt:lpstr>
      <vt:lpstr>Arial</vt:lpstr>
      <vt:lpstr>Calibri</vt:lpstr>
      <vt:lpstr>Office Theme</vt:lpstr>
      <vt:lpstr>Standarddesign</vt:lpstr>
      <vt:lpstr>1_Office Theme</vt:lpstr>
      <vt:lpstr>PowerPoint Presentation</vt:lpstr>
      <vt:lpstr>Frank de Groot: You can use RIXS to measure magnons</vt:lpstr>
      <vt:lpstr>But the resolution is a challange</vt:lpstr>
      <vt:lpstr>Giacomo Ghiringhelli, but possible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understand these dispersing modes</vt:lpstr>
      <vt:lpstr>Relation between XAS, RXD and RIXS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 between XAS, RXD and RIXS</vt:lpstr>
      <vt:lpstr>How does XAS depends on the magnetization</vt:lpstr>
      <vt:lpstr>In spherical crystal symmetry</vt:lpstr>
      <vt:lpstr>In cubic symmetry truncated at k=3</vt:lpstr>
      <vt:lpstr>Relation between XAS, RXD and RIXS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RIXS in TiOCl</vt:lpstr>
      <vt:lpstr>PowerPoint Presentation</vt:lpstr>
      <vt:lpstr>RIXS in TiOCl</vt:lpstr>
      <vt:lpstr>RIXS in TiOCl</vt:lpstr>
      <vt:lpstr>Is a single magnon given by: e cross e dot S 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477</cp:revision>
  <dcterms:created xsi:type="dcterms:W3CDTF">2012-12-04T19:49:57Z</dcterms:created>
  <dcterms:modified xsi:type="dcterms:W3CDTF">2019-10-11T06:45:09Z</dcterms:modified>
  <cp:category/>
</cp:coreProperties>
</file>