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9"/>
  </p:notesMasterIdLst>
  <p:sldIdLst>
    <p:sldId id="414" r:id="rId3"/>
    <p:sldId id="415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49" r:id="rId29"/>
    <p:sldId id="450" r:id="rId30"/>
    <p:sldId id="451" r:id="rId31"/>
    <p:sldId id="452" r:id="rId32"/>
    <p:sldId id="453" r:id="rId33"/>
    <p:sldId id="480" r:id="rId34"/>
    <p:sldId id="481" r:id="rId35"/>
    <p:sldId id="482" r:id="rId36"/>
    <p:sldId id="483" r:id="rId37"/>
    <p:sldId id="473" r:id="rId38"/>
    <p:sldId id="484" r:id="rId39"/>
    <p:sldId id="468" r:id="rId40"/>
    <p:sldId id="469" r:id="rId41"/>
    <p:sldId id="470" r:id="rId42"/>
    <p:sldId id="471" r:id="rId43"/>
    <p:sldId id="472" r:id="rId44"/>
    <p:sldId id="474" r:id="rId45"/>
    <p:sldId id="485" r:id="rId46"/>
    <p:sldId id="476" r:id="rId47"/>
    <p:sldId id="475" r:id="rId48"/>
    <p:sldId id="486" r:id="rId49"/>
    <p:sldId id="477" r:id="rId50"/>
    <p:sldId id="478" r:id="rId51"/>
    <p:sldId id="479" r:id="rId52"/>
    <p:sldId id="461" r:id="rId53"/>
    <p:sldId id="462" r:id="rId54"/>
    <p:sldId id="463" r:id="rId55"/>
    <p:sldId id="464" r:id="rId56"/>
    <p:sldId id="465" r:id="rId57"/>
    <p:sldId id="466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51"/>
    <p:restoredTop sz="93557"/>
  </p:normalViewPr>
  <p:slideViewPr>
    <p:cSldViewPr snapToGrid="0" snapToObjects="1">
      <p:cViewPr>
        <p:scale>
          <a:sx n="115" d="100"/>
          <a:sy n="115" d="100"/>
        </p:scale>
        <p:origin x="64" y="-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42C3DF-2C26-BC45-9A35-6480A4A3B866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91BAE4-228D-0D4A-BA86-09ED1BF81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3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AD7E37F-CF68-B947-B499-DA4B4B51D93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A49611-DDB0-D749-AEBD-E55D53273AA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8EFED6-A77C-CA45-B181-A56A76B4360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2066C75-8AAC-6142-8E57-4976D7E303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AC26F41-2B56-E042-827D-F718D93803D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705F7C-1577-7348-8BF7-4E6DF519F96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A98662C-2724-A448-A7DF-9D390FFB9F8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75139CD-6D72-084D-96D0-676AFD799C2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ECB395D-034C-8C40-838C-5220A69B337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4A2619-6ACC-4B42-9970-01E9EF8DA6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D5AC3A-6AD8-6342-BBD7-A0B9873ABFA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618D8D-8291-034D-9AF2-B41260661DB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561461-371E-DF47-B8B4-D985C76ECA5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B17192-0A92-FE4D-A6F3-4B9B55D683B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7C9A7A8-2591-9D44-B7FE-478520DB3B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E176E55-4D11-2545-B938-B749621AFEE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42E645C-42F7-C349-9F83-E17A2582734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2CF133-D278-7448-A5BE-4BB5F3BD4F8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FB9BD2-5794-9D41-B8E8-303071245E2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80133D-BC0A-BB4C-BA41-2259637D69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F285C6-3502-D042-A1EC-1EE2D11A6E6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F18670-9D4B-F24C-A3E1-E7C419FD6C1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46AC2A2-5360-3D44-B578-AF22065B82C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E5D863-3B7C-9A46-9900-62BA61DBA5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9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23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35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16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36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86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37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45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38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9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39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0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F84C7D7-3DAF-1345-BCAC-0DF6BF065FF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40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379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41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903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42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592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43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779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44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27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45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443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46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83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47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40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48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2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49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7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736809-20AC-E148-8E93-F2E6F829595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08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182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3534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916273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542903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45304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4114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B54EF1-21DE-5842-840F-7309C93B8B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03849F-BE37-A04A-8E59-D628904FE30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F29007-CD3A-0E42-9224-ACC180573FF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B2DFF8-C823-3C43-9C1A-B8671BAEB45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8FC6-A8AF-3145-87C1-DAF7F1C23258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97AA0-ABF4-2049-921F-E164312B7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84CC-A00B-CB4D-8055-60DAF92FB44A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5FD1-1465-1543-B894-44A04D820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C83E-70DB-7D4F-8E85-B1D03C3A04E5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79B7-3DA0-9340-B117-067B92E8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1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8AEBDA1D-47A7-4736-860C-2828E72EC44B}" type="slidenum">
              <a:rPr lang="en-US" altLang="de-DE">
                <a:solidFill>
                  <a:srgbClr val="000000"/>
                </a:solidFill>
                <a:latin typeface="Arial" panose="020B0604020202020204" pitchFamily="34" charset="0"/>
                <a:ea typeface=""/>
                <a:cs typeface=""/>
              </a:rPr>
              <a:pPr defTabSz="914400"/>
              <a:t>‹#›</a:t>
            </a:fld>
            <a:endParaRPr lang="en-US" altLang="de-DE">
              <a:solidFill>
                <a:srgbClr val="000000"/>
              </a:solidFill>
              <a:latin typeface="Arial" panose="020B0604020202020204" pitchFamily="34" charset="0"/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8AEBDA1D-47A7-4736-860C-2828E72EC44B}" type="slidenum">
              <a:rPr lang="en-US" altLang="de-DE">
                <a:solidFill>
                  <a:srgbClr val="000000"/>
                </a:solidFill>
                <a:latin typeface="Arial" panose="020B0604020202020204" pitchFamily="34" charset="0"/>
                <a:ea typeface=""/>
                <a:cs typeface=""/>
              </a:rPr>
              <a:pPr defTabSz="914400"/>
              <a:t>‹#›</a:t>
            </a:fld>
            <a:endParaRPr lang="en-US" altLang="de-DE">
              <a:solidFill>
                <a:srgbClr val="000000"/>
              </a:solidFill>
              <a:latin typeface="Arial" panose="020B0604020202020204" pitchFamily="34" charset="0"/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51D6-DE9A-264E-BEA4-9D39B358FBFF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5A225-4853-0848-BD5F-A1A1D2A5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B9030-5D50-B54C-A8CB-A75D183868CE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BAD-978B-FB4F-B095-DC1770312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E7C2-4748-7E4A-9E48-58F1AF321B97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9D85-A915-DB45-AECE-98B1F49B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34CA-AA0C-1543-A0EE-FF217BC74ECB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E6D2-9DB0-C948-B08D-3556C1DD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80B9F-D644-B747-9AD6-BEA3EBEBA082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DA75F-19B0-E444-9C9C-0280DBAA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A8B-972B-DA42-B409-5EDADB7F4555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A6BA-0E99-FF45-8F10-BC0B8DFE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5F3E-0D3D-D34E-BE5E-FB6F8C41D598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F692-0674-5645-BC85-0AF6CA20E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49FB-0849-9240-BCB5-8A143862BFB7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63B8-2C6F-5945-A253-691EE3F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1A40F2-30AA-904E-8836-DCE274175933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EF13F1-2094-8B41-A6BC-238F89E29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79450"/>
            <a:ext cx="9144000" cy="198438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874713"/>
            <a:ext cx="9144000" cy="396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367463"/>
            <a:ext cx="9144000" cy="46037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56964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592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63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Tight binding description of Alkali metals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7219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1041400" y="3276600"/>
            <a:ext cx="825500" cy="25019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13025" y="1273175"/>
            <a:ext cx="3368675" cy="1127125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Alkali metals are close to free electron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5651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2431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5654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5" name="TextBox 9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6" name="TextBox 10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57" name="TextBox 11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8" name="TextBox 12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9" name="TextBox 13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60" name="TextBox 14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61" name="TextBox 15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2" name="TextBox 16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3" name="TextBox 17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4" name="TextBox 18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7699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446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7702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3" name="TextBox 9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4" name="TextBox 10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5" name="TextBox 11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6" name="TextBox 12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7" name="TextBox 13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8" name="TextBox 14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9" name="TextBox 15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0" name="TextBox 16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1" name="TextBox 17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2" name="TextBox 18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9747" name="Picture 1" descr="Lip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16025"/>
            <a:ext cx="791845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35200" y="2514600"/>
            <a:ext cx="5561013" cy="646113"/>
            <a:chOff x="2235200" y="2514600"/>
            <a:chExt cx="5561082" cy="646331"/>
          </a:xfrm>
        </p:grpSpPr>
        <p:sp>
          <p:nvSpPr>
            <p:cNvPr id="159752" name="TextBox 2"/>
            <p:cNvSpPr txBox="1">
              <a:spLocks noChangeArrowheads="1"/>
            </p:cNvSpPr>
            <p:nvPr/>
          </p:nvSpPr>
          <p:spPr bwMode="auto">
            <a:xfrm>
              <a:off x="67691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  <p:sp>
          <p:nvSpPr>
            <p:cNvPr id="159753" name="TextBox 7"/>
            <p:cNvSpPr txBox="1">
              <a:spLocks noChangeArrowheads="1"/>
            </p:cNvSpPr>
            <p:nvPr/>
          </p:nvSpPr>
          <p:spPr bwMode="auto">
            <a:xfrm>
              <a:off x="22352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92550" y="2330450"/>
            <a:ext cx="1941513" cy="830263"/>
            <a:chOff x="3893309" y="2329934"/>
            <a:chExt cx="1939996" cy="830997"/>
          </a:xfrm>
        </p:grpSpPr>
        <p:sp>
          <p:nvSpPr>
            <p:cNvPr id="159750" name="TextBox 8"/>
            <p:cNvSpPr txBox="1">
              <a:spLocks noChangeArrowheads="1"/>
            </p:cNvSpPr>
            <p:nvPr/>
          </p:nvSpPr>
          <p:spPr bwMode="auto">
            <a:xfrm>
              <a:off x="3893309" y="2791599"/>
              <a:ext cx="8993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</p:txBody>
        </p:sp>
        <p:sp>
          <p:nvSpPr>
            <p:cNvPr id="159751" name="TextBox 9"/>
            <p:cNvSpPr txBox="1">
              <a:spLocks noChangeArrowheads="1"/>
            </p:cNvSpPr>
            <p:nvPr/>
          </p:nvSpPr>
          <p:spPr bwMode="auto">
            <a:xfrm>
              <a:off x="5169729" y="2329934"/>
              <a:ext cx="6635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Symbol" charset="0"/>
                  <a:cs typeface="Symbol" charset="0"/>
                </a:rPr>
                <a:t>f</a:t>
              </a:r>
              <a:r>
                <a:rPr lang="en-US" sz="1800" baseline="-25000">
                  <a:cs typeface="Symbol" charset="0"/>
                </a:rPr>
                <a:t>2s</a:t>
              </a:r>
              <a:r>
                <a:rPr lang="en-US" sz="1800">
                  <a:cs typeface="Symbol" charset="0"/>
                </a:rPr>
                <a:t>(r)</a:t>
              </a:r>
              <a:endParaRPr lang="en-US" sz="1800">
                <a:latin typeface="Symbol" charset="0"/>
                <a:cs typeface="Symbo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1795" name="Picture 1" descr="Lip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92213"/>
            <a:ext cx="791845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3843" name="Picture 1" descr="Lip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6813"/>
            <a:ext cx="79311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Box 2"/>
          <p:cNvSpPr txBox="1">
            <a:spLocks noChangeArrowheads="1"/>
          </p:cNvSpPr>
          <p:nvPr/>
        </p:nvSpPr>
        <p:spPr bwMode="auto">
          <a:xfrm>
            <a:off x="2006600" y="1530350"/>
            <a:ext cx="2055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Non-orthogonal</a:t>
            </a:r>
          </a:p>
          <a:p>
            <a:pPr eaLnBrk="1" hangingPunct="1"/>
            <a:r>
              <a:rPr lang="en-US" sz="1800"/>
              <a:t>Basis, but that is 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5891" name="Picture 1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Tight binding description of free electron like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7939" name="Picture 1" descr="plk1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3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 flipV="1">
            <a:off x="4583113" y="1676400"/>
            <a:ext cx="2046287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Bent-Up Arrow 9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998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2035" name="Picture 2" descr="LiplGamm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ent-Up Arrow 14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4083" name="Picture 2" descr="LiplGamma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9267" name="Picture 3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Energy momentum relation of a free electron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50546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Maximal velocity is given by the Fermi momentum</a:t>
            </a:r>
          </a:p>
        </p:txBody>
      </p:sp>
      <p:sp>
        <p:nvSpPr>
          <p:cNvPr id="10" name="Left Arrow 9"/>
          <p:cNvSpPr/>
          <p:nvPr/>
        </p:nvSpPr>
        <p:spPr>
          <a:xfrm>
            <a:off x="2946400" y="5511800"/>
            <a:ext cx="977900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6131" name="Picture 2" descr="LiplX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8179" name="Picture 2" descr="LiplX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022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plps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4" name="Picture 21" descr="plk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4323" name="Picture 1" descr="LiGamm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21" descr="plk2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966913" y="1581150"/>
            <a:ext cx="2490787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10" name="Rounded Rectangle 9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0" descr="plb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614613"/>
            <a:ext cx="409257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b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66788"/>
            <a:ext cx="6084887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484313" y="1357313"/>
            <a:ext cx="4916487" cy="4141787"/>
            <a:chOff x="1484188" y="1357275"/>
            <a:chExt cx="4915834" cy="4141169"/>
          </a:xfrm>
        </p:grpSpPr>
        <p:sp>
          <p:nvSpPr>
            <p:cNvPr id="14" name="Rounded Rectangle 13"/>
            <p:cNvSpPr/>
            <p:nvPr/>
          </p:nvSpPr>
          <p:spPr>
            <a:xfrm>
              <a:off x="2644496" y="4642910"/>
              <a:ext cx="555551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84188" y="492861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46059" y="479528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12755" y="1357275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z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88420" name="TextBox 4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1" name="TextBox 7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2" name="TextBox 8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3" name="TextBox 9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5" name="TextBox 11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6" name="TextBox 12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7" name="TextBox 13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8" name="TextBox 14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9" name="TextBox 15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30" name="TextBox 16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85800" y="-322263"/>
            <a:ext cx="9612313" cy="7908926"/>
            <a:chOff x="686108" y="-321746"/>
            <a:chExt cx="9612735" cy="7908498"/>
          </a:xfrm>
        </p:grpSpPr>
        <p:sp>
          <p:nvSpPr>
            <p:cNvPr id="26" name="Rectangle 25"/>
            <p:cNvSpPr/>
            <p:nvPr/>
          </p:nvSpPr>
          <p:spPr>
            <a:xfrm>
              <a:off x="2200649" y="1027557"/>
              <a:ext cx="6523324" cy="2570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1619" y="991046"/>
              <a:ext cx="2667117" cy="5452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88437" name="Group 21"/>
            <p:cNvGrpSpPr>
              <a:grpSpLocks/>
            </p:cNvGrpSpPr>
            <p:nvPr/>
          </p:nvGrpSpPr>
          <p:grpSpPr bwMode="auto">
            <a:xfrm>
              <a:off x="686108" y="-321746"/>
              <a:ext cx="9612735" cy="7908498"/>
              <a:chOff x="686108" y="-321746"/>
              <a:chExt cx="9612735" cy="7908498"/>
            </a:xfrm>
          </p:grpSpPr>
          <p:pic>
            <p:nvPicPr>
              <p:cNvPr id="188438" name="Picture 3" descr="plorbpxtot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08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39" name="Picture 17" descr="plorbpyto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476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0" name="Picture 18" descr="plorbpztot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1" name="Picture 2" descr="plorbsto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2538502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8173087" y="5726303"/>
                <a:ext cx="555649" cy="571469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accent3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592949" y="2894356"/>
                <a:ext cx="554061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x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848885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y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8146098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z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37" name="Rounded Rectangle 36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44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66" name="Group 38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37" name="Rectangle 36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0468" name="Picture 39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40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41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1" name="Picture 42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30" name="Rounded Rectangle 29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2514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2517" name="TextBox 12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18" name="TextBox 13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19" name="TextBox 14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0" name="TextBox 15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1" name="TextBox 16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2" name="TextBox 21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3" name="TextBox 25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4" name="TextBox 26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5" name="TextBox 27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6" name="TextBox 28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7" name="TextBox 29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92528" name="Picture 4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9" name="Picture 7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30" name="Picture 8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2534" name="Picture 9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62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4564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7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4573" name="TextBox 12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4" name="TextBox 13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5" name="TextBox 14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76" name="TextBox 15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7" name="TextBox 16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8" name="TextBox 21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9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80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1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2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3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 – </a:t>
            </a:r>
            <a:r>
              <a:rPr lang="en-US" sz="2400" dirty="0" err="1"/>
              <a:t>Brillouin</a:t>
            </a:r>
            <a:r>
              <a:rPr lang="en-US" sz="2400" dirty="0"/>
              <a:t> zone folding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1315" name="Picture 4" descr="plk2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610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6612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6621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2" name="TextBox 13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3" name="TextBox 14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4" name="TextBox 15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5" name="TextBox 16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6" name="TextBox 21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7" name="TextBox 25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8" name="TextBox 26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9" name="TextBox 27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0" name="TextBox 28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1" name="TextBox 29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8658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8660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8669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0" name="TextBox 13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1" name="TextBox 14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2" name="TextBox 15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3" name="TextBox 16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4" name="TextBox 21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5" name="TextBox 25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6" name="TextBox 26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7" name="TextBox 27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8" name="TextBox 28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9" name="TextBox 29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A possible realization of a </a:t>
            </a:r>
            <a:r>
              <a:rPr lang="en-US" dirty="0" err="1" smtClean="0"/>
              <a:t>Kitaev</a:t>
            </a:r>
            <a:r>
              <a:rPr lang="en-US" dirty="0" smtClean="0"/>
              <a:t> model?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50825" y="1076398"/>
            <a:ext cx="6276976" cy="511101"/>
          </a:xfrm>
          <a:prstGeom prst="roundRect">
            <a:avLst>
              <a:gd name="adj" fmla="val 22845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In most materials the magnetic interaction is given as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1092199"/>
            <a:ext cx="1854200" cy="495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0824" y="1801921"/>
            <a:ext cx="8575675" cy="1461979"/>
          </a:xfrm>
          <a:prstGeom prst="roundRect">
            <a:avLst>
              <a:gd name="adj" fmla="val 1068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Theoretically one can dream up models whereby the spin direction is related to the hopping direction. In a </a:t>
            </a:r>
            <a:r>
              <a:rPr lang="en-US" sz="2000" dirty="0" err="1" smtClean="0">
                <a:solidFill>
                  <a:srgbClr val="000000"/>
                </a:solidFill>
              </a:rPr>
              <a:t>Kitaev</a:t>
            </a:r>
            <a:r>
              <a:rPr lang="en-US" sz="2000" dirty="0" smtClean="0">
                <a:solidFill>
                  <a:srgbClr val="000000"/>
                </a:solidFill>
              </a:rPr>
              <a:t> model the x-component of the spin couples in the x direction, the y component in the y direction, the z component in the z direction.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60" y="3337144"/>
            <a:ext cx="1981200" cy="584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7285" y="3921345"/>
            <a:ext cx="8575675" cy="1095156"/>
          </a:xfrm>
          <a:prstGeom prst="roundRect">
            <a:avLst>
              <a:gd name="adj" fmla="val 15322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Such exotic models can have all kind of exotic symmetry protected, topological excited state that are thus long lived and can be used for (quantum) spin-</a:t>
            </a:r>
            <a:r>
              <a:rPr lang="en-US" sz="2000" dirty="0" err="1" smtClean="0">
                <a:solidFill>
                  <a:srgbClr val="000000"/>
                </a:solidFill>
              </a:rPr>
              <a:t>tronics</a:t>
            </a:r>
            <a:r>
              <a:rPr lang="en-US" sz="2000" dirty="0" smtClean="0">
                <a:solidFill>
                  <a:srgbClr val="000000"/>
                </a:solidFill>
              </a:rPr>
              <a:t>.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7284" y="5293261"/>
            <a:ext cx="8575675" cy="561439"/>
          </a:xfrm>
          <a:prstGeom prst="roundRect">
            <a:avLst>
              <a:gd name="adj" fmla="val 2889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000000"/>
                </a:solidFill>
              </a:rPr>
              <a:t>But these </a:t>
            </a:r>
            <a:r>
              <a:rPr lang="en-US" sz="2000" smtClean="0">
                <a:solidFill>
                  <a:srgbClr val="000000"/>
                </a:solidFill>
              </a:rPr>
              <a:t>are mathematical </a:t>
            </a:r>
            <a:r>
              <a:rPr lang="en-US" sz="2000" dirty="0" smtClean="0">
                <a:solidFill>
                  <a:srgbClr val="000000"/>
                </a:solidFill>
              </a:rPr>
              <a:t>models, </a:t>
            </a:r>
            <a:r>
              <a:rPr lang="en-US" sz="2000" smtClean="0">
                <a:solidFill>
                  <a:srgbClr val="000000"/>
                </a:solidFill>
              </a:rPr>
              <a:t>not descriptions of a material.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A possible realization of a </a:t>
            </a:r>
            <a:r>
              <a:rPr lang="en-US" dirty="0" err="1" smtClean="0"/>
              <a:t>Kitaev</a:t>
            </a:r>
            <a:r>
              <a:rPr lang="en-US" dirty="0" smtClean="0"/>
              <a:t> model?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875"/>
            <a:ext cx="9144000" cy="1548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010581"/>
            <a:ext cx="6235700" cy="191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25" y="3145162"/>
            <a:ext cx="13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Ir</a:t>
            </a:r>
            <a:r>
              <a:rPr lang="en-US" sz="3600" dirty="0" smtClean="0"/>
              <a:t> d</a:t>
            </a:r>
            <a:r>
              <a:rPr lang="en-US" sz="3600" baseline="30000" dirty="0" smtClean="0"/>
              <a:t>5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17135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A possible realization of a </a:t>
            </a:r>
            <a:r>
              <a:rPr lang="en-US" dirty="0" err="1" smtClean="0"/>
              <a:t>Kitaev</a:t>
            </a:r>
            <a:r>
              <a:rPr lang="en-US" dirty="0" smtClean="0"/>
              <a:t> model?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975"/>
            <a:ext cx="9144000" cy="1548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510408"/>
            <a:ext cx="4737100" cy="3804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5" y="3426044"/>
            <a:ext cx="18542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60" y="3337144"/>
            <a:ext cx="1981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The system needs to be cubic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911729"/>
            <a:ext cx="7565662" cy="53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Test the size of the non-cubic distortions in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8" y="959052"/>
            <a:ext cx="2215495" cy="52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L</a:t>
            </a:r>
            <a:r>
              <a:rPr lang="en-US" baseline="-25000" dirty="0" smtClean="0"/>
              <a:t>3</a:t>
            </a:r>
            <a:r>
              <a:rPr lang="en-US" dirty="0" smtClean="0"/>
              <a:t>M</a:t>
            </a:r>
            <a:r>
              <a:rPr lang="en-US" baseline="-25000" dirty="0" smtClean="0"/>
              <a:t>4</a:t>
            </a:r>
            <a:r>
              <a:rPr lang="en-US" dirty="0" smtClean="0"/>
              <a:t> edge (2p </a:t>
            </a:r>
            <a:r>
              <a:rPr lang="mr-IN" dirty="0" smtClean="0"/>
              <a:t>–</a:t>
            </a:r>
            <a:r>
              <a:rPr lang="en-US" dirty="0" smtClean="0"/>
              <a:t> 5d, 3d </a:t>
            </a:r>
            <a:r>
              <a:rPr lang="mr-IN" dirty="0" smtClean="0"/>
              <a:t>–</a:t>
            </a:r>
            <a:r>
              <a:rPr lang="en-US" dirty="0" smtClean="0"/>
              <a:t> 2p) in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0"/>
          <a:stretch/>
        </p:blipFill>
        <p:spPr>
          <a:xfrm>
            <a:off x="107504" y="1043178"/>
            <a:ext cx="8424936" cy="51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L</a:t>
            </a:r>
            <a:r>
              <a:rPr lang="en-US" baseline="-25000" dirty="0" smtClean="0"/>
              <a:t>3</a:t>
            </a:r>
            <a:r>
              <a:rPr lang="en-US" dirty="0" smtClean="0"/>
              <a:t>M</a:t>
            </a:r>
            <a:r>
              <a:rPr lang="en-US" baseline="-25000" dirty="0" smtClean="0"/>
              <a:t>4</a:t>
            </a:r>
            <a:r>
              <a:rPr lang="en-US" dirty="0" smtClean="0"/>
              <a:t> edge in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resolution enhanced XAS ?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5"/>
          <a:stretch/>
        </p:blipFill>
        <p:spPr>
          <a:xfrm>
            <a:off x="107504" y="5661248"/>
            <a:ext cx="8424936" cy="54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53803"/>
          <a:stretch/>
        </p:blipFill>
        <p:spPr>
          <a:xfrm>
            <a:off x="107504" y="1052736"/>
            <a:ext cx="842493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 (bcc)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Different measurement geometries yield different spectra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Different measurement geometries yield different spectra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8" y="959052"/>
            <a:ext cx="2215495" cy="52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Different measurement geometries yield different spectra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Fit the experiment to a crystal-field theory calculation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46296"/>
            <a:ext cx="5097297" cy="54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412" y="2911287"/>
            <a:ext cx="2306170" cy="42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212" y="2736476"/>
            <a:ext cx="1340223" cy="561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4229" y="2507876"/>
            <a:ext cx="699247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77471" y="220223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85153" y="232264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39538" y="229944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92238" y="2176854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30171" y="2238934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00762" y="2322645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60438" y="2507876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62169" y="2911286"/>
            <a:ext cx="2395140" cy="42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52986" y="2625535"/>
            <a:ext cx="28141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18174" y="2475824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85153" y="4721638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9999" y="505109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8542" y="5392271"/>
            <a:ext cx="2371040" cy="42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09147" y="514350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85494" y="4880723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396336" y="5048062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80468" y="5392270"/>
            <a:ext cx="2376841" cy="428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44305" y="501732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16579" y="4731797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588512" y="4862235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406117" y="5176837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Fit the experiment to a crystal-field theory calculation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825" y="1164910"/>
            <a:ext cx="7059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Delta </a:t>
            </a:r>
            <a:r>
              <a:rPr lang="en-US" sz="2400" dirty="0" err="1" smtClean="0"/>
              <a:t>eg</a:t>
            </a:r>
            <a:r>
              <a:rPr lang="en-US" sz="2400" dirty="0" smtClean="0"/>
              <a:t> = ~ 0.5 eV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Delta t2g = ~ 150 </a:t>
            </a:r>
            <a:r>
              <a:rPr lang="en-US" sz="2400" dirty="0" err="1" smtClean="0"/>
              <a:t>meV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Spin-orbit atomic value ~ 0.5 eV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Slater integrals reduced to 20% of their atomic value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02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Electronic structure of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86"/>
          <a:stretch/>
        </p:blipFill>
        <p:spPr>
          <a:xfrm>
            <a:off x="-1" y="1340768"/>
            <a:ext cx="2988527" cy="4728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8" r="1281"/>
          <a:stretch/>
        </p:blipFill>
        <p:spPr>
          <a:xfrm>
            <a:off x="1763688" y="1340768"/>
            <a:ext cx="7416824" cy="47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Electronic structure of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0"/>
          <a:stretch/>
        </p:blipFill>
        <p:spPr>
          <a:xfrm>
            <a:off x="0" y="1340768"/>
            <a:ext cx="5220072" cy="47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DFT based theory compared to experiment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46296"/>
            <a:ext cx="5097297" cy="54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Electronic structure of 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57300"/>
            <a:ext cx="8293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 smtClean="0"/>
              <a:t>Sr</a:t>
            </a:r>
            <a:r>
              <a:rPr lang="en-US" baseline="-25000" dirty="0" smtClean="0"/>
              <a:t>2</a:t>
            </a:r>
            <a:r>
              <a:rPr lang="en-US" dirty="0" smtClean="0"/>
              <a:t>IrO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long range anisotropic hopping on t</a:t>
            </a:r>
            <a:r>
              <a:rPr lang="en-US" baseline="-25000" dirty="0" smtClean="0"/>
              <a:t>2g</a:t>
            </a:r>
            <a:r>
              <a:rPr lang="en-US" dirty="0" smtClean="0"/>
              <a:t> basis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155700"/>
            <a:ext cx="7493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7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5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3" descr="plB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Double counting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non-spherical part </a:t>
            </a:r>
            <a:r>
              <a:rPr lang="mr-IN" sz="2400" dirty="0" smtClean="0"/>
              <a:t>–</a:t>
            </a:r>
            <a:r>
              <a:rPr lang="en-US" sz="2400" dirty="0" smtClean="0"/>
              <a:t> effective spurious crystal fields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8017"/>
            <a:ext cx="7832725" cy="54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Creating a cluster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0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7459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 bwMode="auto">
          <a:xfrm>
            <a:off x="6972300" y="1397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7462" name="TextBox 3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4" name="TextBox 10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5" name="TextBox 11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6" name="TextBox 12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7" name="TextBox 13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8" name="TextBox 15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9" name="TextBox 16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0" name="TextBox 17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1" name="TextBox 18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2" name="TextBox 19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49507" name="TextBox 8"/>
          <p:cNvSpPr txBox="1">
            <a:spLocks noChangeArrowheads="1"/>
          </p:cNvSpPr>
          <p:nvPr/>
        </p:nvSpPr>
        <p:spPr bwMode="auto">
          <a:xfrm>
            <a:off x="4316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08" name="TextBox 9"/>
          <p:cNvSpPr txBox="1">
            <a:spLocks noChangeArrowheads="1"/>
          </p:cNvSpPr>
          <p:nvPr/>
        </p:nvSpPr>
        <p:spPr bwMode="auto">
          <a:xfrm>
            <a:off x="49545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09" name="TextBox 10"/>
          <p:cNvSpPr txBox="1">
            <a:spLocks noChangeArrowheads="1"/>
          </p:cNvSpPr>
          <p:nvPr/>
        </p:nvSpPr>
        <p:spPr bwMode="auto">
          <a:xfrm>
            <a:off x="55673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0" name="TextBox 11"/>
          <p:cNvSpPr txBox="1">
            <a:spLocks noChangeArrowheads="1"/>
          </p:cNvSpPr>
          <p:nvPr/>
        </p:nvSpPr>
        <p:spPr bwMode="auto">
          <a:xfrm>
            <a:off x="62071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1" name="TextBox 12"/>
          <p:cNvSpPr txBox="1">
            <a:spLocks noChangeArrowheads="1"/>
          </p:cNvSpPr>
          <p:nvPr/>
        </p:nvSpPr>
        <p:spPr bwMode="auto">
          <a:xfrm>
            <a:off x="68183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2" name="TextBox 13"/>
          <p:cNvSpPr txBox="1">
            <a:spLocks noChangeArrowheads="1"/>
          </p:cNvSpPr>
          <p:nvPr/>
        </p:nvSpPr>
        <p:spPr bwMode="auto">
          <a:xfrm>
            <a:off x="18145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3" name="TextBox 14"/>
          <p:cNvSpPr txBox="1">
            <a:spLocks noChangeArrowheads="1"/>
          </p:cNvSpPr>
          <p:nvPr/>
        </p:nvSpPr>
        <p:spPr bwMode="auto">
          <a:xfrm>
            <a:off x="30654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4" name="TextBox 15"/>
          <p:cNvSpPr txBox="1">
            <a:spLocks noChangeArrowheads="1"/>
          </p:cNvSpPr>
          <p:nvPr/>
        </p:nvSpPr>
        <p:spPr bwMode="auto">
          <a:xfrm>
            <a:off x="370363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5" name="TextBox 16"/>
          <p:cNvSpPr txBox="1">
            <a:spLocks noChangeArrowheads="1"/>
          </p:cNvSpPr>
          <p:nvPr/>
        </p:nvSpPr>
        <p:spPr bwMode="auto">
          <a:xfrm>
            <a:off x="24526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6" name="TextBox 17"/>
          <p:cNvSpPr txBox="1">
            <a:spLocks noChangeArrowheads="1"/>
          </p:cNvSpPr>
          <p:nvPr/>
        </p:nvSpPr>
        <p:spPr bwMode="auto">
          <a:xfrm>
            <a:off x="120173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7" name="TextBox 18"/>
          <p:cNvSpPr txBox="1">
            <a:spLocks noChangeArrowheads="1"/>
          </p:cNvSpPr>
          <p:nvPr/>
        </p:nvSpPr>
        <p:spPr bwMode="auto">
          <a:xfrm>
            <a:off x="74580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49518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9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6002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1555" name="Picture 3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811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59" name="TextBox 9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0" name="TextBox 10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1" name="TextBox 11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2" name="TextBox 12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3" name="TextBox 13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4" name="TextBox 14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5" name="TextBox 15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6" name="TextBox 16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7" name="TextBox 17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8" name="TextBox 18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3603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032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3606" name="TextBox 19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07" name="TextBox 20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08" name="TextBox 21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09" name="TextBox 22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0" name="TextBox 23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1" name="TextBox 24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2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13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4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5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6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15295</TotalTime>
  <Words>742</Words>
  <Application>Microsoft Macintosh PowerPoint</Application>
  <PresentationFormat>On-screen Show (4:3)</PresentationFormat>
  <Paragraphs>281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Calibri</vt:lpstr>
      <vt:lpstr>Mangal</vt:lpstr>
      <vt:lpstr>ＭＳ Ｐゴシック</vt:lpstr>
      <vt:lpstr>Symbol</vt:lpstr>
      <vt:lpstr>Arial</vt:lpstr>
      <vt:lpstr>Office Theme</vt:lpstr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possible realization of a Kitaev model?</vt:lpstr>
      <vt:lpstr>A possible realization of a Kitaev model?</vt:lpstr>
      <vt:lpstr>A possible realization of a Kitaev model?</vt:lpstr>
      <vt:lpstr>The system needs to be cubic</vt:lpstr>
      <vt:lpstr>Test the size of the non-cubic distortions in Sr2IrO4</vt:lpstr>
      <vt:lpstr>L3M4 edge (2p – 5d, 3d – 2p) in Sr2IrO4</vt:lpstr>
      <vt:lpstr>L3M4 edge in Sr2IrO4 – resolution enhanced XAS ?</vt:lpstr>
      <vt:lpstr>Different measurement geometries yield different spectra</vt:lpstr>
      <vt:lpstr>Different measurement geometries yield different spectra</vt:lpstr>
      <vt:lpstr>Different measurement geometries yield different spectra</vt:lpstr>
      <vt:lpstr>Fit the experiment to a crystal-field theory calculation</vt:lpstr>
      <vt:lpstr>Fit the experiment to a crystal-field theory calculation</vt:lpstr>
      <vt:lpstr>Electronic structure of Sr2IrO4</vt:lpstr>
      <vt:lpstr>Electronic structure of Sr2IrO4</vt:lpstr>
      <vt:lpstr>DFT based theory compared to experiment</vt:lpstr>
      <vt:lpstr>Electronic structure of Sr2IrO4</vt:lpstr>
      <vt:lpstr>Sr2IrO4 – long range anisotropic hopping on t2g 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392</cp:revision>
  <dcterms:created xsi:type="dcterms:W3CDTF">2012-12-04T19:49:57Z</dcterms:created>
  <dcterms:modified xsi:type="dcterms:W3CDTF">2019-10-09T04:05:28Z</dcterms:modified>
  <cp:category/>
</cp:coreProperties>
</file>